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1" r:id="rId2"/>
    <p:sldId id="806" r:id="rId3"/>
    <p:sldId id="284" r:id="rId4"/>
    <p:sldId id="305" r:id="rId5"/>
    <p:sldId id="614" r:id="rId6"/>
    <p:sldId id="692" r:id="rId7"/>
    <p:sldId id="694" r:id="rId8"/>
    <p:sldId id="695" r:id="rId9"/>
    <p:sldId id="726" r:id="rId10"/>
    <p:sldId id="639" r:id="rId11"/>
    <p:sldId id="787" r:id="rId12"/>
    <p:sldId id="789" r:id="rId13"/>
    <p:sldId id="791" r:id="rId14"/>
    <p:sldId id="792" r:id="rId15"/>
    <p:sldId id="793" r:id="rId16"/>
    <p:sldId id="794" r:id="rId17"/>
    <p:sldId id="785" r:id="rId18"/>
    <p:sldId id="796" r:id="rId19"/>
    <p:sldId id="628" r:id="rId20"/>
    <p:sldId id="640" r:id="rId21"/>
    <p:sldId id="624" r:id="rId22"/>
    <p:sldId id="698" r:id="rId23"/>
    <p:sldId id="670" r:id="rId24"/>
    <p:sldId id="629" r:id="rId25"/>
    <p:sldId id="729" r:id="rId26"/>
    <p:sldId id="763" r:id="rId27"/>
    <p:sldId id="731" r:id="rId28"/>
    <p:sldId id="798" r:id="rId29"/>
    <p:sldId id="775" r:id="rId30"/>
    <p:sldId id="777" r:id="rId31"/>
    <p:sldId id="802" r:id="rId32"/>
    <p:sldId id="803" r:id="rId33"/>
    <p:sldId id="799" r:id="rId34"/>
    <p:sldId id="800" r:id="rId35"/>
    <p:sldId id="708" r:id="rId36"/>
    <p:sldId id="778" r:id="rId37"/>
    <p:sldId id="805" r:id="rId38"/>
    <p:sldId id="776" r:id="rId39"/>
    <p:sldId id="310" r:id="rId40"/>
    <p:sldId id="80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40D"/>
    <a:srgbClr val="058036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2279"/>
  </p:normalViewPr>
  <p:slideViewPr>
    <p:cSldViewPr snapToGrid="0" showGuides="1">
      <p:cViewPr varScale="1">
        <p:scale>
          <a:sx n="47" d="100"/>
          <a:sy n="47" d="100"/>
        </p:scale>
        <p:origin x="216" y="1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30.01.23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30.01.23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9647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is the data structure statement</a:t>
            </a:r>
          </a:p>
          <a:p>
            <a:endParaRPr lang="en-US" dirty="0"/>
          </a:p>
          <a:p>
            <a:r>
              <a:rPr lang="en-US" dirty="0"/>
              <a:t>we have a randomized data structure that maintains a few low stretch trees</a:t>
            </a:r>
          </a:p>
          <a:p>
            <a:r>
              <a:rPr lang="en-US" dirty="0"/>
              <a:t>and supports the following operations in almost constant amortized time with high probability</a:t>
            </a:r>
          </a:p>
          <a:p>
            <a:endParaRPr lang="en-US" dirty="0"/>
          </a:p>
          <a:p>
            <a:r>
              <a:rPr lang="en-US" dirty="0"/>
              <a:t>one update g and L for an edge</a:t>
            </a:r>
          </a:p>
          <a:p>
            <a:r>
              <a:rPr lang="en-US" dirty="0"/>
              <a:t>two return an </a:t>
            </a:r>
            <a:r>
              <a:rPr lang="en-US" dirty="0" err="1"/>
              <a:t>approx</a:t>
            </a:r>
            <a:r>
              <a:rPr lang="en-US" dirty="0"/>
              <a:t> min ratio cycle</a:t>
            </a:r>
          </a:p>
          <a:p>
            <a:r>
              <a:rPr lang="en-US" dirty="0"/>
              <a:t>three send flow along the cycle</a:t>
            </a:r>
          </a:p>
          <a:p>
            <a:endParaRPr lang="en-US" dirty="0"/>
          </a:p>
          <a:p>
            <a:r>
              <a:rPr lang="en-US" dirty="0"/>
              <a:t>Now we can write down the overall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data structure</a:t>
            </a:r>
          </a:p>
          <a:p>
            <a:r>
              <a:rPr lang="en-US" dirty="0"/>
              <a:t>our overall algorithm looks like this</a:t>
            </a:r>
          </a:p>
          <a:p>
            <a:r>
              <a:rPr lang="en-US" dirty="0"/>
              <a:t>the data structure maintains a few trees</a:t>
            </a:r>
          </a:p>
          <a:p>
            <a:endParaRPr lang="en-US" dirty="0"/>
          </a:p>
          <a:p>
            <a:r>
              <a:rPr lang="en-US" dirty="0"/>
              <a:t>for an almost linear number of iterations</a:t>
            </a:r>
          </a:p>
          <a:p>
            <a:r>
              <a:rPr lang="en-US" dirty="0"/>
              <a:t>we update gradients and lengths</a:t>
            </a:r>
          </a:p>
          <a:p>
            <a:r>
              <a:rPr lang="en-US" dirty="0"/>
              <a:t>we update trees accordingly</a:t>
            </a:r>
          </a:p>
          <a:p>
            <a:r>
              <a:rPr lang="en-US" dirty="0"/>
              <a:t>we query for an </a:t>
            </a:r>
            <a:r>
              <a:rPr lang="en-US" dirty="0" err="1"/>
              <a:t>approx</a:t>
            </a:r>
            <a:r>
              <a:rPr lang="en-US" dirty="0"/>
              <a:t> min ratio cycle delta</a:t>
            </a:r>
          </a:p>
          <a:p>
            <a:r>
              <a:rPr lang="en-US" dirty="0"/>
              <a:t>then, we send flow along delta</a:t>
            </a:r>
          </a:p>
          <a:p>
            <a:endParaRPr lang="en-US" dirty="0"/>
          </a:p>
          <a:p>
            <a:r>
              <a:rPr lang="en-US" dirty="0"/>
              <a:t>We output the final flow as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7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I’ll show you more about the data structure</a:t>
            </a:r>
          </a:p>
          <a:p>
            <a:endParaRPr lang="en-US" dirty="0"/>
          </a:p>
          <a:p>
            <a:r>
              <a:rPr lang="en-US" dirty="0"/>
              <a:t>The previous tree algorithm is not easy to handle updates</a:t>
            </a:r>
          </a:p>
          <a:p>
            <a:r>
              <a:rPr lang="en-US" dirty="0"/>
              <a:t>Instead of building the whole tree at once, we build a partial tree on a large subset of vertices and edges, say, 0.99m of them</a:t>
            </a:r>
          </a:p>
          <a:p>
            <a:r>
              <a:rPr lang="en-US" dirty="0"/>
              <a:t>For the rest of 0.01 m, we recursively build the tree on them</a:t>
            </a:r>
          </a:p>
          <a:p>
            <a:endParaRPr lang="en-US" dirty="0"/>
          </a:p>
          <a:p>
            <a:r>
              <a:rPr lang="en-US" dirty="0"/>
              <a:t>This approach can be maintained dynamically</a:t>
            </a:r>
          </a:p>
          <a:p>
            <a:r>
              <a:rPr lang="en-US" dirty="0"/>
              <a:t>In particular, we maintain the partial tree through 0.01 m updates and then rebuild the whole thing</a:t>
            </a:r>
          </a:p>
          <a:p>
            <a:r>
              <a:rPr lang="en-US" dirty="0"/>
              <a:t>When an edge update comes, we add both endpoints to the next level graph</a:t>
            </a:r>
          </a:p>
          <a:p>
            <a:r>
              <a:rPr lang="en-US" dirty="0"/>
              <a:t>And we pass the update to the data structure next level</a:t>
            </a:r>
          </a:p>
          <a:p>
            <a:endParaRPr lang="en-US" dirty="0"/>
          </a:p>
          <a:p>
            <a:r>
              <a:rPr lang="en-US" dirty="0"/>
              <a:t>There are two challenges to implement the approach</a:t>
            </a:r>
          </a:p>
          <a:p>
            <a:r>
              <a:rPr lang="en-US" dirty="0"/>
              <a:t>One is the recursion should reduce number of vertices and edges</a:t>
            </a:r>
          </a:p>
          <a:p>
            <a:r>
              <a:rPr lang="en-US" dirty="0"/>
              <a:t>Two is the dynamic maintenance of the next level graph under edge updates and vertex splits</a:t>
            </a:r>
          </a:p>
          <a:p>
            <a:endParaRPr lang="en-US" dirty="0"/>
          </a:p>
          <a:p>
            <a:r>
              <a:rPr lang="en-US" dirty="0"/>
              <a:t>I’ll talk about them in the next slide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normal IPMs cannot work with distortion &gt;&gt; 1</a:t>
            </a:r>
          </a:p>
          <a:p>
            <a:r>
              <a:rPr lang="en-US" dirty="0"/>
              <a:t>SAY recourse R &lt;&lt; deg() very hard with existing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094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98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183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encountered the so-called adaptivity issue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encountered the so-called adaptivity issue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6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183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580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70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541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184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algorithm, we called L1 IPM is as follows</a:t>
            </a:r>
          </a:p>
          <a:p>
            <a:endParaRPr lang="en-US" dirty="0"/>
          </a:p>
          <a:p>
            <a:r>
              <a:rPr lang="en-US" dirty="0"/>
              <a:t>It runs in almost linear number of iterations</a:t>
            </a:r>
          </a:p>
          <a:p>
            <a:endParaRPr lang="en-US" dirty="0"/>
          </a:p>
          <a:p>
            <a:r>
              <a:rPr lang="en-US" dirty="0"/>
              <a:t>Each iteration solves a min ratio cycle</a:t>
            </a:r>
          </a:p>
          <a:p>
            <a:endParaRPr lang="en-US" dirty="0"/>
          </a:p>
          <a:p>
            <a:r>
              <a:rPr lang="en-US" dirty="0"/>
              <a:t>We show that almost-constant </a:t>
            </a:r>
            <a:r>
              <a:rPr lang="en-US" dirty="0" err="1"/>
              <a:t>approx</a:t>
            </a:r>
            <a:r>
              <a:rPr lang="en-US" dirty="0"/>
              <a:t> suffices at each iteration</a:t>
            </a:r>
          </a:p>
          <a:p>
            <a:endParaRPr lang="en-US" dirty="0"/>
          </a:p>
          <a:p>
            <a:r>
              <a:rPr lang="en-US" dirty="0"/>
              <a:t>The gradient and lengths are stable.</a:t>
            </a:r>
          </a:p>
          <a:p>
            <a:r>
              <a:rPr lang="en-US" dirty="0"/>
              <a:t>Throughout the algorithm, there are m to the 1 plus o(1) total changes to them.</a:t>
            </a:r>
          </a:p>
          <a:p>
            <a:endParaRPr lang="en-US" dirty="0"/>
          </a:p>
          <a:p>
            <a:r>
              <a:rPr lang="en-US" dirty="0"/>
              <a:t>At each iteration, f star minus f makes enough progress.</a:t>
            </a:r>
          </a:p>
          <a:p>
            <a:r>
              <a:rPr lang="en-US" dirty="0"/>
              <a:t>f star is the optimal flow.</a:t>
            </a:r>
          </a:p>
          <a:p>
            <a:r>
              <a:rPr lang="en-US" dirty="0"/>
              <a:t>So, our </a:t>
            </a:r>
            <a:r>
              <a:rPr lang="en-US" dirty="0" err="1"/>
              <a:t>approx</a:t>
            </a:r>
            <a:r>
              <a:rPr lang="en-US" dirty="0"/>
              <a:t> cycle also makes enough progress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discuss the second key ingredient.</a:t>
            </a:r>
          </a:p>
          <a:p>
            <a:r>
              <a:rPr lang="en-US" dirty="0"/>
              <a:t>It is a data structure for dynamic min ratio cycle</a:t>
            </a:r>
          </a:p>
          <a:p>
            <a:endParaRPr lang="en-US" dirty="0"/>
          </a:p>
          <a:p>
            <a:r>
              <a:rPr lang="en-US" dirty="0"/>
              <a:t>But for now, I’ll show you a static min ratio cycle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0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goal is to find an approximate min ratio cycle</a:t>
            </a:r>
          </a:p>
          <a:p>
            <a:endParaRPr lang="en-US" dirty="0"/>
          </a:p>
          <a:p>
            <a:r>
              <a:rPr lang="en-US" dirty="0"/>
              <a:t>first, we sample a low stretch spanning tree</a:t>
            </a:r>
          </a:p>
          <a:p>
            <a:r>
              <a:rPr lang="en-US" dirty="0"/>
              <a:t>this takes m polylog time</a:t>
            </a:r>
          </a:p>
          <a:p>
            <a:endParaRPr lang="en-US" dirty="0"/>
          </a:p>
          <a:p>
            <a:r>
              <a:rPr lang="en-US" dirty="0"/>
              <a:t>Then, we output the best tree cycle in T</a:t>
            </a:r>
          </a:p>
          <a:p>
            <a:r>
              <a:rPr lang="en-US" dirty="0"/>
              <a:t>A tree cycle is one off-tree edge + the tree path</a:t>
            </a:r>
          </a:p>
          <a:p>
            <a:endParaRPr lang="en-US" dirty="0"/>
          </a:p>
          <a:p>
            <a:r>
              <a:rPr lang="en-US" dirty="0"/>
              <a:t>They are also called fundamental cycles</a:t>
            </a:r>
          </a:p>
          <a:p>
            <a:r>
              <a:rPr lang="en-US" dirty="0"/>
              <a:t>We denote them by cycle of e</a:t>
            </a:r>
          </a:p>
          <a:p>
            <a:r>
              <a:rPr lang="en-US" dirty="0"/>
              <a:t>This step takes also m polylog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00F61-FE1B-0341-9802-B079745EC4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719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A064-487C-77B4-EED8-EE167130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2FABC-5FF5-F1D7-EDD7-F6BBB88A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1C5D2-3BC5-7BF6-F936-5C22814C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DA9-B930-574C-8F4A-1E16E6A4EC58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B1A8-08C2-E2E0-CA64-F1B2D62B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8869-E87E-97D5-20C3-556A9897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EF2-B0AF-254F-BDD4-CC80FC3D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30.01.23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2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1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92.gif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7.png"/><Relationship Id="rId7" Type="http://schemas.openxmlformats.org/officeDocument/2006/relationships/image" Target="../media/image1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7.png"/><Relationship Id="rId7" Type="http://schemas.openxmlformats.org/officeDocument/2006/relationships/image" Target="../media/image11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0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2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119.png"/><Relationship Id="rId10" Type="http://schemas.openxmlformats.org/officeDocument/2006/relationships/image" Target="../media/image117.png"/><Relationship Id="rId4" Type="http://schemas.openxmlformats.org/officeDocument/2006/relationships/image" Target="../media/image106.png"/><Relationship Id="rId9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97.png"/><Relationship Id="rId7" Type="http://schemas.openxmlformats.org/officeDocument/2006/relationships/image" Target="../media/image12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119.png"/><Relationship Id="rId10" Type="http://schemas.openxmlformats.org/officeDocument/2006/relationships/image" Target="../media/image117.png"/><Relationship Id="rId4" Type="http://schemas.openxmlformats.org/officeDocument/2006/relationships/image" Target="../media/image106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1" Type="http://schemas.openxmlformats.org/officeDocument/2006/relationships/image" Target="../media/image401.png"/><Relationship Id="rId25" Type="http://schemas.openxmlformats.org/officeDocument/2006/relationships/image" Target="../media/image125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24.png"/><Relationship Id="rId23" Type="http://schemas.openxmlformats.org/officeDocument/2006/relationships/image" Target="../media/image123.png"/><Relationship Id="rId19" Type="http://schemas.openxmlformats.org/officeDocument/2006/relationships/image" Target="../media/image930.png"/><Relationship Id="rId22" Type="http://schemas.openxmlformats.org/officeDocument/2006/relationships/image" Target="../media/image116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.png"/><Relationship Id="rId21" Type="http://schemas.openxmlformats.org/officeDocument/2006/relationships/image" Target="../media/image401.png"/><Relationship Id="rId25" Type="http://schemas.openxmlformats.org/officeDocument/2006/relationships/image" Target="../media/image125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24.png"/><Relationship Id="rId6" Type="http://schemas.openxmlformats.org/officeDocument/2006/relationships/image" Target="../media/image1220.png"/><Relationship Id="rId23" Type="http://schemas.openxmlformats.org/officeDocument/2006/relationships/image" Target="../media/image123.png"/><Relationship Id="rId28" Type="http://schemas.openxmlformats.org/officeDocument/2006/relationships/image" Target="../media/image129.png"/><Relationship Id="rId19" Type="http://schemas.openxmlformats.org/officeDocument/2006/relationships/image" Target="../media/image930.png"/><Relationship Id="rId22" Type="http://schemas.openxmlformats.org/officeDocument/2006/relationships/image" Target="../media/image126.png"/><Relationship Id="rId27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asmuskyng.com/winterschool2023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11" Type="http://schemas.openxmlformats.org/officeDocument/2006/relationships/image" Target="../media/image1530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34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3" Type="http://schemas.openxmlformats.org/officeDocument/2006/relationships/image" Target="../media/image100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530.png"/><Relationship Id="rId9" Type="http://schemas.openxmlformats.org/officeDocument/2006/relationships/image" Target="../media/image1340.png"/><Relationship Id="rId14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26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30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02.emf"/><Relationship Id="rId7" Type="http://schemas.openxmlformats.org/officeDocument/2006/relationships/image" Target="../media/image226.png"/><Relationship Id="rId12" Type="http://schemas.openxmlformats.org/officeDocument/2006/relationships/image" Target="../media/image225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70.png"/><Relationship Id="rId10" Type="http://schemas.openxmlformats.org/officeDocument/2006/relationships/image" Target="../media/image2020.png"/><Relationship Id="rId4" Type="http://schemas.openxmlformats.org/officeDocument/2006/relationships/image" Target="../media/image103.emf"/><Relationship Id="rId9" Type="http://schemas.openxmlformats.org/officeDocument/2006/relationships/image" Target="../media/image20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40.png"/><Relationship Id="rId34" Type="http://schemas.openxmlformats.org/officeDocument/2006/relationships/image" Target="../media/image50.png"/><Relationship Id="rId42" Type="http://schemas.openxmlformats.org/officeDocument/2006/relationships/image" Target="../media/image55.png"/><Relationship Id="rId47" Type="http://schemas.openxmlformats.org/officeDocument/2006/relationships/image" Target="../media/image62.png"/><Relationship Id="rId50" Type="http://schemas.openxmlformats.org/officeDocument/2006/relationships/image" Target="../media/image63.png"/><Relationship Id="rId25" Type="http://schemas.openxmlformats.org/officeDocument/2006/relationships/image" Target="../media/image21.png"/><Relationship Id="rId33" Type="http://schemas.openxmlformats.org/officeDocument/2006/relationships/image" Target="../media/image49.png"/><Relationship Id="rId46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39.png"/><Relationship Id="rId29" Type="http://schemas.openxmlformats.org/officeDocument/2006/relationships/image" Target="../media/image45.png"/><Relationship Id="rId41" Type="http://schemas.openxmlformats.org/officeDocument/2006/relationships/image" Target="../media/image54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410.png"/><Relationship Id="rId32" Type="http://schemas.openxmlformats.org/officeDocument/2006/relationships/image" Target="../media/image48.png"/><Relationship Id="rId40" Type="http://schemas.openxmlformats.org/officeDocument/2006/relationships/image" Target="../media/image53.png"/><Relationship Id="rId45" Type="http://schemas.openxmlformats.org/officeDocument/2006/relationships/image" Target="../media/image60.png"/><Relationship Id="rId53" Type="http://schemas.openxmlformats.org/officeDocument/2006/relationships/image" Target="../media/image65.png"/><Relationship Id="rId5" Type="http://schemas.openxmlformats.org/officeDocument/2006/relationships/image" Target="../media/image38.png"/><Relationship Id="rId23" Type="http://schemas.openxmlformats.org/officeDocument/2006/relationships/image" Target="../media/image400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58.png"/><Relationship Id="rId19" Type="http://schemas.openxmlformats.org/officeDocument/2006/relationships/image" Target="../media/image93.png"/><Relationship Id="rId31" Type="http://schemas.openxmlformats.org/officeDocument/2006/relationships/image" Target="../media/image47.png"/><Relationship Id="rId44" Type="http://schemas.openxmlformats.org/officeDocument/2006/relationships/image" Target="../media/image59.png"/><Relationship Id="rId52" Type="http://schemas.openxmlformats.org/officeDocument/2006/relationships/image" Target="../media/image56.png"/><Relationship Id="rId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31.png"/><Relationship Id="rId48" Type="http://schemas.openxmlformats.org/officeDocument/2006/relationships/image" Target="../media/image57.png"/><Relationship Id="rId51" Type="http://schemas.openxmlformats.org/officeDocument/2006/relationships/image" Target="../media/image64.png"/><Relationship Id="rId3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175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816" y="-184707"/>
            <a:ext cx="9200519" cy="23876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Maximum Flow and Minimum-Cost Flow in Almost Linear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167" y="2268320"/>
            <a:ext cx="9868844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cs typeface="Calibri"/>
              </a:rPr>
              <a:t>Rasmus Kyng </a:t>
            </a:r>
            <a:r>
              <a:rPr lang="en-US" dirty="0">
                <a:cs typeface="Calibri"/>
              </a:rPr>
              <a:t>(ETH Zurich)</a:t>
            </a:r>
          </a:p>
          <a:p>
            <a:r>
              <a:rPr lang="en-US" b="1" dirty="0"/>
              <a:t>Swiss TCS Winter School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Jan 30th, 2023</a:t>
            </a:r>
          </a:p>
          <a:p>
            <a:r>
              <a:rPr lang="en-US" sz="1600" dirty="0">
                <a:cs typeface="Calibri"/>
              </a:rPr>
              <a:t>Joint work with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63E38-4E99-B64B-BDDA-355963E9A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7" r="8495"/>
          <a:stretch/>
        </p:blipFill>
        <p:spPr>
          <a:xfrm>
            <a:off x="5125655" y="3945001"/>
            <a:ext cx="1598510" cy="197349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5B0266D-BC39-BD47-9F8B-AECE0DABD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15406" r="14940" b="46317"/>
          <a:stretch/>
        </p:blipFill>
        <p:spPr bwMode="auto">
          <a:xfrm>
            <a:off x="6950053" y="3945001"/>
            <a:ext cx="1598510" cy="19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outdoor, building, person&#10;&#10;Description automatically generated">
            <a:extLst>
              <a:ext uri="{FF2B5EF4-FFF2-40B4-BE49-F238E27FC236}">
                <a16:creationId xmlns:a16="http://schemas.microsoft.com/office/drawing/2014/main" id="{6C31D1A0-9D39-DD43-9583-2165B914E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5"/>
          <a:stretch/>
        </p:blipFill>
        <p:spPr>
          <a:xfrm>
            <a:off x="1592665" y="3950153"/>
            <a:ext cx="1757550" cy="1973494"/>
          </a:xfrm>
          <a:prstGeom prst="rect">
            <a:avLst/>
          </a:prstGeom>
        </p:spPr>
      </p:pic>
      <p:pic>
        <p:nvPicPr>
          <p:cNvPr id="12" name="Picture 11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36A5CDF1-4D5A-174E-9169-BA8EEC731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03" y="3952242"/>
            <a:ext cx="1598510" cy="1973494"/>
          </a:xfrm>
          <a:prstGeom prst="rect">
            <a:avLst/>
          </a:prstGeom>
        </p:spPr>
      </p:pic>
      <p:pic>
        <p:nvPicPr>
          <p:cNvPr id="13" name="Picture 6" descr="This is me!">
            <a:extLst>
              <a:ext uri="{FF2B5EF4-FFF2-40B4-BE49-F238E27FC236}">
                <a16:creationId xmlns:a16="http://schemas.microsoft.com/office/drawing/2014/main" id="{96DCC178-31F4-4F4B-84C7-F11C2C37E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2"/>
          <a:stretch/>
        </p:blipFill>
        <p:spPr bwMode="auto">
          <a:xfrm>
            <a:off x="8907057" y="3945000"/>
            <a:ext cx="1757550" cy="19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A99FFF-D009-F941-A412-BB42F4637008}"/>
              </a:ext>
            </a:extLst>
          </p:cNvPr>
          <p:cNvSpPr txBox="1"/>
          <p:nvPr/>
        </p:nvSpPr>
        <p:spPr>
          <a:xfrm>
            <a:off x="1914862" y="5964636"/>
            <a:ext cx="1113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Li Chen</a:t>
            </a:r>
          </a:p>
          <a:p>
            <a:pPr algn="ctr"/>
            <a:r>
              <a:rPr lang="en-US" sz="1500" dirty="0" err="1">
                <a:cs typeface="Calibri"/>
              </a:rPr>
              <a:t>GaTech</a:t>
            </a:r>
            <a:endParaRPr lang="en-US" sz="15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BA304C-06E5-F246-8E68-DFD5237CA94B}"/>
              </a:ext>
            </a:extLst>
          </p:cNvPr>
          <p:cNvSpPr txBox="1"/>
          <p:nvPr/>
        </p:nvSpPr>
        <p:spPr>
          <a:xfrm>
            <a:off x="3678180" y="5991164"/>
            <a:ext cx="1113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Yang Liu</a:t>
            </a:r>
          </a:p>
          <a:p>
            <a:pPr algn="ctr"/>
            <a:r>
              <a:rPr lang="en-US" sz="1500" dirty="0">
                <a:cs typeface="Calibri"/>
              </a:rPr>
              <a:t>Stanford</a:t>
            </a:r>
            <a:endParaRPr lang="en-US" sz="1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E9AB8-A79A-DD43-B9C4-65368DE65684}"/>
              </a:ext>
            </a:extLst>
          </p:cNvPr>
          <p:cNvSpPr txBox="1"/>
          <p:nvPr/>
        </p:nvSpPr>
        <p:spPr>
          <a:xfrm>
            <a:off x="5125655" y="5991164"/>
            <a:ext cx="15985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Richard Peng</a:t>
            </a:r>
          </a:p>
          <a:p>
            <a:pPr algn="ctr"/>
            <a:r>
              <a:rPr lang="en-US" sz="1500" dirty="0" err="1">
                <a:cs typeface="Calibri"/>
              </a:rPr>
              <a:t>UWaterloo</a:t>
            </a:r>
            <a:endParaRPr lang="en-US" sz="1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2AC9D6-16C1-2A42-83AD-7CA5205A09C6}"/>
              </a:ext>
            </a:extLst>
          </p:cNvPr>
          <p:cNvSpPr txBox="1"/>
          <p:nvPr/>
        </p:nvSpPr>
        <p:spPr>
          <a:xfrm>
            <a:off x="6664117" y="6014247"/>
            <a:ext cx="224293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Calibri"/>
              </a:rPr>
              <a:t>Max Probst Gutenberg</a:t>
            </a:r>
          </a:p>
          <a:p>
            <a:pPr algn="ctr"/>
            <a:r>
              <a:rPr lang="en-US" sz="1500" dirty="0">
                <a:cs typeface="Calibri"/>
              </a:rPr>
              <a:t>ETH Zurich</a:t>
            </a:r>
            <a:endParaRPr lang="en-US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8950-7053-B44E-B39F-0797088F994C}"/>
              </a:ext>
            </a:extLst>
          </p:cNvPr>
          <p:cNvSpPr txBox="1"/>
          <p:nvPr/>
        </p:nvSpPr>
        <p:spPr>
          <a:xfrm>
            <a:off x="8844780" y="5964636"/>
            <a:ext cx="198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Calibri"/>
              </a:rPr>
              <a:t>Sushant Sachdeva</a:t>
            </a:r>
          </a:p>
          <a:p>
            <a:pPr algn="ctr"/>
            <a:r>
              <a:rPr lang="en-US" sz="1500" dirty="0" err="1">
                <a:cs typeface="Calibri"/>
              </a:rPr>
              <a:t>UToronto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E0B4-39D0-2A40-AD6A-6C9C12DC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Ingredient I:</a:t>
            </a:r>
            <a:br>
              <a:rPr lang="en-US" dirty="0"/>
            </a:br>
            <a:r>
              <a:rPr lang="en-US" dirty="0"/>
              <a:t>L1 Interior Point Method (IPM)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C14-F3E7-0847-8484-30A5EAE92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Outer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929A-880D-06F8-707B-D9847898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>
            <a:extLst>
              <a:ext uri="{FF2B5EF4-FFF2-40B4-BE49-F238E27FC236}">
                <a16:creationId xmlns:a16="http://schemas.microsoft.com/office/drawing/2014/main" id="{7C1D7ACC-83D6-4FE3-CAFD-10B2932F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C97EFA-CE4D-220D-5AAF-4BF964B81A6E}"/>
                  </a:ext>
                </a:extLst>
              </p:cNvPr>
              <p:cNvSpPr txBox="1"/>
              <p:nvPr/>
            </p:nvSpPr>
            <p:spPr>
              <a:xfrm>
                <a:off x="3475284" y="4663567"/>
                <a:ext cx="123286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500" b="0" dirty="0"/>
                  <a:t> </a:t>
                </a:r>
                <a:endParaRPr lang="en-US" sz="15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C97EFA-CE4D-220D-5AAF-4BF964B81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84" y="4663567"/>
                <a:ext cx="1232863" cy="323165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9BD05-4A7D-46E0-AF60-D9566A8885BE}"/>
                  </a:ext>
                </a:extLst>
              </p:cNvPr>
              <p:cNvSpPr txBox="1"/>
              <p:nvPr/>
            </p:nvSpPr>
            <p:spPr>
              <a:xfrm>
                <a:off x="425120" y="2861639"/>
                <a:ext cx="123286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500" b="0" dirty="0"/>
                  <a:t> </a:t>
                </a:r>
                <a:endParaRPr lang="en-US" sz="15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9BD05-4A7D-46E0-AF60-D9566A88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0" y="2861639"/>
                <a:ext cx="1232863" cy="3231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AC1C00-F1F1-7C14-EC88-1B9C708543C7}"/>
                  </a:ext>
                </a:extLst>
              </p:cNvPr>
              <p:cNvSpPr txBox="1"/>
              <p:nvPr/>
            </p:nvSpPr>
            <p:spPr>
              <a:xfrm>
                <a:off x="1657983" y="4988044"/>
                <a:ext cx="1887416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Minimize</a:t>
                </a:r>
                <a:r>
                  <a:rPr lang="en-US" sz="1500" dirty="0">
                    <a:solidFill>
                      <a:srgbClr val="F5640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i="1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AC1C00-F1F1-7C14-EC88-1B9C7085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83" y="4988044"/>
                <a:ext cx="1887416" cy="323165"/>
              </a:xfrm>
              <a:prstGeom prst="rect">
                <a:avLst/>
              </a:prstGeom>
              <a:blipFill>
                <a:blip r:embed="rId5"/>
                <a:stretch>
                  <a:fillRect l="-1333"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FCC9BE-14D4-CF31-E8D8-FA225C1A5E5C}"/>
              </a:ext>
            </a:extLst>
          </p:cNvPr>
          <p:cNvCxnSpPr>
            <a:cxnSpLocks/>
          </p:cNvCxnSpPr>
          <p:nvPr/>
        </p:nvCxnSpPr>
        <p:spPr>
          <a:xfrm>
            <a:off x="1461889" y="4561515"/>
            <a:ext cx="1036120" cy="358434"/>
          </a:xfrm>
          <a:prstGeom prst="straightConnector1">
            <a:avLst/>
          </a:prstGeom>
          <a:ln w="38100">
            <a:solidFill>
              <a:srgbClr val="058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5EBE2F-DF4B-848E-E02E-FB1091C982ED}"/>
                  </a:ext>
                </a:extLst>
              </p:cNvPr>
              <p:cNvSpPr txBox="1"/>
              <p:nvPr/>
            </p:nvSpPr>
            <p:spPr>
              <a:xfrm>
                <a:off x="5721387" y="4660561"/>
                <a:ext cx="246739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500" b="0" i="1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500" b="0" i="1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)=(0 , 6)</m:t>
                    </m:r>
                  </m:oMath>
                </a14:m>
                <a:r>
                  <a:rPr lang="en-US" sz="1500" b="0" dirty="0">
                    <a:solidFill>
                      <a:srgbClr val="F5640D"/>
                    </a:solidFill>
                  </a:rPr>
                  <a:t> </a:t>
                </a:r>
                <a:endParaRPr lang="en-US" sz="1500" b="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5EBE2F-DF4B-848E-E02E-FB1091C98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87" y="4660561"/>
                <a:ext cx="2467393" cy="323165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7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6140CD-E246-82DB-C094-D82C2BB4A130}"/>
                  </a:ext>
                </a:extLst>
              </p:cNvPr>
              <p:cNvSpPr txBox="1"/>
              <p:nvPr/>
            </p:nvSpPr>
            <p:spPr>
              <a:xfrm>
                <a:off x="3475283" y="1224923"/>
                <a:ext cx="123286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1500" b="0" dirty="0"/>
                  <a:t> </a:t>
                </a:r>
                <a:endParaRPr lang="en-US" sz="15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6140CD-E246-82DB-C094-D82C2BB4A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83" y="1224923"/>
                <a:ext cx="1232863" cy="323165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122102A-0D0E-9E29-556A-68F6410F2214}"/>
                  </a:ext>
                </a:extLst>
              </p:cNvPr>
              <p:cNvSpPr txBox="1"/>
              <p:nvPr/>
            </p:nvSpPr>
            <p:spPr>
              <a:xfrm>
                <a:off x="6589531" y="2861639"/>
                <a:ext cx="123286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sz="1500" b="0" dirty="0"/>
                  <a:t> </a:t>
                </a:r>
                <a:endParaRPr lang="en-US" sz="15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122102A-0D0E-9E29-556A-68F6410F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531" y="2861639"/>
                <a:ext cx="1232863" cy="323165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F892305-CE8C-EB8D-9F15-71F5EE6688A8}"/>
              </a:ext>
            </a:extLst>
          </p:cNvPr>
          <p:cNvGrpSpPr/>
          <p:nvPr/>
        </p:nvGrpSpPr>
        <p:grpSpPr>
          <a:xfrm>
            <a:off x="7512460" y="1840530"/>
            <a:ext cx="4554434" cy="2970542"/>
            <a:chOff x="7469152" y="1637090"/>
            <a:chExt cx="4554434" cy="297054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5D1551-6A66-68C4-F7D9-D67994C8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13441" y="1989273"/>
              <a:ext cx="4189375" cy="26183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9111A82-096F-46BD-5171-94FA3F23AA82}"/>
                    </a:ext>
                  </a:extLst>
                </p:cNvPr>
                <p:cNvSpPr txBox="1"/>
                <p:nvPr/>
              </p:nvSpPr>
              <p:spPr>
                <a:xfrm>
                  <a:off x="8880179" y="2943787"/>
                  <a:ext cx="2325758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US" sz="1500" dirty="0">
                      <a:solidFill>
                        <a:schemeClr val="tx1"/>
                      </a:solidFill>
                    </a:rPr>
                    <a:t> as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9111A82-096F-46BD-5171-94FA3F23A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179" y="2943787"/>
                  <a:ext cx="2325758" cy="323165"/>
                </a:xfrm>
                <a:prstGeom prst="rect">
                  <a:avLst/>
                </a:prstGeom>
                <a:blipFill>
                  <a:blip r:embed="rId11"/>
                  <a:stretch>
                    <a:fillRect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284190-17B4-3E59-C7DC-C87C355A2D00}"/>
                    </a:ext>
                  </a:extLst>
                </p:cNvPr>
                <p:cNvSpPr txBox="1"/>
                <p:nvPr/>
              </p:nvSpPr>
              <p:spPr>
                <a:xfrm>
                  <a:off x="11788673" y="3839690"/>
                  <a:ext cx="234913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5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284190-17B4-3E59-C7DC-C87C355A2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8673" y="3839690"/>
                  <a:ext cx="234913" cy="323165"/>
                </a:xfrm>
                <a:prstGeom prst="rect">
                  <a:avLst/>
                </a:prstGeom>
                <a:blipFill>
                  <a:blip r:embed="rId12"/>
                  <a:stretch>
                    <a:fillRect r="-2631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1FF1FF0-7245-9C92-B280-CC0ACD051884}"/>
                    </a:ext>
                  </a:extLst>
                </p:cNvPr>
                <p:cNvSpPr txBox="1"/>
                <p:nvPr/>
              </p:nvSpPr>
              <p:spPr>
                <a:xfrm>
                  <a:off x="7469152" y="1637090"/>
                  <a:ext cx="213684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1FF1FF0-7245-9C92-B280-CC0ACD0518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152" y="1637090"/>
                  <a:ext cx="213684" cy="323165"/>
                </a:xfrm>
                <a:prstGeom prst="rect">
                  <a:avLst/>
                </a:prstGeom>
                <a:blipFill>
                  <a:blip r:embed="rId13"/>
                  <a:stretch>
                    <a:fillRect r="-16111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16DF6F7-5117-4438-1F7C-37CE63B80B47}"/>
                    </a:ext>
                  </a:extLst>
                </p:cNvPr>
                <p:cNvSpPr txBox="1"/>
                <p:nvPr/>
              </p:nvSpPr>
              <p:spPr>
                <a:xfrm>
                  <a:off x="8880179" y="2496967"/>
                  <a:ext cx="2073346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00" b="0" dirty="0"/>
                    <a:t>Guarantee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lang="en-US" sz="1500" b="0" dirty="0"/>
                    <a:t>?  </a:t>
                  </a:r>
                  <a:endParaRPr lang="en-US" sz="15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16DF6F7-5117-4438-1F7C-37CE63B80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179" y="2496967"/>
                  <a:ext cx="2073346" cy="323165"/>
                </a:xfrm>
                <a:prstGeom prst="rect">
                  <a:avLst/>
                </a:prstGeom>
                <a:blipFill>
                  <a:blip r:embed="rId14"/>
                  <a:stretch>
                    <a:fillRect l="-1220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CC53F37-D2AC-D8EC-A3CE-0DFA8EFC4CCE}"/>
              </a:ext>
            </a:extLst>
          </p:cNvPr>
          <p:cNvGrpSpPr/>
          <p:nvPr/>
        </p:nvGrpSpPr>
        <p:grpSpPr>
          <a:xfrm>
            <a:off x="1461889" y="1750519"/>
            <a:ext cx="5030138" cy="2774977"/>
            <a:chOff x="1461889" y="1750519"/>
            <a:chExt cx="5030138" cy="277497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997AF0B-2894-DA43-DD65-ACDCFBFEE3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5720" y="4001272"/>
              <a:ext cx="0" cy="524224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9E5E51-9D3D-81DC-DF00-AF5677545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8671" y="1750519"/>
              <a:ext cx="0" cy="524224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467B4F-545A-5E95-6FBD-2C6B3FCE3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889" y="3052717"/>
              <a:ext cx="706469" cy="0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94C6EC-64EC-77BE-E1DE-06BD10C3FD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5558" y="3023221"/>
              <a:ext cx="706469" cy="0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48A377-9B47-4669-036D-CA345260CFCE}"/>
                  </a:ext>
                </a:extLst>
              </p:cNvPr>
              <p:cNvSpPr txBox="1"/>
              <p:nvPr/>
            </p:nvSpPr>
            <p:spPr>
              <a:xfrm>
                <a:off x="983533" y="5572997"/>
                <a:ext cx="6976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48A377-9B47-4669-036D-CA345260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33" y="5572997"/>
                <a:ext cx="6976012" cy="369332"/>
              </a:xfrm>
              <a:prstGeom prst="rect">
                <a:avLst/>
              </a:prstGeom>
              <a:blipFill>
                <a:blip r:embed="rId15"/>
                <a:stretch>
                  <a:fillRect l="-364" t="-161290" b="-2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09A23B4-3EAE-2FB3-7DFC-9AAABAC5B3E0}"/>
              </a:ext>
            </a:extLst>
          </p:cNvPr>
          <p:cNvSpPr txBox="1"/>
          <p:nvPr/>
        </p:nvSpPr>
        <p:spPr>
          <a:xfrm>
            <a:off x="5315746" y="6112834"/>
            <a:ext cx="522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Keep it “far” from hard constraints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6E458-1AD6-D8D7-6F80-C13BC2A36D58}"/>
              </a:ext>
            </a:extLst>
          </p:cNvPr>
          <p:cNvSpPr txBox="1"/>
          <p:nvPr/>
        </p:nvSpPr>
        <p:spPr>
          <a:xfrm>
            <a:off x="2178714" y="6087466"/>
            <a:ext cx="31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Improves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E92E9C9-6694-549D-8265-0B7C0F5F71C9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E92E9C9-6694-549D-8265-0B7C0F5F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16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9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4EADE33-8EA9-EA8E-2458-12F096486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3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4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E127C13-0055-E891-3EC2-DF0B1569D439}"/>
              </a:ext>
            </a:extLst>
          </p:cNvPr>
          <p:cNvGrpSpPr/>
          <p:nvPr/>
        </p:nvGrpSpPr>
        <p:grpSpPr>
          <a:xfrm>
            <a:off x="5058203" y="3802072"/>
            <a:ext cx="585368" cy="436690"/>
            <a:chOff x="5058203" y="3802072"/>
            <a:chExt cx="585368" cy="436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D87C836-F915-6047-4B0E-244A57D2153F}"/>
                    </a:ext>
                  </a:extLst>
                </p:cNvPr>
                <p:cNvSpPr txBox="1"/>
                <p:nvPr/>
              </p:nvSpPr>
              <p:spPr>
                <a:xfrm>
                  <a:off x="5077688" y="3869430"/>
                  <a:ext cx="41718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D87C836-F915-6047-4B0E-244A57D21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688" y="3869430"/>
                  <a:ext cx="41718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DE94563-B34C-F147-06A1-A2D64817890B}"/>
                </a:ext>
              </a:extLst>
            </p:cNvPr>
            <p:cNvCxnSpPr>
              <a:cxnSpLocks/>
            </p:cNvCxnSpPr>
            <p:nvPr/>
          </p:nvCxnSpPr>
          <p:spPr>
            <a:xfrm>
              <a:off x="5058203" y="3802072"/>
              <a:ext cx="585368" cy="160916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9B26FBC-9AB0-B7C8-BC7A-1D1675FACAA3}"/>
              </a:ext>
            </a:extLst>
          </p:cNvPr>
          <p:cNvGrpSpPr/>
          <p:nvPr/>
        </p:nvGrpSpPr>
        <p:grpSpPr>
          <a:xfrm>
            <a:off x="4646159" y="3391734"/>
            <a:ext cx="437872" cy="461648"/>
            <a:chOff x="4646159" y="3391734"/>
            <a:chExt cx="437872" cy="461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1AF538C-EA4F-27DB-106D-044738030C2D}"/>
                    </a:ext>
                  </a:extLst>
                </p:cNvPr>
                <p:cNvSpPr txBox="1"/>
                <p:nvPr/>
              </p:nvSpPr>
              <p:spPr>
                <a:xfrm>
                  <a:off x="4646159" y="3391734"/>
                  <a:ext cx="417187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1AF538C-EA4F-27DB-106D-044738030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6159" y="3391734"/>
                  <a:ext cx="417187" cy="380810"/>
                </a:xfrm>
                <a:prstGeom prst="rect">
                  <a:avLst/>
                </a:prstGeom>
                <a:blipFill>
                  <a:blip r:embed="rId6"/>
                  <a:stretch>
                    <a:fillRect l="-2941" r="-294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99D53E1-B525-98F8-3F78-51DA9914ADF4}"/>
                </a:ext>
              </a:extLst>
            </p:cNvPr>
            <p:cNvSpPr/>
            <p:nvPr/>
          </p:nvSpPr>
          <p:spPr>
            <a:xfrm>
              <a:off x="4956284" y="3723369"/>
              <a:ext cx="127747" cy="130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4591C0-BBBF-3191-6B49-22BC2B354203}"/>
              </a:ext>
            </a:extLst>
          </p:cNvPr>
          <p:cNvGrpSpPr/>
          <p:nvPr/>
        </p:nvGrpSpPr>
        <p:grpSpPr>
          <a:xfrm>
            <a:off x="5705477" y="4019203"/>
            <a:ext cx="635935" cy="440128"/>
            <a:chOff x="5710732" y="4013948"/>
            <a:chExt cx="635935" cy="44012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0A0BD2-18A5-3357-CEA4-B8F209D74412}"/>
                </a:ext>
              </a:extLst>
            </p:cNvPr>
            <p:cNvCxnSpPr>
              <a:cxnSpLocks/>
            </p:cNvCxnSpPr>
            <p:nvPr/>
          </p:nvCxnSpPr>
          <p:spPr>
            <a:xfrm>
              <a:off x="5710732" y="4013948"/>
              <a:ext cx="231843" cy="183631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FA92D71-1200-B3B2-C1D6-51A4C2405C3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386" y="4254359"/>
              <a:ext cx="259567" cy="130144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5BE205-0D54-D84B-4259-D3452963CC5C}"/>
                </a:ext>
              </a:extLst>
            </p:cNvPr>
            <p:cNvSpPr/>
            <p:nvPr/>
          </p:nvSpPr>
          <p:spPr>
            <a:xfrm>
              <a:off x="5912435" y="4169230"/>
              <a:ext cx="106127" cy="10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F0EB4E-66C4-DDD7-1320-DC960D3D4124}"/>
                </a:ext>
              </a:extLst>
            </p:cNvPr>
            <p:cNvSpPr/>
            <p:nvPr/>
          </p:nvSpPr>
          <p:spPr>
            <a:xfrm>
              <a:off x="6240540" y="4352134"/>
              <a:ext cx="106127" cy="10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CC40C44-2E48-7838-B8B1-42BF2A9FBBF7}"/>
              </a:ext>
            </a:extLst>
          </p:cNvPr>
          <p:cNvGrpSpPr/>
          <p:nvPr/>
        </p:nvGrpSpPr>
        <p:grpSpPr>
          <a:xfrm>
            <a:off x="5614817" y="3601316"/>
            <a:ext cx="476577" cy="459838"/>
            <a:chOff x="5614187" y="3601991"/>
            <a:chExt cx="476577" cy="45983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CF2B9FC-4973-5120-D67B-D6C794FDD201}"/>
                </a:ext>
              </a:extLst>
            </p:cNvPr>
            <p:cNvSpPr/>
            <p:nvPr/>
          </p:nvSpPr>
          <p:spPr>
            <a:xfrm>
              <a:off x="5614187" y="3931816"/>
              <a:ext cx="127747" cy="130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09F02B3-6F83-0312-1E9C-F6061D872C4F}"/>
                    </a:ext>
                  </a:extLst>
                </p:cNvPr>
                <p:cNvSpPr txBox="1"/>
                <p:nvPr/>
              </p:nvSpPr>
              <p:spPr>
                <a:xfrm>
                  <a:off x="5673577" y="3601991"/>
                  <a:ext cx="417187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09F02B3-6F83-0312-1E9C-F6061D872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577" y="3601991"/>
                  <a:ext cx="417187" cy="380810"/>
                </a:xfrm>
                <a:prstGeom prst="rect">
                  <a:avLst/>
                </a:prstGeom>
                <a:blipFill>
                  <a:blip r:embed="rId7"/>
                  <a:stretch>
                    <a:fillRect l="-2941" r="-2941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8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DF6C062-18BE-EDC8-3141-C9ABE98E9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3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4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/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1" dirty="0"/>
                        <m:t>+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𝐋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blipFill>
                <a:blip r:embed="rId5"/>
                <a:stretch>
                  <a:fillRect l="-176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3D6CF1-5BC3-3D2A-0136-37118C885031}"/>
              </a:ext>
            </a:extLst>
          </p:cNvPr>
          <p:cNvSpPr txBox="1"/>
          <p:nvPr/>
        </p:nvSpPr>
        <p:spPr>
          <a:xfrm>
            <a:off x="2662527" y="5792105"/>
            <a:ext cx="396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nd</a:t>
            </a:r>
            <a:r>
              <a:rPr lang="en-US" sz="2400" dirty="0">
                <a:solidFill>
                  <a:schemeClr val="accent1"/>
                </a:solidFill>
              </a:rPr>
              <a:t> order Taylor expansion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D6E7E0-B166-4D8A-8ECD-6ECD1F04016A}"/>
                  </a:ext>
                </a:extLst>
              </p:cNvPr>
              <p:cNvSpPr txBox="1"/>
              <p:nvPr/>
            </p:nvSpPr>
            <p:spPr>
              <a:xfrm>
                <a:off x="7967472" y="4787873"/>
                <a:ext cx="3967264" cy="118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 algn="r"/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D6E7E0-B166-4D8A-8ECD-6ECD1F04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72" y="4787873"/>
                <a:ext cx="3967264" cy="1189493"/>
              </a:xfrm>
              <a:prstGeom prst="rect">
                <a:avLst/>
              </a:prstGeom>
              <a:blipFill>
                <a:blip r:embed="rId6"/>
                <a:stretch>
                  <a:fillRect r="-95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162A5D-28BB-47BA-121A-03EDDC61C215}"/>
              </a:ext>
            </a:extLst>
          </p:cNvPr>
          <p:cNvSpPr txBox="1"/>
          <p:nvPr/>
        </p:nvSpPr>
        <p:spPr>
          <a:xfrm>
            <a:off x="8672513" y="6060467"/>
            <a:ext cx="38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Symmetrized residual capacity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7626F-722B-80D1-144C-0F86D93E62AC}"/>
              </a:ext>
            </a:extLst>
          </p:cNvPr>
          <p:cNvSpPr/>
          <p:nvPr/>
        </p:nvSpPr>
        <p:spPr>
          <a:xfrm>
            <a:off x="5603522" y="4006935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6FCB0E-1CF1-404C-84F8-AF0ABBAE7D92}"/>
                  </a:ext>
                </a:extLst>
              </p:cNvPr>
              <p:cNvSpPr txBox="1"/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6FCB0E-1CF1-404C-84F8-AF0ABBAE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blipFill>
                <a:blip r:embed="rId7"/>
                <a:stretch>
                  <a:fillRect l="-120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E13D5B-71AD-BCFB-5FFA-370E6C0925D5}"/>
              </a:ext>
            </a:extLst>
          </p:cNvPr>
          <p:cNvCxnSpPr>
            <a:cxnSpLocks/>
          </p:cNvCxnSpPr>
          <p:nvPr/>
        </p:nvCxnSpPr>
        <p:spPr>
          <a:xfrm>
            <a:off x="5058203" y="3802072"/>
            <a:ext cx="564027" cy="22390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E179F4-CF4F-0B75-2738-C1F392AEA7F5}"/>
              </a:ext>
            </a:extLst>
          </p:cNvPr>
          <p:cNvGrpSpPr/>
          <p:nvPr/>
        </p:nvGrpSpPr>
        <p:grpSpPr>
          <a:xfrm>
            <a:off x="4583046" y="3561185"/>
            <a:ext cx="500985" cy="380810"/>
            <a:chOff x="4583046" y="3561185"/>
            <a:chExt cx="500985" cy="380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343672-9F8F-1B97-9B72-A44315A07C1F}"/>
                    </a:ext>
                  </a:extLst>
                </p:cNvPr>
                <p:cNvSpPr txBox="1"/>
                <p:nvPr/>
              </p:nvSpPr>
              <p:spPr>
                <a:xfrm>
                  <a:off x="4583046" y="3561185"/>
                  <a:ext cx="417187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343672-9F8F-1B97-9B72-A44315A07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046" y="3561185"/>
                  <a:ext cx="417187" cy="380810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333CA8-745E-29C8-7922-A31B3E7DFEEA}"/>
                </a:ext>
              </a:extLst>
            </p:cNvPr>
            <p:cNvSpPr/>
            <p:nvPr/>
          </p:nvSpPr>
          <p:spPr>
            <a:xfrm>
              <a:off x="4956284" y="3723369"/>
              <a:ext cx="127747" cy="130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72159036-EEB0-427A-A180-65F31E14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3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4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/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1" dirty="0"/>
                        <m:t>+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𝐋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blipFill>
                <a:blip r:embed="rId5"/>
                <a:stretch>
                  <a:fillRect l="-176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/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minimize over circulations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blipFill>
                <a:blip r:embed="rId6"/>
                <a:stretch>
                  <a:fillRect l="-330" t="-6061" r="-264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4559B-281E-16D4-350D-A1EDF846576B}"/>
                  </a:ext>
                </a:extLst>
              </p:cNvPr>
              <p:cNvSpPr txBox="1"/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∇Φ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algn="r"/>
                <a:r>
                  <a:rPr lang="en-US" sz="2800" b="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4559B-281E-16D4-350D-A1EDF846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blipFill>
                <a:blip r:embed="rId7"/>
                <a:stretch>
                  <a:fillRect r="-63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/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circulation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A3E1309-3707-7C55-40C3-5A733C3BDD56}"/>
              </a:ext>
            </a:extLst>
          </p:cNvPr>
          <p:cNvSpPr txBox="1"/>
          <p:nvPr/>
        </p:nvSpPr>
        <p:spPr>
          <a:xfrm>
            <a:off x="6954215" y="2146377"/>
            <a:ext cx="31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Electrical flows!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4223ED-1A5F-4BC0-FCE6-2792CC7007F2}"/>
              </a:ext>
            </a:extLst>
          </p:cNvPr>
          <p:cNvGrpSpPr/>
          <p:nvPr/>
        </p:nvGrpSpPr>
        <p:grpSpPr>
          <a:xfrm>
            <a:off x="4395854" y="3392556"/>
            <a:ext cx="1337121" cy="837894"/>
            <a:chOff x="4406246" y="3390689"/>
            <a:chExt cx="1337121" cy="83789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B0A3EC8-17D4-D9AD-890B-95F7A57CC026}"/>
                </a:ext>
              </a:extLst>
            </p:cNvPr>
            <p:cNvGrpSpPr/>
            <p:nvPr/>
          </p:nvGrpSpPr>
          <p:grpSpPr>
            <a:xfrm rot="20097031">
              <a:off x="4406246" y="3390689"/>
              <a:ext cx="1337121" cy="837894"/>
              <a:chOff x="4967318" y="2813538"/>
              <a:chExt cx="1337121" cy="837894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BCFD6CD-DC78-31F4-054B-47BAFADB1848}"/>
                  </a:ext>
                </a:extLst>
              </p:cNvPr>
              <p:cNvSpPr/>
              <p:nvPr/>
            </p:nvSpPr>
            <p:spPr>
              <a:xfrm rot="1653762">
                <a:off x="4967318" y="2813538"/>
                <a:ext cx="1337121" cy="83789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2346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25C6A8B-4D6D-4D0C-C83B-21323BCBBF73}"/>
                  </a:ext>
                </a:extLst>
              </p:cNvPr>
              <p:cNvCxnSpPr>
                <a:cxnSpLocks/>
              </p:cNvCxnSpPr>
              <p:nvPr/>
            </p:nvCxnSpPr>
            <p:spPr>
              <a:xfrm rot="1502969">
                <a:off x="5531850" y="3285047"/>
                <a:ext cx="366706" cy="271296"/>
              </a:xfrm>
              <a:prstGeom prst="straightConnector1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354DB4-D881-4CC5-B9A0-EA2A64D971EC}"/>
                    </a:ext>
                  </a:extLst>
                </p:cNvPr>
                <p:cNvSpPr txBox="1"/>
                <p:nvPr/>
              </p:nvSpPr>
              <p:spPr>
                <a:xfrm>
                  <a:off x="4741824" y="3835059"/>
                  <a:ext cx="515367" cy="376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354DB4-D881-4CC5-B9A0-EA2A64D97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824" y="3835059"/>
                  <a:ext cx="515367" cy="376927"/>
                </a:xfrm>
                <a:prstGeom prst="rect">
                  <a:avLst/>
                </a:prstGeom>
                <a:blipFill>
                  <a:blip r:embed="rId9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A34347-C05B-AEF3-EAD2-D2D562ECA568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5058203" y="3802072"/>
            <a:ext cx="564027" cy="22390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215998CC-7382-62EC-A681-716CD6903CF5}"/>
              </a:ext>
            </a:extLst>
          </p:cNvPr>
          <p:cNvSpPr/>
          <p:nvPr/>
        </p:nvSpPr>
        <p:spPr>
          <a:xfrm>
            <a:off x="5603522" y="4006935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/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blipFill>
                <a:blip r:embed="rId10"/>
                <a:stretch>
                  <a:fillRect l="-120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2D9507-BA4E-3EDF-94D6-58D76E5648AD}"/>
                  </a:ext>
                </a:extLst>
              </p:cNvPr>
              <p:cNvSpPr txBox="1"/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2D9507-BA4E-3EDF-94D6-58D76E56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blipFill>
                <a:blip r:embed="rId11"/>
                <a:stretch>
                  <a:fillRect l="-3704" r="-370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15E0D48-F7AC-9CD4-F1A0-2C17C4975393}"/>
              </a:ext>
            </a:extLst>
          </p:cNvPr>
          <p:cNvSpPr/>
          <p:nvPr/>
        </p:nvSpPr>
        <p:spPr>
          <a:xfrm>
            <a:off x="4956284" y="3723369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3F9714C-7F2C-044C-74D6-38C2CC88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3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4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/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1" dirty="0"/>
                        <m:t>+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𝐋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blipFill>
                <a:blip r:embed="rId5"/>
                <a:stretch>
                  <a:fillRect l="-176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/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minimize over circulations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blipFill>
                <a:blip r:embed="rId6"/>
                <a:stretch>
                  <a:fillRect l="-330" t="-6061" r="-264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/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circulation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A3E1309-3707-7C55-40C3-5A733C3BDD56}"/>
              </a:ext>
            </a:extLst>
          </p:cNvPr>
          <p:cNvSpPr txBox="1"/>
          <p:nvPr/>
        </p:nvSpPr>
        <p:spPr>
          <a:xfrm>
            <a:off x="6954215" y="2146377"/>
            <a:ext cx="31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Min-Ratio Cycles!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0A3EC8-17D4-D9AD-890B-95F7A57CC026}"/>
              </a:ext>
            </a:extLst>
          </p:cNvPr>
          <p:cNvGrpSpPr/>
          <p:nvPr/>
        </p:nvGrpSpPr>
        <p:grpSpPr>
          <a:xfrm rot="20097031">
            <a:off x="4395854" y="3392556"/>
            <a:ext cx="1337121" cy="837894"/>
            <a:chOff x="4967318" y="2813538"/>
            <a:chExt cx="1337121" cy="83789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BCFD6CD-DC78-31F4-054B-47BAFADB1848}"/>
                </a:ext>
              </a:extLst>
            </p:cNvPr>
            <p:cNvSpPr/>
            <p:nvPr/>
          </p:nvSpPr>
          <p:spPr>
            <a:xfrm rot="1653762">
              <a:off x="4967318" y="2813538"/>
              <a:ext cx="1337121" cy="8378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2346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25C6A8B-4D6D-4D0C-C83B-21323BCBBF73}"/>
                </a:ext>
              </a:extLst>
            </p:cNvPr>
            <p:cNvCxnSpPr>
              <a:cxnSpLocks/>
            </p:cNvCxnSpPr>
            <p:nvPr/>
          </p:nvCxnSpPr>
          <p:spPr>
            <a:xfrm rot="1502969">
              <a:off x="5531850" y="3285047"/>
              <a:ext cx="366706" cy="271296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215998CC-7382-62EC-A681-716CD6903CF5}"/>
              </a:ext>
            </a:extLst>
          </p:cNvPr>
          <p:cNvSpPr/>
          <p:nvPr/>
        </p:nvSpPr>
        <p:spPr>
          <a:xfrm>
            <a:off x="5603522" y="4006935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/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2" y="4106601"/>
                <a:ext cx="1029815" cy="369332"/>
              </a:xfrm>
              <a:prstGeom prst="rect">
                <a:avLst/>
              </a:prstGeom>
              <a:blipFill>
                <a:blip r:embed="rId8"/>
                <a:stretch>
                  <a:fillRect l="-120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iamond 17">
            <a:extLst>
              <a:ext uri="{FF2B5EF4-FFF2-40B4-BE49-F238E27FC236}">
                <a16:creationId xmlns:a16="http://schemas.microsoft.com/office/drawing/2014/main" id="{64EDE768-61FD-2F0F-643F-2C18BE901E95}"/>
              </a:ext>
            </a:extLst>
          </p:cNvPr>
          <p:cNvSpPr/>
          <p:nvPr/>
        </p:nvSpPr>
        <p:spPr>
          <a:xfrm>
            <a:off x="4424518" y="3429000"/>
            <a:ext cx="1315089" cy="784853"/>
          </a:xfrm>
          <a:prstGeom prst="diamond">
            <a:avLst/>
          </a:prstGeom>
          <a:solidFill>
            <a:schemeClr val="accent3">
              <a:lumMod val="60000"/>
              <a:lumOff val="40000"/>
              <a:alpha val="23604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BD970-6E37-CF7B-585F-0469EBD7E501}"/>
              </a:ext>
            </a:extLst>
          </p:cNvPr>
          <p:cNvCxnSpPr>
            <a:cxnSpLocks/>
          </p:cNvCxnSpPr>
          <p:nvPr/>
        </p:nvCxnSpPr>
        <p:spPr>
          <a:xfrm>
            <a:off x="5058203" y="3802072"/>
            <a:ext cx="564027" cy="22390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A1D47A-F6B8-CF99-4348-D77C207AB538}"/>
                  </a:ext>
                </a:extLst>
              </p:cNvPr>
              <p:cNvSpPr txBox="1"/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A1D47A-F6B8-CF99-4348-D77C207AB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blipFill>
                <a:blip r:embed="rId9"/>
                <a:stretch>
                  <a:fillRect l="-3704" r="-370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3588DC6F-0C85-3AC5-50C8-4C99BCA37C3B}"/>
              </a:ext>
            </a:extLst>
          </p:cNvPr>
          <p:cNvSpPr/>
          <p:nvPr/>
        </p:nvSpPr>
        <p:spPr>
          <a:xfrm>
            <a:off x="4956284" y="3723369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B071C4-386E-F67F-54A3-BCBBCB30BDB0}"/>
                  </a:ext>
                </a:extLst>
              </p:cNvPr>
              <p:cNvSpPr txBox="1"/>
              <p:nvPr/>
            </p:nvSpPr>
            <p:spPr>
              <a:xfrm>
                <a:off x="4731432" y="3836926"/>
                <a:ext cx="515367" cy="376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B071C4-386E-F67F-54A3-BCBBCB30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32" y="3836926"/>
                <a:ext cx="515367" cy="376927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DAAB5-99F0-68F7-CAAE-E8E66ADE744F}"/>
                  </a:ext>
                </a:extLst>
              </p:cNvPr>
              <p:cNvSpPr txBox="1"/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∇Φ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algn="r"/>
                <a:r>
                  <a:rPr lang="en-US" sz="2800" b="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DAAB5-99F0-68F7-CAAE-E8E66ADE7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blipFill>
                <a:blip r:embed="rId11"/>
                <a:stretch>
                  <a:fillRect r="-63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19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277F5FA-52DA-1217-C64D-507B8FBDC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6" y="1722268"/>
            <a:ext cx="5103429" cy="2838056"/>
          </a:xfrm>
          <a:prstGeom prst="rect">
            <a:avLst/>
          </a:prstGeom>
        </p:spPr>
      </p:pic>
      <p:sp>
        <p:nvSpPr>
          <p:cNvPr id="32" name="Diamond 31">
            <a:extLst>
              <a:ext uri="{FF2B5EF4-FFF2-40B4-BE49-F238E27FC236}">
                <a16:creationId xmlns:a16="http://schemas.microsoft.com/office/drawing/2014/main" id="{A1023173-EFC2-9775-5D1B-B35728DA4A89}"/>
              </a:ext>
            </a:extLst>
          </p:cNvPr>
          <p:cNvSpPr/>
          <p:nvPr/>
        </p:nvSpPr>
        <p:spPr>
          <a:xfrm>
            <a:off x="4426486" y="3429000"/>
            <a:ext cx="1315089" cy="784853"/>
          </a:xfrm>
          <a:prstGeom prst="diamond">
            <a:avLst/>
          </a:prstGeom>
          <a:solidFill>
            <a:schemeClr val="accent3">
              <a:lumMod val="60000"/>
              <a:lumOff val="40000"/>
              <a:alpha val="23604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F217F-9432-CCF3-F09D-0B655089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Point Methods for 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9BA6F-AFC7-0428-40E8-EB224EE3B42B}"/>
              </a:ext>
            </a:extLst>
          </p:cNvPr>
          <p:cNvCxnSpPr>
            <a:cxnSpLocks/>
          </p:cNvCxnSpPr>
          <p:nvPr/>
        </p:nvCxnSpPr>
        <p:spPr>
          <a:xfrm>
            <a:off x="731837" y="4532164"/>
            <a:ext cx="606427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5E1FD1-E487-1CA5-B384-0BD2A13BC29B}"/>
              </a:ext>
            </a:extLst>
          </p:cNvPr>
          <p:cNvCxnSpPr>
            <a:cxnSpLocks/>
          </p:cNvCxnSpPr>
          <p:nvPr/>
        </p:nvCxnSpPr>
        <p:spPr>
          <a:xfrm flipH="1" flipV="1">
            <a:off x="1445782" y="1200495"/>
            <a:ext cx="8631" cy="390607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0694AD-A376-4E77-3B2F-812F6F649956}"/>
              </a:ext>
            </a:extLst>
          </p:cNvPr>
          <p:cNvCxnSpPr>
            <a:cxnSpLocks/>
          </p:cNvCxnSpPr>
          <p:nvPr/>
        </p:nvCxnSpPr>
        <p:spPr>
          <a:xfrm flipH="1">
            <a:off x="831086" y="1750519"/>
            <a:ext cx="5872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38FE4E-69D7-F386-5833-5EE19B7D4347}"/>
              </a:ext>
            </a:extLst>
          </p:cNvPr>
          <p:cNvCxnSpPr>
            <a:cxnSpLocks/>
          </p:cNvCxnSpPr>
          <p:nvPr/>
        </p:nvCxnSpPr>
        <p:spPr>
          <a:xfrm>
            <a:off x="6492027" y="1188605"/>
            <a:ext cx="0" cy="3343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3FF36C3-0329-9410-033E-79D146EE8012}"/>
              </a:ext>
            </a:extLst>
          </p:cNvPr>
          <p:cNvSpPr/>
          <p:nvPr/>
        </p:nvSpPr>
        <p:spPr>
          <a:xfrm>
            <a:off x="6454395" y="4483611"/>
            <a:ext cx="84917" cy="95795"/>
          </a:xfrm>
          <a:prstGeom prst="ellipse">
            <a:avLst/>
          </a:prstGeom>
          <a:solidFill>
            <a:srgbClr val="F5640D"/>
          </a:solidFill>
          <a:ln>
            <a:solidFill>
              <a:srgbClr val="F56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/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chemeClr val="bg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FC9355-D4F5-6CAE-2B5E-753319A3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34" y="8744036"/>
                <a:ext cx="1451392" cy="302840"/>
              </a:xfrm>
              <a:prstGeom prst="rect">
                <a:avLst/>
              </a:prstGeom>
              <a:blipFill>
                <a:blip r:embed="rId3"/>
                <a:stretch>
                  <a:fillRect r="-182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E2A010E-154B-B0A5-AA32-A0213BA49321}"/>
              </a:ext>
            </a:extLst>
          </p:cNvPr>
          <p:cNvSpPr txBox="1"/>
          <p:nvPr/>
        </p:nvSpPr>
        <p:spPr>
          <a:xfrm>
            <a:off x="7656749" y="789352"/>
            <a:ext cx="81031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/>
              <a:t>Karmarkar</a:t>
            </a:r>
            <a:r>
              <a:rPr lang="en-US" sz="1500" dirty="0"/>
              <a:t> ’84   Interior Point Method (IPM)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Renegar</a:t>
            </a:r>
            <a:r>
              <a:rPr lang="en-US" sz="1500" dirty="0"/>
              <a:t> ’88      Path-Following 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/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94D5DB-5F6F-CA5E-604F-0AB67390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8" y="2956676"/>
                <a:ext cx="417187" cy="369332"/>
              </a:xfrm>
              <a:prstGeom prst="rect">
                <a:avLst/>
              </a:prstGeom>
              <a:blipFill>
                <a:blip r:embed="rId4"/>
                <a:stretch>
                  <a:fillRect r="-6470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/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1" dirty="0"/>
                        <m:t>+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𝐋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DAF54-017D-0C4A-A774-E474F6899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03" y="5205801"/>
                <a:ext cx="4296112" cy="374333"/>
              </a:xfrm>
              <a:prstGeom prst="rect">
                <a:avLst/>
              </a:prstGeom>
              <a:blipFill>
                <a:blip r:embed="rId5"/>
                <a:stretch>
                  <a:fillRect l="-176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/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minimize over circulations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D6CF1-5BC3-3D2A-0136-37118C88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49" y="5771096"/>
                <a:ext cx="3843220" cy="830997"/>
              </a:xfrm>
              <a:prstGeom prst="rect">
                <a:avLst/>
              </a:prstGeom>
              <a:blipFill>
                <a:blip r:embed="rId6"/>
                <a:stretch>
                  <a:fillRect l="-330" t="-6061" r="-264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/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circulation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7B91CE-1E5A-08ED-E00B-842C0E08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58" y="2702330"/>
                <a:ext cx="2917558" cy="987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A3E1309-3707-7C55-40C3-5A733C3BDD56}"/>
              </a:ext>
            </a:extLst>
          </p:cNvPr>
          <p:cNvSpPr txBox="1"/>
          <p:nvPr/>
        </p:nvSpPr>
        <p:spPr>
          <a:xfrm>
            <a:off x="6954215" y="2146377"/>
            <a:ext cx="31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Min-Ratio Cycles!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0A3EC8-17D4-D9AD-890B-95F7A57CC026}"/>
              </a:ext>
            </a:extLst>
          </p:cNvPr>
          <p:cNvGrpSpPr/>
          <p:nvPr/>
        </p:nvGrpSpPr>
        <p:grpSpPr>
          <a:xfrm rot="20097031">
            <a:off x="4395854" y="3392556"/>
            <a:ext cx="1337121" cy="837894"/>
            <a:chOff x="4967318" y="2813538"/>
            <a:chExt cx="1337121" cy="83789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BCFD6CD-DC78-31F4-054B-47BAFADB1848}"/>
                </a:ext>
              </a:extLst>
            </p:cNvPr>
            <p:cNvSpPr/>
            <p:nvPr/>
          </p:nvSpPr>
          <p:spPr>
            <a:xfrm rot="1653762">
              <a:off x="4967318" y="2813538"/>
              <a:ext cx="1337121" cy="8378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2346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25C6A8B-4D6D-4D0C-C83B-21323BCBBF73}"/>
                </a:ext>
              </a:extLst>
            </p:cNvPr>
            <p:cNvCxnSpPr>
              <a:cxnSpLocks/>
            </p:cNvCxnSpPr>
            <p:nvPr/>
          </p:nvCxnSpPr>
          <p:spPr>
            <a:xfrm rot="1502969">
              <a:off x="5531850" y="3285047"/>
              <a:ext cx="366706" cy="271296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/>
              <p:nvPr/>
            </p:nvSpPr>
            <p:spPr>
              <a:xfrm>
                <a:off x="5632602" y="3890032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9F77C3-907F-70ED-B398-2F98478E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02" y="3890032"/>
                <a:ext cx="1029815" cy="369332"/>
              </a:xfrm>
              <a:prstGeom prst="rect">
                <a:avLst/>
              </a:prstGeom>
              <a:blipFill>
                <a:blip r:embed="rId8"/>
                <a:stretch>
                  <a:fillRect l="-12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448E48AB-A169-38DB-FDEF-F67839313A1F}"/>
              </a:ext>
            </a:extLst>
          </p:cNvPr>
          <p:cNvSpPr/>
          <p:nvPr/>
        </p:nvSpPr>
        <p:spPr>
          <a:xfrm>
            <a:off x="5685857" y="3775812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96EC35-0DFC-FD42-01A6-3CF5BB4B95C6}"/>
                  </a:ext>
                </a:extLst>
              </p:cNvPr>
              <p:cNvSpPr txBox="1"/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96EC35-0DFC-FD42-01A6-3CF5BB4B9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34" y="3548276"/>
                <a:ext cx="329299" cy="380810"/>
              </a:xfrm>
              <a:prstGeom prst="rect">
                <a:avLst/>
              </a:prstGeom>
              <a:blipFill>
                <a:blip r:embed="rId9"/>
                <a:stretch>
                  <a:fillRect l="-3704" r="-370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DA96F8C-1398-61C6-273F-4D900458824F}"/>
              </a:ext>
            </a:extLst>
          </p:cNvPr>
          <p:cNvSpPr txBox="1"/>
          <p:nvPr/>
        </p:nvSpPr>
        <p:spPr>
          <a:xfrm>
            <a:off x="7521842" y="3964689"/>
            <a:ext cx="11397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0" dirty="0">
                <a:ea typeface="Cambria Math" panose="02040503050406030204" pitchFamily="18" charset="0"/>
              </a:rPr>
              <a:t>Exercise: min-ratio circulation is </a:t>
            </a:r>
          </a:p>
          <a:p>
            <a:r>
              <a:rPr lang="en-US" sz="2300" b="0" i="1" dirty="0">
                <a:ea typeface="Cambria Math" panose="02040503050406030204" pitchFamily="18" charset="0"/>
              </a:rPr>
              <a:t>always</a:t>
            </a:r>
            <a:r>
              <a:rPr lang="en-US" sz="2300" b="0" dirty="0">
                <a:ea typeface="Cambria Math" panose="02040503050406030204" pitchFamily="18" charset="0"/>
              </a:rPr>
              <a:t> realized by a </a:t>
            </a:r>
            <a:r>
              <a:rPr lang="en-US" sz="2300" b="0" i="1" dirty="0">
                <a:ea typeface="Cambria Math" panose="02040503050406030204" pitchFamily="18" charset="0"/>
              </a:rPr>
              <a:t>simple cycle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EED15B-A218-B954-48FD-72930D77F7CB}"/>
                  </a:ext>
                </a:extLst>
              </p:cNvPr>
              <p:cNvSpPr txBox="1"/>
              <p:nvPr/>
            </p:nvSpPr>
            <p:spPr>
              <a:xfrm>
                <a:off x="4731432" y="3836926"/>
                <a:ext cx="515367" cy="376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EED15B-A218-B954-48FD-72930D77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32" y="3836926"/>
                <a:ext cx="515367" cy="376927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5E77ED-911C-FE7D-7D63-EF6B28E64ADD}"/>
              </a:ext>
            </a:extLst>
          </p:cNvPr>
          <p:cNvCxnSpPr>
            <a:cxnSpLocks/>
          </p:cNvCxnSpPr>
          <p:nvPr/>
        </p:nvCxnSpPr>
        <p:spPr>
          <a:xfrm>
            <a:off x="5058203" y="3802072"/>
            <a:ext cx="674129" cy="3874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A6FFCFE-F1A5-AF50-D0A3-370B25DD90F4}"/>
              </a:ext>
            </a:extLst>
          </p:cNvPr>
          <p:cNvSpPr/>
          <p:nvPr/>
        </p:nvSpPr>
        <p:spPr>
          <a:xfrm>
            <a:off x="4956284" y="3723369"/>
            <a:ext cx="127747" cy="13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EC50C8-677D-5B3F-D44F-DDE5CE99C968}"/>
                  </a:ext>
                </a:extLst>
              </p:cNvPr>
              <p:cNvSpPr txBox="1"/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∇Φ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algn="r"/>
                <a:r>
                  <a:rPr lang="en-US" sz="2800" b="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EC50C8-677D-5B3F-D44F-DDE5CE9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053" y="5392967"/>
                <a:ext cx="3967264" cy="1189493"/>
              </a:xfrm>
              <a:prstGeom prst="rect">
                <a:avLst/>
              </a:prstGeom>
              <a:blipFill>
                <a:blip r:embed="rId11"/>
                <a:stretch>
                  <a:fillRect r="-63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mond 25">
            <a:extLst>
              <a:ext uri="{FF2B5EF4-FFF2-40B4-BE49-F238E27FC236}">
                <a16:creationId xmlns:a16="http://schemas.microsoft.com/office/drawing/2014/main" id="{CDDC515C-0853-1F90-61F1-8679DEB159E0}"/>
              </a:ext>
            </a:extLst>
          </p:cNvPr>
          <p:cNvSpPr/>
          <p:nvPr/>
        </p:nvSpPr>
        <p:spPr>
          <a:xfrm>
            <a:off x="4296182" y="1060576"/>
            <a:ext cx="1315089" cy="784853"/>
          </a:xfrm>
          <a:prstGeom prst="diamond">
            <a:avLst/>
          </a:prstGeom>
          <a:solidFill>
            <a:schemeClr val="bg1">
              <a:lumMod val="85000"/>
              <a:alpha val="23604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C2C3-3F74-DB41-A687-72EF2FA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ea typeface="Cambria Math" panose="02040503050406030204" pitchFamily="18" charset="0"/>
              </a:rPr>
              <a:t>Min-Ratio Cycle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64DA-A912-C04F-AF77-CB3F3DE07A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8C01E24-1ED9-D440-B525-E4EE0145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3711" y="1781426"/>
            <a:ext cx="1884041" cy="13575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DDF0F7-BF5E-0395-49DC-90B6F9462A88}"/>
                  </a:ext>
                </a:extLst>
              </p:cNvPr>
              <p:cNvSpPr txBox="1"/>
              <p:nvPr/>
            </p:nvSpPr>
            <p:spPr>
              <a:xfrm>
                <a:off x="6941038" y="988397"/>
                <a:ext cx="3711029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DDF0F7-BF5E-0395-49DC-90B6F9462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038" y="988397"/>
                <a:ext cx="3711029" cy="851708"/>
              </a:xfrm>
              <a:prstGeom prst="rect">
                <a:avLst/>
              </a:prstGeom>
              <a:blipFill>
                <a:blip r:embed="rId3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36070F4-3C42-F420-27AD-CC80E6FA5B70}"/>
              </a:ext>
            </a:extLst>
          </p:cNvPr>
          <p:cNvGrpSpPr/>
          <p:nvPr/>
        </p:nvGrpSpPr>
        <p:grpSpPr>
          <a:xfrm>
            <a:off x="7362869" y="1852382"/>
            <a:ext cx="3869605" cy="703489"/>
            <a:chOff x="6095999" y="4439553"/>
            <a:chExt cx="3869605" cy="70348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80C972E-FCBD-B2BB-68D1-D98CF4161B44}"/>
                </a:ext>
              </a:extLst>
            </p:cNvPr>
            <p:cNvSpPr/>
            <p:nvPr/>
          </p:nvSpPr>
          <p:spPr>
            <a:xfrm rot="5400000">
              <a:off x="7726374" y="3451708"/>
              <a:ext cx="348638" cy="2324328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A2D873-2BA9-88E6-56D4-8B71CDFF56A7}"/>
                </a:ext>
              </a:extLst>
            </p:cNvPr>
            <p:cNvSpPr txBox="1"/>
            <p:nvPr/>
          </p:nvSpPr>
          <p:spPr>
            <a:xfrm>
              <a:off x="6095999" y="4773710"/>
              <a:ext cx="38696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</a:t>
              </a:r>
              <a:r>
                <a:rPr lang="en-US" b="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ndirectified</a:t>
              </a:r>
              <a:r>
                <a:rPr lang="en-US" b="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residual capacity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02BD7B-2F54-8D34-0963-5E13B10970E4}"/>
              </a:ext>
            </a:extLst>
          </p:cNvPr>
          <p:cNvGrpSpPr/>
          <p:nvPr/>
        </p:nvGrpSpPr>
        <p:grpSpPr>
          <a:xfrm>
            <a:off x="788702" y="2898665"/>
            <a:ext cx="4608073" cy="1370335"/>
            <a:chOff x="7367195" y="3559508"/>
            <a:chExt cx="4608073" cy="137033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5A5A6B-9E76-2443-778D-5D6A545961DF}"/>
                </a:ext>
              </a:extLst>
            </p:cNvPr>
            <p:cNvSpPr/>
            <p:nvPr/>
          </p:nvSpPr>
          <p:spPr>
            <a:xfrm>
              <a:off x="8956088" y="439364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C51F38-5A27-704C-FAE5-5B48AABEA2C7}"/>
                </a:ext>
              </a:extLst>
            </p:cNvPr>
            <p:cNvSpPr/>
            <p:nvPr/>
          </p:nvSpPr>
          <p:spPr>
            <a:xfrm>
              <a:off x="7367195" y="400922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57DBC5-31D2-DB47-38CD-C14355BA87C0}"/>
                </a:ext>
              </a:extLst>
            </p:cNvPr>
            <p:cNvSpPr/>
            <p:nvPr/>
          </p:nvSpPr>
          <p:spPr>
            <a:xfrm>
              <a:off x="7456144" y="405368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98C147-1316-0FF8-CA38-3F936ADCB706}"/>
                </a:ext>
              </a:extLst>
            </p:cNvPr>
            <p:cNvSpPr/>
            <p:nvPr/>
          </p:nvSpPr>
          <p:spPr>
            <a:xfrm>
              <a:off x="11617001" y="453497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BB85C73-935B-F8FC-3A78-71ED29713C50}"/>
                </a:ext>
              </a:extLst>
            </p:cNvPr>
            <p:cNvSpPr/>
            <p:nvPr/>
          </p:nvSpPr>
          <p:spPr>
            <a:xfrm>
              <a:off x="10027709" y="416001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DFFBBEA-6F56-C9A0-A1E6-BA322CBE87AC}"/>
                </a:ext>
              </a:extLst>
            </p:cNvPr>
            <p:cNvSpPr/>
            <p:nvPr/>
          </p:nvSpPr>
          <p:spPr>
            <a:xfrm>
              <a:off x="10117057" y="419501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AD96279-5F9A-0281-A7B0-9317F9AAC93B}"/>
                </a:ext>
              </a:extLst>
            </p:cNvPr>
            <p:cNvSpPr/>
            <p:nvPr/>
          </p:nvSpPr>
          <p:spPr>
            <a:xfrm>
              <a:off x="10183106" y="4260174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C11EDF8-92F7-E09B-A85F-3888AA999051}"/>
                </a:ext>
              </a:extLst>
            </p:cNvPr>
            <p:cNvSpPr/>
            <p:nvPr/>
          </p:nvSpPr>
          <p:spPr>
            <a:xfrm>
              <a:off x="7511233" y="4113425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23DF8B5-8AF9-EDA6-A526-FF1121DF920B}"/>
                    </a:ext>
                  </a:extLst>
                </p:cNvPr>
                <p:cNvSpPr txBox="1"/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rgbClr val="F5640D"/>
                      </a:solidFill>
                    </a:rPr>
                    <a:t>f</a:t>
                  </a:r>
                  <a:r>
                    <a:rPr lang="en-US" sz="1500" b="0" dirty="0">
                      <a:solidFill>
                        <a:srgbClr val="F5640D"/>
                      </a:solidFill>
                    </a:rPr>
                    <a:t>low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5640D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DFEF55C-9E3E-2E4A-8E79-D767575DB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blipFill>
                  <a:blip r:embed="rId19"/>
                  <a:stretch>
                    <a:fillRect l="-4000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396F776-84EA-164B-073C-FF10F295AC88}"/>
                    </a:ext>
                  </a:extLst>
                </p:cNvPr>
                <p:cNvSpPr txBox="1"/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0DF9E95-18C1-0F46-A0EF-79B56AC03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blipFill>
                  <a:blip r:embed="rId20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A8000B5-75CE-085D-986B-9CFA01D4E60F}"/>
                    </a:ext>
                  </a:extLst>
                </p:cNvPr>
                <p:cNvSpPr txBox="1"/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2−1.75=0.25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0392722-E161-6344-957A-81A095A27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blipFill>
                  <a:blip r:embed="rId21"/>
                  <a:stretch>
                    <a:fillRect l="-1333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F7963B6-5D3E-2D2D-F443-F57D5330DB0B}"/>
                    </a:ext>
                  </a:extLst>
                </p:cNvPr>
                <p:cNvSpPr txBox="1"/>
                <p:nvPr/>
              </p:nvSpPr>
              <p:spPr>
                <a:xfrm>
                  <a:off x="10326473" y="4375845"/>
                  <a:ext cx="95891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F7963B6-5D3E-2D2D-F443-F57D5330D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473" y="4375845"/>
                  <a:ext cx="958917" cy="553998"/>
                </a:xfrm>
                <a:prstGeom prst="rect">
                  <a:avLst/>
                </a:prstGeom>
                <a:blipFill>
                  <a:blip r:embed="rId22"/>
                  <a:stretch>
                    <a:fillRect l="-2597" t="-4545"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F72D001D-BC34-C533-997C-0D5E5555C5BA}"/>
                </a:ext>
              </a:extLst>
            </p:cNvPr>
            <p:cNvSpPr/>
            <p:nvPr/>
          </p:nvSpPr>
          <p:spPr>
            <a:xfrm>
              <a:off x="9205532" y="4120722"/>
              <a:ext cx="572052" cy="27890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9C0C9-3B79-36DE-DA8A-C342F37BB54E}"/>
                  </a:ext>
                </a:extLst>
              </p:cNvPr>
              <p:cNvSpPr txBox="1"/>
              <p:nvPr/>
            </p:nvSpPr>
            <p:spPr>
              <a:xfrm>
                <a:off x="569433" y="1085719"/>
                <a:ext cx="2917558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circulation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9C0C9-3B79-36DE-DA8A-C342F37B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3" y="1085719"/>
                <a:ext cx="2917558" cy="9875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801E69-37D5-C1C1-3E63-F9D2E16AE071}"/>
                  </a:ext>
                </a:extLst>
              </p:cNvPr>
              <p:cNvSpPr txBox="1"/>
              <p:nvPr/>
            </p:nvSpPr>
            <p:spPr>
              <a:xfrm>
                <a:off x="4975030" y="1620181"/>
                <a:ext cx="515367" cy="376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801E69-37D5-C1C1-3E63-F9D2E16A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30" y="1620181"/>
                <a:ext cx="515367" cy="376927"/>
              </a:xfrm>
              <a:prstGeom prst="rect">
                <a:avLst/>
              </a:prstGeom>
              <a:blipFill>
                <a:blip r:embed="rId24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ED9E9-EBE5-30D4-F3C0-6FFB25E76E42}"/>
                  </a:ext>
                </a:extLst>
              </p:cNvPr>
              <p:cNvSpPr txBox="1"/>
              <p:nvPr/>
            </p:nvSpPr>
            <p:spPr>
              <a:xfrm>
                <a:off x="4660943" y="1143693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ED9E9-EBE5-30D4-F3C0-6FFB25E76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43" y="1143693"/>
                <a:ext cx="102981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3723E6D1-DFDB-C2C6-F53F-5BFCB3B396B6}"/>
              </a:ext>
            </a:extLst>
          </p:cNvPr>
          <p:cNvSpPr/>
          <p:nvPr/>
        </p:nvSpPr>
        <p:spPr>
          <a:xfrm>
            <a:off x="5578887" y="1395824"/>
            <a:ext cx="127747" cy="130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451E48-26F9-2CFA-D3A9-391E45A6BD1B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017599" y="1460831"/>
            <a:ext cx="561288" cy="692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39988C-75C5-D7D5-8776-5CE836D543C9}"/>
              </a:ext>
            </a:extLst>
          </p:cNvPr>
          <p:cNvCxnSpPr>
            <a:cxnSpLocks/>
          </p:cNvCxnSpPr>
          <p:nvPr/>
        </p:nvCxnSpPr>
        <p:spPr>
          <a:xfrm>
            <a:off x="4953725" y="1481221"/>
            <a:ext cx="536672" cy="246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6F4787D7-934C-1CFA-FB45-EDE5AEC78FB0}"/>
              </a:ext>
            </a:extLst>
          </p:cNvPr>
          <p:cNvSpPr/>
          <p:nvPr/>
        </p:nvSpPr>
        <p:spPr>
          <a:xfrm>
            <a:off x="4889852" y="1402751"/>
            <a:ext cx="127747" cy="130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mond 25">
            <a:extLst>
              <a:ext uri="{FF2B5EF4-FFF2-40B4-BE49-F238E27FC236}">
                <a16:creationId xmlns:a16="http://schemas.microsoft.com/office/drawing/2014/main" id="{CDDC515C-0853-1F90-61F1-8679DEB159E0}"/>
              </a:ext>
            </a:extLst>
          </p:cNvPr>
          <p:cNvSpPr/>
          <p:nvPr/>
        </p:nvSpPr>
        <p:spPr>
          <a:xfrm>
            <a:off x="4296182" y="1060576"/>
            <a:ext cx="1315089" cy="784853"/>
          </a:xfrm>
          <a:prstGeom prst="diamond">
            <a:avLst/>
          </a:prstGeom>
          <a:solidFill>
            <a:schemeClr val="bg1">
              <a:lumMod val="85000"/>
              <a:alpha val="23604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C2C3-3F74-DB41-A687-72EF2FA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Cambria Math" panose="02040503050406030204" pitchFamily="18" charset="0"/>
              </a:rPr>
              <a:t>Min-Ratio Cycle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64DA-A912-C04F-AF77-CB3F3DE07A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8C01E24-1ED9-D440-B525-E4EE0145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3711" y="1781426"/>
            <a:ext cx="1884041" cy="13575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6070F4-3C42-F420-27AD-CC80E6FA5B70}"/>
              </a:ext>
            </a:extLst>
          </p:cNvPr>
          <p:cNvGrpSpPr/>
          <p:nvPr/>
        </p:nvGrpSpPr>
        <p:grpSpPr>
          <a:xfrm>
            <a:off x="7362869" y="1852382"/>
            <a:ext cx="3869605" cy="703489"/>
            <a:chOff x="6095999" y="4439553"/>
            <a:chExt cx="3869605" cy="70348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80C972E-FCBD-B2BB-68D1-D98CF4161B44}"/>
                </a:ext>
              </a:extLst>
            </p:cNvPr>
            <p:cNvSpPr/>
            <p:nvPr/>
          </p:nvSpPr>
          <p:spPr>
            <a:xfrm rot="5400000">
              <a:off x="7726374" y="3451708"/>
              <a:ext cx="348638" cy="2324328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A2D873-2BA9-88E6-56D4-8B71CDFF56A7}"/>
                </a:ext>
              </a:extLst>
            </p:cNvPr>
            <p:cNvSpPr txBox="1"/>
            <p:nvPr/>
          </p:nvSpPr>
          <p:spPr>
            <a:xfrm>
              <a:off x="6095999" y="4773710"/>
              <a:ext cx="38696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</a:t>
              </a:r>
              <a:r>
                <a:rPr lang="en-US" b="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ndirectified</a:t>
              </a:r>
              <a:r>
                <a:rPr lang="en-US" b="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residual capacity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02BD7B-2F54-8D34-0963-5E13B10970E4}"/>
              </a:ext>
            </a:extLst>
          </p:cNvPr>
          <p:cNvGrpSpPr/>
          <p:nvPr/>
        </p:nvGrpSpPr>
        <p:grpSpPr>
          <a:xfrm>
            <a:off x="788702" y="2898665"/>
            <a:ext cx="4608073" cy="1601167"/>
            <a:chOff x="7367195" y="3559508"/>
            <a:chExt cx="4608073" cy="160116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5A5A6B-9E76-2443-778D-5D6A545961DF}"/>
                </a:ext>
              </a:extLst>
            </p:cNvPr>
            <p:cNvSpPr/>
            <p:nvPr/>
          </p:nvSpPr>
          <p:spPr>
            <a:xfrm>
              <a:off x="8956088" y="439364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C51F38-5A27-704C-FAE5-5B48AABEA2C7}"/>
                </a:ext>
              </a:extLst>
            </p:cNvPr>
            <p:cNvSpPr/>
            <p:nvPr/>
          </p:nvSpPr>
          <p:spPr>
            <a:xfrm>
              <a:off x="7367195" y="400922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57DBC5-31D2-DB47-38CD-C14355BA87C0}"/>
                </a:ext>
              </a:extLst>
            </p:cNvPr>
            <p:cNvSpPr/>
            <p:nvPr/>
          </p:nvSpPr>
          <p:spPr>
            <a:xfrm>
              <a:off x="7456144" y="405368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98C147-1316-0FF8-CA38-3F936ADCB706}"/>
                </a:ext>
              </a:extLst>
            </p:cNvPr>
            <p:cNvSpPr/>
            <p:nvPr/>
          </p:nvSpPr>
          <p:spPr>
            <a:xfrm>
              <a:off x="11617001" y="453497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BB85C73-935B-F8FC-3A78-71ED29713C50}"/>
                </a:ext>
              </a:extLst>
            </p:cNvPr>
            <p:cNvSpPr/>
            <p:nvPr/>
          </p:nvSpPr>
          <p:spPr>
            <a:xfrm>
              <a:off x="10027709" y="416001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DFFBBEA-6F56-C9A0-A1E6-BA322CBE87AC}"/>
                </a:ext>
              </a:extLst>
            </p:cNvPr>
            <p:cNvSpPr/>
            <p:nvPr/>
          </p:nvSpPr>
          <p:spPr>
            <a:xfrm>
              <a:off x="10117057" y="419501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AD96279-5F9A-0281-A7B0-9317F9AAC93B}"/>
                </a:ext>
              </a:extLst>
            </p:cNvPr>
            <p:cNvSpPr/>
            <p:nvPr/>
          </p:nvSpPr>
          <p:spPr>
            <a:xfrm>
              <a:off x="10183106" y="4260174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C11EDF8-92F7-E09B-A85F-3888AA999051}"/>
                </a:ext>
              </a:extLst>
            </p:cNvPr>
            <p:cNvSpPr/>
            <p:nvPr/>
          </p:nvSpPr>
          <p:spPr>
            <a:xfrm>
              <a:off x="7511233" y="4113425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23DF8B5-8AF9-EDA6-A526-FF1121DF920B}"/>
                    </a:ext>
                  </a:extLst>
                </p:cNvPr>
                <p:cNvSpPr txBox="1"/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rgbClr val="F5640D"/>
                      </a:solidFill>
                    </a:rPr>
                    <a:t>f</a:t>
                  </a:r>
                  <a:r>
                    <a:rPr lang="en-US" sz="1500" b="0" dirty="0">
                      <a:solidFill>
                        <a:srgbClr val="F5640D"/>
                      </a:solidFill>
                    </a:rPr>
                    <a:t>low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5640D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DFEF55C-9E3E-2E4A-8E79-D767575DB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blipFill>
                  <a:blip r:embed="rId19"/>
                  <a:stretch>
                    <a:fillRect l="-4000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396F776-84EA-164B-073C-FF10F295AC88}"/>
                    </a:ext>
                  </a:extLst>
                </p:cNvPr>
                <p:cNvSpPr txBox="1"/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0DF9E95-18C1-0F46-A0EF-79B56AC03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blipFill>
                  <a:blip r:embed="rId20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A8000B5-75CE-085D-986B-9CFA01D4E60F}"/>
                    </a:ext>
                  </a:extLst>
                </p:cNvPr>
                <p:cNvSpPr txBox="1"/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2−1.75=0.25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0392722-E161-6344-957A-81A095A27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blipFill>
                  <a:blip r:embed="rId21"/>
                  <a:stretch>
                    <a:fillRect l="-1333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F7963B6-5D3E-2D2D-F443-F57D5330DB0B}"/>
                    </a:ext>
                  </a:extLst>
                </p:cNvPr>
                <p:cNvSpPr txBox="1"/>
                <p:nvPr/>
              </p:nvSpPr>
              <p:spPr>
                <a:xfrm>
                  <a:off x="10326473" y="4375845"/>
                  <a:ext cx="958917" cy="784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1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strike="sngStrike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i="1" strike="sngStrik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F7963B6-5D3E-2D2D-F443-F57D5330D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473" y="4375845"/>
                  <a:ext cx="958917" cy="784830"/>
                </a:xfrm>
                <a:prstGeom prst="rect">
                  <a:avLst/>
                </a:prstGeom>
                <a:blipFill>
                  <a:blip r:embed="rId22"/>
                  <a:stretch>
                    <a:fillRect l="-2632" t="-3175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F72D001D-BC34-C533-997C-0D5E5555C5BA}"/>
                </a:ext>
              </a:extLst>
            </p:cNvPr>
            <p:cNvSpPr/>
            <p:nvPr/>
          </p:nvSpPr>
          <p:spPr>
            <a:xfrm>
              <a:off x="9205532" y="4120722"/>
              <a:ext cx="572052" cy="27890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9C0C9-3B79-36DE-DA8A-C342F37BB54E}"/>
                  </a:ext>
                </a:extLst>
              </p:cNvPr>
              <p:cNvSpPr txBox="1"/>
              <p:nvPr/>
            </p:nvSpPr>
            <p:spPr>
              <a:xfrm>
                <a:off x="569433" y="1085719"/>
                <a:ext cx="2917558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circulation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59C0C9-3B79-36DE-DA8A-C342F37B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3" y="1085719"/>
                <a:ext cx="2917558" cy="9875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801E69-37D5-C1C1-3E63-F9D2E16AE071}"/>
                  </a:ext>
                </a:extLst>
              </p:cNvPr>
              <p:cNvSpPr txBox="1"/>
              <p:nvPr/>
            </p:nvSpPr>
            <p:spPr>
              <a:xfrm>
                <a:off x="4975030" y="1620181"/>
                <a:ext cx="515367" cy="376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801E69-37D5-C1C1-3E63-F9D2E16A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30" y="1620181"/>
                <a:ext cx="515367" cy="376927"/>
              </a:xfrm>
              <a:prstGeom prst="rect">
                <a:avLst/>
              </a:prstGeom>
              <a:blipFill>
                <a:blip r:embed="rId24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ED9E9-EBE5-30D4-F3C0-6FFB25E76E42}"/>
                  </a:ext>
                </a:extLst>
              </p:cNvPr>
              <p:cNvSpPr txBox="1"/>
              <p:nvPr/>
            </p:nvSpPr>
            <p:spPr>
              <a:xfrm>
                <a:off x="4660943" y="1143693"/>
                <a:ext cx="1029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ED9E9-EBE5-30D4-F3C0-6FFB25E76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43" y="1143693"/>
                <a:ext cx="102981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3723E6D1-DFDB-C2C6-F53F-5BFCB3B396B6}"/>
              </a:ext>
            </a:extLst>
          </p:cNvPr>
          <p:cNvSpPr/>
          <p:nvPr/>
        </p:nvSpPr>
        <p:spPr>
          <a:xfrm>
            <a:off x="5578887" y="1395824"/>
            <a:ext cx="127747" cy="130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451E48-26F9-2CFA-D3A9-391E45A6BD1B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017599" y="1460831"/>
            <a:ext cx="561288" cy="692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39988C-75C5-D7D5-8776-5CE836D543C9}"/>
              </a:ext>
            </a:extLst>
          </p:cNvPr>
          <p:cNvCxnSpPr>
            <a:cxnSpLocks/>
          </p:cNvCxnSpPr>
          <p:nvPr/>
        </p:nvCxnSpPr>
        <p:spPr>
          <a:xfrm>
            <a:off x="4953725" y="1481221"/>
            <a:ext cx="536672" cy="246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6F4787D7-934C-1CFA-FB45-EDE5AEC78FB0}"/>
              </a:ext>
            </a:extLst>
          </p:cNvPr>
          <p:cNvSpPr/>
          <p:nvPr/>
        </p:nvSpPr>
        <p:spPr>
          <a:xfrm>
            <a:off x="4889852" y="1402751"/>
            <a:ext cx="127747" cy="130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6CA5C-AABA-9A61-AE21-196C2507A278}"/>
              </a:ext>
            </a:extLst>
          </p:cNvPr>
          <p:cNvGrpSpPr/>
          <p:nvPr/>
        </p:nvGrpSpPr>
        <p:grpSpPr>
          <a:xfrm>
            <a:off x="6554653" y="3563645"/>
            <a:ext cx="7431952" cy="762196"/>
            <a:chOff x="4336125" y="4029418"/>
            <a:chExt cx="7431952" cy="7621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0B2A93-1D0C-4858-1BC6-7804D39BC276}"/>
                </a:ext>
              </a:extLst>
            </p:cNvPr>
            <p:cNvSpPr/>
            <p:nvPr/>
          </p:nvSpPr>
          <p:spPr>
            <a:xfrm>
              <a:off x="4336125" y="4029418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F3A28A-47D8-A43B-D08C-C6F7BC3A0753}"/>
                </a:ext>
              </a:extLst>
            </p:cNvPr>
            <p:cNvSpPr/>
            <p:nvPr/>
          </p:nvSpPr>
          <p:spPr>
            <a:xfrm>
              <a:off x="4428161" y="406747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483FE9-DDC0-D1D2-0B9B-75D6F44EF046}"/>
                    </a:ext>
                  </a:extLst>
                </p:cNvPr>
                <p:cNvSpPr txBox="1"/>
                <p:nvPr/>
              </p:nvSpPr>
              <p:spPr>
                <a:xfrm>
                  <a:off x="6219937" y="4029418"/>
                  <a:ext cx="5548140" cy="762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dirty="0">
                      <a:solidFill>
                        <a:srgbClr val="058036"/>
                      </a:solidFill>
                    </a:rPr>
                    <a:t>Directed cost	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±1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Undirected length	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den>
                      </m:f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483FE9-DDC0-D1D2-0B9B-75D6F44EF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937" y="4029418"/>
                  <a:ext cx="5548140" cy="762196"/>
                </a:xfrm>
                <a:prstGeom prst="rect">
                  <a:avLst/>
                </a:prstGeom>
                <a:blipFill>
                  <a:blip r:embed="rId26"/>
                  <a:stretch>
                    <a:fillRect l="-913" t="-3279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67F539-AF79-F716-B864-CAB58B7163C7}"/>
                </a:ext>
              </a:extLst>
            </p:cNvPr>
            <p:cNvSpPr/>
            <p:nvPr/>
          </p:nvSpPr>
          <p:spPr>
            <a:xfrm>
              <a:off x="5940694" y="4414017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A3748A-3DA0-3CFA-778F-7379B6553C0D}"/>
                  </a:ext>
                </a:extLst>
              </p:cNvPr>
              <p:cNvSpPr txBox="1"/>
              <p:nvPr/>
            </p:nvSpPr>
            <p:spPr>
              <a:xfrm>
                <a:off x="569433" y="4733463"/>
                <a:ext cx="5630979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≤1⇒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feasible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A3748A-3DA0-3CFA-778F-7379B655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3" y="4733463"/>
                <a:ext cx="5630979" cy="656013"/>
              </a:xfrm>
              <a:prstGeom prst="rect">
                <a:avLst/>
              </a:prstGeom>
              <a:blipFill>
                <a:blip r:embed="rId27"/>
                <a:stretch>
                  <a:fillRect t="-943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90147-4D5F-8D45-0379-3A7C9DB8AEF4}"/>
                  </a:ext>
                </a:extLst>
              </p:cNvPr>
              <p:cNvSpPr txBox="1"/>
              <p:nvPr/>
            </p:nvSpPr>
            <p:spPr>
              <a:xfrm>
                <a:off x="493626" y="6141129"/>
                <a:ext cx="11182820" cy="100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𝐋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/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≤0.1⇒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feasible and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change very little</a:t>
                </a:r>
              </a:p>
              <a:p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90147-4D5F-8D45-0379-3A7C9DB8A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6" y="6141129"/>
                <a:ext cx="11182820" cy="1009059"/>
              </a:xfrm>
              <a:prstGeom prst="rect">
                <a:avLst/>
              </a:prstGeom>
              <a:blipFill>
                <a:blip r:embed="rId28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BD107-D055-CB35-D323-17993F7CD4FB}"/>
              </a:ext>
            </a:extLst>
          </p:cNvPr>
          <p:cNvGrpSpPr/>
          <p:nvPr/>
        </p:nvGrpSpPr>
        <p:grpSpPr>
          <a:xfrm>
            <a:off x="493627" y="5296248"/>
            <a:ext cx="1833810" cy="769858"/>
            <a:chOff x="1554480" y="5361944"/>
            <a:chExt cx="1833810" cy="76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C0C999-1CAF-E3B2-5633-681A579CC7AD}"/>
                    </a:ext>
                  </a:extLst>
                </p:cNvPr>
                <p:cNvSpPr txBox="1"/>
                <p:nvPr/>
              </p:nvSpPr>
              <p:spPr>
                <a:xfrm>
                  <a:off x="2060474" y="5638525"/>
                  <a:ext cx="813043" cy="493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1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𝐋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1D2F274-C495-D161-0094-44652F275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474" y="5638525"/>
                  <a:ext cx="813043" cy="493277"/>
                </a:xfrm>
                <a:prstGeom prst="rect">
                  <a:avLst/>
                </a:prstGeom>
                <a:blipFill>
                  <a:blip r:embed="rId6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E2D34153-5E60-6E92-25E9-088DC284C43A}"/>
                </a:ext>
              </a:extLst>
            </p:cNvPr>
            <p:cNvSpPr/>
            <p:nvPr/>
          </p:nvSpPr>
          <p:spPr>
            <a:xfrm rot="5400000">
              <a:off x="2324445" y="4591979"/>
              <a:ext cx="293879" cy="183381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F1B56-274D-F610-DF3B-BD5F86380F82}"/>
                  </a:ext>
                </a:extLst>
              </p:cNvPr>
              <p:cNvSpPr txBox="1"/>
              <p:nvPr/>
            </p:nvSpPr>
            <p:spPr>
              <a:xfrm>
                <a:off x="6941038" y="988397"/>
                <a:ext cx="3711029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F1B56-274D-F610-DF3B-BD5F86380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038" y="988397"/>
                <a:ext cx="3711029" cy="851708"/>
              </a:xfrm>
              <a:prstGeom prst="rect">
                <a:avLst/>
              </a:prstGeom>
              <a:blipFill>
                <a:blip r:embed="rId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4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FD0B-887F-B64F-A3A9-FD925464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ea typeface="Cambria Math" panose="02040503050406030204" pitchFamily="18" charset="0"/>
              </a:rPr>
              <a:t>Our L1 IPM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/>
              <p:nvPr/>
            </p:nvSpPr>
            <p:spPr>
              <a:xfrm>
                <a:off x="731837" y="1068779"/>
                <a:ext cx="11181867" cy="48688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endParaRPr lang="en-US" sz="1000" dirty="0">
                  <a:solidFill>
                    <a:srgbClr val="0E4C93"/>
                  </a:solidFill>
                </a:endParaRPr>
              </a:p>
              <a:p>
                <a:r>
                  <a:rPr lang="en-US" sz="2400" dirty="0">
                    <a:solidFill>
                      <a:srgbClr val="0E4C93"/>
                    </a:solidFill>
                  </a:rPr>
                  <a:t>[Chen-</a:t>
                </a: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rgbClr val="0E4C93"/>
                    </a:solidFill>
                  </a:rPr>
                  <a:t>-Liu-Peng-Probst Gutenberg-Sachdeva]</a:t>
                </a:r>
              </a:p>
              <a:p>
                <a:r>
                  <a:rPr lang="en-US" sz="2800" dirty="0"/>
                  <a:t>There is an IPM for min-cost flow such that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iterations, each subproblem a min-ratio cycle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𝐋</m:t>
                                    </m:r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func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-approximate solution suffices at each iteration</a:t>
                </a:r>
                <a:br>
                  <a:rPr lang="en-US" sz="2800" dirty="0"/>
                </a:b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total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over all edges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br>
                  <a:rPr lang="en-US" sz="2800" b="0" dirty="0">
                    <a:ea typeface="Cambria Math" panose="02040503050406030204" pitchFamily="18" charset="0"/>
                  </a:rPr>
                </a:br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0" dirty="0">
                    <a:ea typeface="Cambria Math" panose="02040503050406030204" pitchFamily="18" charset="0"/>
                  </a:rPr>
                  <a:t>For each min-ratio cycle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600" b="0" dirty="0">
                    <a:ea typeface="Cambria Math" panose="02040503050406030204" pitchFamily="18" charset="0"/>
                  </a:rPr>
                  <a:t> is a good solution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7" y="1068779"/>
                <a:ext cx="11181867" cy="4868883"/>
              </a:xfrm>
              <a:prstGeom prst="rect">
                <a:avLst/>
              </a:prstGeom>
              <a:blipFill>
                <a:blip r:embed="rId3"/>
                <a:stretch>
                  <a:fillRect l="-1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0B088-52B6-D683-B5F9-6655BD05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5650-035C-CDA4-9FDA-36CF0394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6E8C1-63AC-431F-4A68-830178F62273}"/>
              </a:ext>
            </a:extLst>
          </p:cNvPr>
          <p:cNvSpPr txBox="1"/>
          <p:nvPr/>
        </p:nvSpPr>
        <p:spPr>
          <a:xfrm>
            <a:off x="635585" y="975685"/>
            <a:ext cx="8869362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hlinkClick r:id="rId2"/>
              </a:rPr>
              <a:t>rasmuskyng.com/winterschool2023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Problem sets</a:t>
            </a:r>
          </a:p>
          <a:p>
            <a:pPr>
              <a:lnSpc>
                <a:spcPct val="150000"/>
              </a:lnSpc>
            </a:pPr>
            <a:r>
              <a:rPr lang="en-US" dirty="0"/>
              <a:t>	Course notes with some background, including basic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106001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4A84-E079-E746-911A-13FEC551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Ingredient II:</a:t>
            </a:r>
            <a:br>
              <a:rPr lang="en-US" dirty="0"/>
            </a:br>
            <a:r>
              <a:rPr lang="en-US" dirty="0"/>
              <a:t>Min-ratio Cycle Data-Structure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B4C0B-7148-C746-A81C-45404DE78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Inner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E81E-B321-4ED6-1C34-194477BB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2E7F-81DB-A84E-BD93-583489FD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A Single Approximate Min-Ratio Cycle using Random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4CA67-5514-9D46-B29A-A0DCF3A08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0856" y="1125065"/>
                <a:ext cx="1092669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b="1" dirty="0"/>
                  <a:t>Goal: </a:t>
                </a:r>
                <a:r>
                  <a:rPr lang="en-US" sz="2200" dirty="0"/>
                  <a:t>Approximately solve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𝐋</m:t>
                                    </m:r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func>
                  </m:oMath>
                </a14:m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514350" indent="-514350"/>
                <a:r>
                  <a:rPr lang="en-US" sz="2400" dirty="0"/>
                  <a:t>Sample a random “low-stretch spanning tree”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[Alon-Karp-Peleg-West ‘95, Elkin-</a:t>
                </a:r>
                <a:r>
                  <a:rPr lang="en-US" dirty="0" err="1">
                    <a:solidFill>
                      <a:srgbClr val="0070C0"/>
                    </a:solidFill>
                  </a:rPr>
                  <a:t>Emek</a:t>
                </a:r>
                <a:r>
                  <a:rPr lang="en-US" dirty="0">
                    <a:solidFill>
                      <a:srgbClr val="0070C0"/>
                    </a:solidFill>
                  </a:rPr>
                  <a:t>-Spielman-Teng ‘05, Abraham-</a:t>
                </a:r>
                <a:r>
                  <a:rPr lang="en-US" dirty="0" err="1">
                    <a:solidFill>
                      <a:srgbClr val="0070C0"/>
                    </a:solidFill>
                  </a:rPr>
                  <a:t>Bartal</a:t>
                </a:r>
                <a:r>
                  <a:rPr lang="en-US" dirty="0">
                    <a:solidFill>
                      <a:srgbClr val="0070C0"/>
                    </a:solidFill>
                  </a:rPr>
                  <a:t>-Neiman ‘09]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200" dirty="0">
                  <a:solidFill>
                    <a:srgbClr val="0070C0"/>
                  </a:solidFill>
                </a:endParaRPr>
              </a:p>
              <a:p>
                <a:pPr marL="514350" indent="-514350"/>
                <a:r>
                  <a:rPr lang="en-US" sz="2400" dirty="0"/>
                  <a:t>Return the best “tree cycle”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dirty="0"/>
                  <a:t>  (one off-tree edge + tree path)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4CA67-5514-9D46-B29A-A0DCF3A08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856" y="1125065"/>
                <a:ext cx="10926693" cy="4351338"/>
              </a:xfrm>
              <a:blipFill>
                <a:blip r:embed="rId3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7059B6-0B2F-CB4B-AD70-898DC8B162D0}"/>
                  </a:ext>
                </a:extLst>
              </p:cNvPr>
              <p:cNvSpPr txBox="1"/>
              <p:nvPr/>
            </p:nvSpPr>
            <p:spPr>
              <a:xfrm>
                <a:off x="9367496" y="2232088"/>
                <a:ext cx="2542402" cy="43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7059B6-0B2F-CB4B-AD70-898DC8B1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496" y="2232088"/>
                <a:ext cx="2542402" cy="439287"/>
              </a:xfrm>
              <a:prstGeom prst="rect">
                <a:avLst/>
              </a:prstGeom>
              <a:blipFill>
                <a:blip r:embed="rId4"/>
                <a:stretch>
                  <a:fillRect t="-5556" r="-298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B8386-64F7-8045-AE11-29986FE92E58}"/>
                  </a:ext>
                </a:extLst>
              </p:cNvPr>
              <p:cNvSpPr txBox="1"/>
              <p:nvPr/>
            </p:nvSpPr>
            <p:spPr>
              <a:xfrm>
                <a:off x="9371563" y="3429000"/>
                <a:ext cx="2542402" cy="43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B8386-64F7-8045-AE11-29986FE92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563" y="3429000"/>
                <a:ext cx="2542402" cy="439287"/>
              </a:xfrm>
              <a:prstGeom prst="rect">
                <a:avLst/>
              </a:prstGeom>
              <a:blipFill>
                <a:blip r:embed="rId5"/>
                <a:stretch>
                  <a:fillRect t="-8571" r="-3483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27ABB-AB02-3AD6-41B0-061A00D2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7E9FBE7-A023-CF2C-8BDA-D8E95A10A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16A2A-7AD1-AEB4-62EC-20AE1AD2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A Single Approximate Min-Ratio Cycle using Random Trees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8FED-6B17-FF9A-D4F5-63B2E3C4CA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22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97E927-DF6D-4B8B-5D34-FEA470822B67}"/>
                  </a:ext>
                </a:extLst>
              </p:cNvPr>
              <p:cNvSpPr txBox="1"/>
              <p:nvPr/>
            </p:nvSpPr>
            <p:spPr>
              <a:xfrm>
                <a:off x="6007337" y="1288905"/>
                <a:ext cx="6094990" cy="525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tree</m:t>
                          </m:r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cycle</m:t>
                          </m:r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Õ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97E927-DF6D-4B8B-5D34-FEA470822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37" y="1288905"/>
                <a:ext cx="6094990" cy="525913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705929FF-4153-E311-C06A-775604A0BD32}"/>
              </a:ext>
            </a:extLst>
          </p:cNvPr>
          <p:cNvSpPr/>
          <p:nvPr/>
        </p:nvSpPr>
        <p:spPr>
          <a:xfrm>
            <a:off x="2504509" y="2311540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8C2AD1-C591-D2AC-4FDB-09D1F9C13AFD}"/>
              </a:ext>
            </a:extLst>
          </p:cNvPr>
          <p:cNvSpPr/>
          <p:nvPr/>
        </p:nvSpPr>
        <p:spPr>
          <a:xfrm>
            <a:off x="1748869" y="3051531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723873-6BAB-B762-5EC2-832035EED447}"/>
              </a:ext>
            </a:extLst>
          </p:cNvPr>
          <p:cNvSpPr/>
          <p:nvPr/>
        </p:nvSpPr>
        <p:spPr>
          <a:xfrm>
            <a:off x="2277411" y="4009009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3AC5F5-4BF9-4EAC-A793-DA9CDA2904D2}"/>
              </a:ext>
            </a:extLst>
          </p:cNvPr>
          <p:cNvSpPr/>
          <p:nvPr/>
        </p:nvSpPr>
        <p:spPr>
          <a:xfrm>
            <a:off x="3573290" y="2681535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F4D416-D458-231A-DDEA-32AC3034E875}"/>
              </a:ext>
            </a:extLst>
          </p:cNvPr>
          <p:cNvSpPr/>
          <p:nvPr/>
        </p:nvSpPr>
        <p:spPr>
          <a:xfrm>
            <a:off x="3320328" y="3901142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2D515-40E3-E9A1-79BB-69E116843781}"/>
              </a:ext>
            </a:extLst>
          </p:cNvPr>
          <p:cNvCxnSpPr>
            <a:stCxn id="22" idx="3"/>
            <a:endCxn id="23" idx="7"/>
          </p:cNvCxnSpPr>
          <p:nvPr/>
        </p:nvCxnSpPr>
        <p:spPr>
          <a:xfrm flipH="1">
            <a:off x="1924801" y="2488432"/>
            <a:ext cx="609893" cy="5934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DFDDE4-D3BF-A9E3-4175-D582DCEBC46E}"/>
              </a:ext>
            </a:extLst>
          </p:cNvPr>
          <p:cNvCxnSpPr>
            <a:cxnSpLocks/>
            <a:stCxn id="22" idx="6"/>
            <a:endCxn id="25" idx="2"/>
          </p:cNvCxnSpPr>
          <p:nvPr/>
        </p:nvCxnSpPr>
        <p:spPr>
          <a:xfrm>
            <a:off x="2710626" y="2415161"/>
            <a:ext cx="862664" cy="3699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9251AA-23E5-F015-14F7-8632E66616B4}"/>
              </a:ext>
            </a:extLst>
          </p:cNvPr>
          <p:cNvCxnSpPr>
            <a:cxnSpLocks/>
            <a:stCxn id="23" idx="5"/>
            <a:endCxn id="24" idx="0"/>
          </p:cNvCxnSpPr>
          <p:nvPr/>
        </p:nvCxnSpPr>
        <p:spPr>
          <a:xfrm>
            <a:off x="1924801" y="3228423"/>
            <a:ext cx="455669" cy="7805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F15A67-1BD7-1E7B-EC50-AFF597B6BF01}"/>
              </a:ext>
            </a:extLst>
          </p:cNvPr>
          <p:cNvCxnSpPr>
            <a:cxnSpLocks/>
            <a:stCxn id="26" idx="2"/>
            <a:endCxn id="24" idx="6"/>
          </p:cNvCxnSpPr>
          <p:nvPr/>
        </p:nvCxnSpPr>
        <p:spPr>
          <a:xfrm flipH="1">
            <a:off x="2483528" y="4004763"/>
            <a:ext cx="836800" cy="1078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0BC6F1-23DC-235E-3A2B-3C520B2A9D25}"/>
              </a:ext>
            </a:extLst>
          </p:cNvPr>
          <p:cNvCxnSpPr>
            <a:cxnSpLocks/>
            <a:stCxn id="26" idx="0"/>
            <a:endCxn id="25" idx="4"/>
          </p:cNvCxnSpPr>
          <p:nvPr/>
        </p:nvCxnSpPr>
        <p:spPr>
          <a:xfrm flipV="1">
            <a:off x="3423387" y="2888777"/>
            <a:ext cx="252962" cy="10123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A0EED40-92E1-D89F-16A4-55CD34C6B14C}"/>
              </a:ext>
            </a:extLst>
          </p:cNvPr>
          <p:cNvGrpSpPr/>
          <p:nvPr/>
        </p:nvGrpSpPr>
        <p:grpSpPr>
          <a:xfrm>
            <a:off x="1954200" y="2528158"/>
            <a:ext cx="1621766" cy="1510280"/>
            <a:chOff x="1954200" y="3240678"/>
            <a:chExt cx="1621766" cy="151028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0E17D7-4760-06BC-D3B1-8E4EEDC0C289}"/>
                </a:ext>
              </a:extLst>
            </p:cNvPr>
            <p:cNvSpPr/>
            <p:nvPr/>
          </p:nvSpPr>
          <p:spPr>
            <a:xfrm>
              <a:off x="2807252" y="3962440"/>
              <a:ext cx="206117" cy="207242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09414A2-2BA3-1169-62E0-EA9F31F431C5}"/>
                </a:ext>
              </a:extLst>
            </p:cNvPr>
            <p:cNvSpPr/>
            <p:nvPr/>
          </p:nvSpPr>
          <p:spPr>
            <a:xfrm>
              <a:off x="2636417" y="3240678"/>
              <a:ext cx="209227" cy="728420"/>
            </a:xfrm>
            <a:custGeom>
              <a:avLst/>
              <a:gdLst>
                <a:gd name="connsiteX0" fmla="*/ 0 w 209227"/>
                <a:gd name="connsiteY0" fmla="*/ 0 h 728420"/>
                <a:gd name="connsiteX1" fmla="*/ 123987 w 209227"/>
                <a:gd name="connsiteY1" fmla="*/ 224725 h 728420"/>
                <a:gd name="connsiteX2" fmla="*/ 38746 w 209227"/>
                <a:gd name="connsiteY2" fmla="*/ 503695 h 728420"/>
                <a:gd name="connsiteX3" fmla="*/ 209227 w 209227"/>
                <a:gd name="connsiteY3" fmla="*/ 728420 h 72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728420">
                  <a:moveTo>
                    <a:pt x="0" y="0"/>
                  </a:moveTo>
                  <a:cubicBezTo>
                    <a:pt x="58764" y="70388"/>
                    <a:pt x="117529" y="140776"/>
                    <a:pt x="123987" y="224725"/>
                  </a:cubicBezTo>
                  <a:cubicBezTo>
                    <a:pt x="130445" y="308674"/>
                    <a:pt x="24539" y="419746"/>
                    <a:pt x="38746" y="503695"/>
                  </a:cubicBezTo>
                  <a:cubicBezTo>
                    <a:pt x="52953" y="587644"/>
                    <a:pt x="131090" y="658032"/>
                    <a:pt x="209227" y="72842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A6C0177-E3D0-1DCB-4392-E8B9D14D4278}"/>
                </a:ext>
              </a:extLst>
            </p:cNvPr>
            <p:cNvSpPr/>
            <p:nvPr/>
          </p:nvSpPr>
          <p:spPr>
            <a:xfrm>
              <a:off x="2967803" y="3538947"/>
              <a:ext cx="608163" cy="444261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62BAD6-0239-27DA-7599-124ED34F3428}"/>
                </a:ext>
              </a:extLst>
            </p:cNvPr>
            <p:cNvSpPr/>
            <p:nvPr/>
          </p:nvSpPr>
          <p:spPr>
            <a:xfrm>
              <a:off x="3002309" y="4112604"/>
              <a:ext cx="336430" cy="530524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5CAB0FD-3B6B-867E-FCBE-D54A01401104}"/>
                </a:ext>
              </a:extLst>
            </p:cNvPr>
            <p:cNvSpPr/>
            <p:nvPr/>
          </p:nvSpPr>
          <p:spPr>
            <a:xfrm>
              <a:off x="2450218" y="4168675"/>
              <a:ext cx="457200" cy="582283"/>
            </a:xfrm>
            <a:custGeom>
              <a:avLst/>
              <a:gdLst>
                <a:gd name="connsiteX0" fmla="*/ 457200 w 457200"/>
                <a:gd name="connsiteY0" fmla="*/ 0 h 582283"/>
                <a:gd name="connsiteX1" fmla="*/ 267419 w 457200"/>
                <a:gd name="connsiteY1" fmla="*/ 349370 h 582283"/>
                <a:gd name="connsiteX2" fmla="*/ 0 w 457200"/>
                <a:gd name="connsiteY2" fmla="*/ 582283 h 58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582283">
                  <a:moveTo>
                    <a:pt x="457200" y="0"/>
                  </a:moveTo>
                  <a:cubicBezTo>
                    <a:pt x="400409" y="126161"/>
                    <a:pt x="343619" y="252323"/>
                    <a:pt x="267419" y="349370"/>
                  </a:cubicBezTo>
                  <a:cubicBezTo>
                    <a:pt x="191219" y="446417"/>
                    <a:pt x="95609" y="514350"/>
                    <a:pt x="0" y="582283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2DF6F7D-E72D-CC23-2CDE-D76D5D220C50}"/>
                </a:ext>
              </a:extLst>
            </p:cNvPr>
            <p:cNvSpPr/>
            <p:nvPr/>
          </p:nvSpPr>
          <p:spPr>
            <a:xfrm>
              <a:off x="1954200" y="3905570"/>
              <a:ext cx="854015" cy="163902"/>
            </a:xfrm>
            <a:custGeom>
              <a:avLst/>
              <a:gdLst>
                <a:gd name="connsiteX0" fmla="*/ 854015 w 854015"/>
                <a:gd name="connsiteY0" fmla="*/ 163902 h 163902"/>
                <a:gd name="connsiteX1" fmla="*/ 306237 w 854015"/>
                <a:gd name="connsiteY1" fmla="*/ 120770 h 163902"/>
                <a:gd name="connsiteX2" fmla="*/ 0 w 854015"/>
                <a:gd name="connsiteY2" fmla="*/ 0 h 16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4015" h="163902">
                  <a:moveTo>
                    <a:pt x="854015" y="163902"/>
                  </a:moveTo>
                  <a:cubicBezTo>
                    <a:pt x="651294" y="155994"/>
                    <a:pt x="448573" y="148087"/>
                    <a:pt x="306237" y="120770"/>
                  </a:cubicBezTo>
                  <a:cubicBezTo>
                    <a:pt x="163901" y="93453"/>
                    <a:pt x="81950" y="46726"/>
                    <a:pt x="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2B7A0E-88C3-8B79-308C-2C67C04D297F}"/>
              </a:ext>
            </a:extLst>
          </p:cNvPr>
          <p:cNvGrpSpPr/>
          <p:nvPr/>
        </p:nvGrpSpPr>
        <p:grpSpPr>
          <a:xfrm>
            <a:off x="2000091" y="2498767"/>
            <a:ext cx="1589046" cy="1557472"/>
            <a:chOff x="2000091" y="3211287"/>
            <a:chExt cx="1589046" cy="155747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8FC8AFB-B3B8-4D33-C9E0-0B277CFAB4D0}"/>
                </a:ext>
              </a:extLst>
            </p:cNvPr>
            <p:cNvGrpSpPr/>
            <p:nvPr/>
          </p:nvGrpSpPr>
          <p:grpSpPr>
            <a:xfrm>
              <a:off x="2000091" y="3311076"/>
              <a:ext cx="765013" cy="690960"/>
              <a:chOff x="3234559" y="3404732"/>
              <a:chExt cx="765013" cy="690960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17D59BB-B14F-DB0E-8DBB-FF46CE40FC09}"/>
                  </a:ext>
                </a:extLst>
              </p:cNvPr>
              <p:cNvSpPr/>
              <p:nvPr/>
            </p:nvSpPr>
            <p:spPr>
              <a:xfrm>
                <a:off x="3234559" y="3404732"/>
                <a:ext cx="765013" cy="690960"/>
              </a:xfrm>
              <a:custGeom>
                <a:avLst/>
                <a:gdLst>
                  <a:gd name="connsiteX0" fmla="*/ 347923 w 765013"/>
                  <a:gd name="connsiteY0" fmla="*/ 157360 h 690960"/>
                  <a:gd name="connsiteX1" fmla="*/ 501980 w 765013"/>
                  <a:gd name="connsiteY1" fmla="*/ 13242 h 690960"/>
                  <a:gd name="connsiteX2" fmla="*/ 596401 w 765013"/>
                  <a:gd name="connsiteY2" fmla="*/ 13242 h 690960"/>
                  <a:gd name="connsiteX3" fmla="*/ 641127 w 765013"/>
                  <a:gd name="connsiteY3" fmla="*/ 72877 h 690960"/>
                  <a:gd name="connsiteX4" fmla="*/ 670945 w 765013"/>
                  <a:gd name="connsiteY4" fmla="*/ 192147 h 690960"/>
                  <a:gd name="connsiteX5" fmla="*/ 591432 w 765013"/>
                  <a:gd name="connsiteY5" fmla="*/ 336264 h 690960"/>
                  <a:gd name="connsiteX6" fmla="*/ 611310 w 765013"/>
                  <a:gd name="connsiteY6" fmla="*/ 490320 h 690960"/>
                  <a:gd name="connsiteX7" fmla="*/ 720641 w 765013"/>
                  <a:gd name="connsiteY7" fmla="*/ 634438 h 690960"/>
                  <a:gd name="connsiteX8" fmla="*/ 760397 w 765013"/>
                  <a:gd name="connsiteY8" fmla="*/ 689103 h 690960"/>
                  <a:gd name="connsiteX9" fmla="*/ 621249 w 765013"/>
                  <a:gd name="connsiteY9" fmla="*/ 679164 h 690960"/>
                  <a:gd name="connsiteX10" fmla="*/ 372771 w 765013"/>
                  <a:gd name="connsiteY10" fmla="*/ 659286 h 690960"/>
                  <a:gd name="connsiteX11" fmla="*/ 164049 w 765013"/>
                  <a:gd name="connsiteY11" fmla="*/ 614560 h 690960"/>
                  <a:gd name="connsiteX12" fmla="*/ 64658 w 765013"/>
                  <a:gd name="connsiteY12" fmla="*/ 579773 h 690960"/>
                  <a:gd name="connsiteX13" fmla="*/ 54 w 765013"/>
                  <a:gd name="connsiteY13" fmla="*/ 510199 h 690960"/>
                  <a:gd name="connsiteX14" fmla="*/ 54719 w 765013"/>
                  <a:gd name="connsiteY14" fmla="*/ 435655 h 690960"/>
                  <a:gd name="connsiteX15" fmla="*/ 119323 w 765013"/>
                  <a:gd name="connsiteY15" fmla="*/ 376020 h 690960"/>
                  <a:gd name="connsiteX16" fmla="*/ 283319 w 765013"/>
                  <a:gd name="connsiteY16" fmla="*/ 216994 h 690960"/>
                  <a:gd name="connsiteX17" fmla="*/ 308167 w 765013"/>
                  <a:gd name="connsiteY17" fmla="*/ 207055 h 69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5013" h="690960">
                    <a:moveTo>
                      <a:pt x="347923" y="157360"/>
                    </a:moveTo>
                    <a:cubicBezTo>
                      <a:pt x="404245" y="97311"/>
                      <a:pt x="460567" y="37262"/>
                      <a:pt x="501980" y="13242"/>
                    </a:cubicBezTo>
                    <a:cubicBezTo>
                      <a:pt x="543393" y="-10778"/>
                      <a:pt x="573210" y="3303"/>
                      <a:pt x="596401" y="13242"/>
                    </a:cubicBezTo>
                    <a:cubicBezTo>
                      <a:pt x="619592" y="23181"/>
                      <a:pt x="628703" y="43060"/>
                      <a:pt x="641127" y="72877"/>
                    </a:cubicBezTo>
                    <a:cubicBezTo>
                      <a:pt x="653551" y="102694"/>
                      <a:pt x="679228" y="148249"/>
                      <a:pt x="670945" y="192147"/>
                    </a:cubicBezTo>
                    <a:cubicBezTo>
                      <a:pt x="662663" y="236045"/>
                      <a:pt x="601371" y="286569"/>
                      <a:pt x="591432" y="336264"/>
                    </a:cubicBezTo>
                    <a:cubicBezTo>
                      <a:pt x="581493" y="385959"/>
                      <a:pt x="589775" y="440624"/>
                      <a:pt x="611310" y="490320"/>
                    </a:cubicBezTo>
                    <a:cubicBezTo>
                      <a:pt x="632845" y="540016"/>
                      <a:pt x="695793" y="601308"/>
                      <a:pt x="720641" y="634438"/>
                    </a:cubicBezTo>
                    <a:cubicBezTo>
                      <a:pt x="745489" y="667568"/>
                      <a:pt x="776962" y="681649"/>
                      <a:pt x="760397" y="689103"/>
                    </a:cubicBezTo>
                    <a:cubicBezTo>
                      <a:pt x="743832" y="696557"/>
                      <a:pt x="621249" y="679164"/>
                      <a:pt x="621249" y="679164"/>
                    </a:cubicBezTo>
                    <a:cubicBezTo>
                      <a:pt x="556645" y="674195"/>
                      <a:pt x="448971" y="670053"/>
                      <a:pt x="372771" y="659286"/>
                    </a:cubicBezTo>
                    <a:cubicBezTo>
                      <a:pt x="296571" y="648519"/>
                      <a:pt x="215401" y="627812"/>
                      <a:pt x="164049" y="614560"/>
                    </a:cubicBezTo>
                    <a:cubicBezTo>
                      <a:pt x="112697" y="601308"/>
                      <a:pt x="91990" y="597166"/>
                      <a:pt x="64658" y="579773"/>
                    </a:cubicBezTo>
                    <a:cubicBezTo>
                      <a:pt x="37326" y="562380"/>
                      <a:pt x="1710" y="534219"/>
                      <a:pt x="54" y="510199"/>
                    </a:cubicBezTo>
                    <a:cubicBezTo>
                      <a:pt x="-1603" y="486179"/>
                      <a:pt x="34841" y="458018"/>
                      <a:pt x="54719" y="435655"/>
                    </a:cubicBezTo>
                    <a:cubicBezTo>
                      <a:pt x="74597" y="413292"/>
                      <a:pt x="81223" y="412463"/>
                      <a:pt x="119323" y="376020"/>
                    </a:cubicBezTo>
                    <a:cubicBezTo>
                      <a:pt x="157423" y="339577"/>
                      <a:pt x="251845" y="245155"/>
                      <a:pt x="283319" y="216994"/>
                    </a:cubicBezTo>
                    <a:cubicBezTo>
                      <a:pt x="314793" y="188833"/>
                      <a:pt x="311480" y="197944"/>
                      <a:pt x="308167" y="207055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dash"/>
                <a:tailEnd type="triangle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347923 w 765013"/>
                          <a:gd name="connsiteY0" fmla="*/ 157360 h 690960"/>
                          <a:gd name="connsiteX1" fmla="*/ 501980 w 765013"/>
                          <a:gd name="connsiteY1" fmla="*/ 13242 h 690960"/>
                          <a:gd name="connsiteX2" fmla="*/ 596401 w 765013"/>
                          <a:gd name="connsiteY2" fmla="*/ 13242 h 690960"/>
                          <a:gd name="connsiteX3" fmla="*/ 641127 w 765013"/>
                          <a:gd name="connsiteY3" fmla="*/ 72877 h 690960"/>
                          <a:gd name="connsiteX4" fmla="*/ 670945 w 765013"/>
                          <a:gd name="connsiteY4" fmla="*/ 192147 h 690960"/>
                          <a:gd name="connsiteX5" fmla="*/ 591432 w 765013"/>
                          <a:gd name="connsiteY5" fmla="*/ 336264 h 690960"/>
                          <a:gd name="connsiteX6" fmla="*/ 611310 w 765013"/>
                          <a:gd name="connsiteY6" fmla="*/ 490320 h 690960"/>
                          <a:gd name="connsiteX7" fmla="*/ 720641 w 765013"/>
                          <a:gd name="connsiteY7" fmla="*/ 634438 h 690960"/>
                          <a:gd name="connsiteX8" fmla="*/ 760397 w 765013"/>
                          <a:gd name="connsiteY8" fmla="*/ 689103 h 690960"/>
                          <a:gd name="connsiteX9" fmla="*/ 621249 w 765013"/>
                          <a:gd name="connsiteY9" fmla="*/ 679164 h 690960"/>
                          <a:gd name="connsiteX10" fmla="*/ 372771 w 765013"/>
                          <a:gd name="connsiteY10" fmla="*/ 659286 h 690960"/>
                          <a:gd name="connsiteX11" fmla="*/ 164049 w 765013"/>
                          <a:gd name="connsiteY11" fmla="*/ 614560 h 690960"/>
                          <a:gd name="connsiteX12" fmla="*/ 64658 w 765013"/>
                          <a:gd name="connsiteY12" fmla="*/ 579773 h 690960"/>
                          <a:gd name="connsiteX13" fmla="*/ 54 w 765013"/>
                          <a:gd name="connsiteY13" fmla="*/ 510199 h 690960"/>
                          <a:gd name="connsiteX14" fmla="*/ 54719 w 765013"/>
                          <a:gd name="connsiteY14" fmla="*/ 435655 h 690960"/>
                          <a:gd name="connsiteX15" fmla="*/ 119323 w 765013"/>
                          <a:gd name="connsiteY15" fmla="*/ 376020 h 690960"/>
                          <a:gd name="connsiteX16" fmla="*/ 283319 w 765013"/>
                          <a:gd name="connsiteY16" fmla="*/ 216994 h 690960"/>
                          <a:gd name="connsiteX17" fmla="*/ 308167 w 765013"/>
                          <a:gd name="connsiteY17" fmla="*/ 207055 h 690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765013" h="690960" extrusionOk="0">
                            <a:moveTo>
                              <a:pt x="347923" y="157360"/>
                            </a:moveTo>
                            <a:cubicBezTo>
                              <a:pt x="396928" y="92798"/>
                              <a:pt x="458509" y="38034"/>
                              <a:pt x="501980" y="13242"/>
                            </a:cubicBezTo>
                            <a:cubicBezTo>
                              <a:pt x="545032" y="-10433"/>
                              <a:pt x="570799" y="3380"/>
                              <a:pt x="596401" y="13242"/>
                            </a:cubicBezTo>
                            <a:cubicBezTo>
                              <a:pt x="616583" y="26119"/>
                              <a:pt x="628008" y="46904"/>
                              <a:pt x="641127" y="72877"/>
                            </a:cubicBezTo>
                            <a:cubicBezTo>
                              <a:pt x="652902" y="102339"/>
                              <a:pt x="686607" y="151775"/>
                              <a:pt x="670945" y="192147"/>
                            </a:cubicBezTo>
                            <a:cubicBezTo>
                              <a:pt x="665790" y="236416"/>
                              <a:pt x="604405" y="280326"/>
                              <a:pt x="591432" y="336264"/>
                            </a:cubicBezTo>
                            <a:cubicBezTo>
                              <a:pt x="580194" y="385760"/>
                              <a:pt x="585604" y="444551"/>
                              <a:pt x="611310" y="490320"/>
                            </a:cubicBezTo>
                            <a:cubicBezTo>
                              <a:pt x="632522" y="536936"/>
                              <a:pt x="692094" y="606449"/>
                              <a:pt x="720641" y="634438"/>
                            </a:cubicBezTo>
                            <a:cubicBezTo>
                              <a:pt x="746224" y="667980"/>
                              <a:pt x="778267" y="681963"/>
                              <a:pt x="760397" y="689103"/>
                            </a:cubicBezTo>
                            <a:cubicBezTo>
                              <a:pt x="743832" y="696557"/>
                              <a:pt x="621249" y="679164"/>
                              <a:pt x="621249" y="679164"/>
                            </a:cubicBezTo>
                            <a:cubicBezTo>
                              <a:pt x="562693" y="683198"/>
                              <a:pt x="450341" y="684242"/>
                              <a:pt x="372771" y="659286"/>
                            </a:cubicBezTo>
                            <a:cubicBezTo>
                              <a:pt x="298886" y="652085"/>
                              <a:pt x="216953" y="629713"/>
                              <a:pt x="164049" y="614560"/>
                            </a:cubicBezTo>
                            <a:cubicBezTo>
                              <a:pt x="114644" y="599603"/>
                              <a:pt x="92208" y="596139"/>
                              <a:pt x="64658" y="579773"/>
                            </a:cubicBezTo>
                            <a:cubicBezTo>
                              <a:pt x="32650" y="563148"/>
                              <a:pt x="-716" y="532545"/>
                              <a:pt x="54" y="510199"/>
                            </a:cubicBezTo>
                            <a:cubicBezTo>
                              <a:pt x="-4566" y="485969"/>
                              <a:pt x="34199" y="456708"/>
                              <a:pt x="54719" y="435655"/>
                            </a:cubicBezTo>
                            <a:cubicBezTo>
                              <a:pt x="74640" y="412711"/>
                              <a:pt x="81132" y="412516"/>
                              <a:pt x="119323" y="376020"/>
                            </a:cubicBezTo>
                            <a:cubicBezTo>
                              <a:pt x="155101" y="343728"/>
                              <a:pt x="252892" y="245933"/>
                              <a:pt x="283319" y="216994"/>
                            </a:cubicBezTo>
                            <a:cubicBezTo>
                              <a:pt x="314777" y="189224"/>
                              <a:pt x="312750" y="197191"/>
                              <a:pt x="308167" y="207055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6B93BE8-B7FE-E28B-4DA0-3A800555F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75653" y="4062176"/>
                <a:ext cx="74039" cy="379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D96A9D6-6716-12C6-C9CA-301BDF93D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4477" y="3811832"/>
                <a:ext cx="11832" cy="61951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626B24F-9200-C414-B792-FC3173D02CB6}"/>
                </a:ext>
              </a:extLst>
            </p:cNvPr>
            <p:cNvGrpSpPr/>
            <p:nvPr/>
          </p:nvGrpSpPr>
          <p:grpSpPr>
            <a:xfrm>
              <a:off x="2714108" y="3211287"/>
              <a:ext cx="632837" cy="707722"/>
              <a:chOff x="3948576" y="3304943"/>
              <a:chExt cx="632837" cy="707722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7383E7-734E-575F-2D38-2333B6C2A3D8}"/>
                  </a:ext>
                </a:extLst>
              </p:cNvPr>
              <p:cNvSpPr/>
              <p:nvPr/>
            </p:nvSpPr>
            <p:spPr>
              <a:xfrm>
                <a:off x="3948576" y="3304943"/>
                <a:ext cx="632837" cy="707722"/>
              </a:xfrm>
              <a:custGeom>
                <a:avLst/>
                <a:gdLst>
                  <a:gd name="connsiteX0" fmla="*/ 473763 w 632837"/>
                  <a:gd name="connsiteY0" fmla="*/ 207453 h 707722"/>
                  <a:gd name="connsiteX1" fmla="*/ 632789 w 632837"/>
                  <a:gd name="connsiteY1" fmla="*/ 272057 h 707722"/>
                  <a:gd name="connsiteX2" fmla="*/ 488671 w 632837"/>
                  <a:gd name="connsiteY2" fmla="*/ 346601 h 707722"/>
                  <a:gd name="connsiteX3" fmla="*/ 319706 w 632837"/>
                  <a:gd name="connsiteY3" fmla="*/ 500657 h 707722"/>
                  <a:gd name="connsiteX4" fmla="*/ 215345 w 632837"/>
                  <a:gd name="connsiteY4" fmla="*/ 674592 h 707722"/>
                  <a:gd name="connsiteX5" fmla="*/ 175589 w 632837"/>
                  <a:gd name="connsiteY5" fmla="*/ 699440 h 707722"/>
                  <a:gd name="connsiteX6" fmla="*/ 46380 w 632837"/>
                  <a:gd name="connsiteY6" fmla="*/ 575201 h 707722"/>
                  <a:gd name="connsiteX7" fmla="*/ 91106 w 632837"/>
                  <a:gd name="connsiteY7" fmla="*/ 371449 h 707722"/>
                  <a:gd name="connsiteX8" fmla="*/ 120924 w 632837"/>
                  <a:gd name="connsiteY8" fmla="*/ 202483 h 707722"/>
                  <a:gd name="connsiteX9" fmla="*/ 11593 w 632837"/>
                  <a:gd name="connsiteY9" fmla="*/ 63336 h 707722"/>
                  <a:gd name="connsiteX10" fmla="*/ 11593 w 632837"/>
                  <a:gd name="connsiteY10" fmla="*/ 3701 h 707722"/>
                  <a:gd name="connsiteX11" fmla="*/ 86137 w 632837"/>
                  <a:gd name="connsiteY11" fmla="*/ 13640 h 707722"/>
                  <a:gd name="connsiteX12" fmla="*/ 220315 w 632837"/>
                  <a:gd name="connsiteY12" fmla="*/ 73275 h 707722"/>
                  <a:gd name="connsiteX13" fmla="*/ 414128 w 632837"/>
                  <a:gd name="connsiteY13" fmla="*/ 157757 h 707722"/>
                  <a:gd name="connsiteX14" fmla="*/ 429037 w 632837"/>
                  <a:gd name="connsiteY14" fmla="*/ 167696 h 70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2837" h="707722">
                    <a:moveTo>
                      <a:pt x="473763" y="207453"/>
                    </a:moveTo>
                    <a:cubicBezTo>
                      <a:pt x="552033" y="228159"/>
                      <a:pt x="630304" y="248866"/>
                      <a:pt x="632789" y="272057"/>
                    </a:cubicBezTo>
                    <a:cubicBezTo>
                      <a:pt x="635274" y="295248"/>
                      <a:pt x="540851" y="308501"/>
                      <a:pt x="488671" y="346601"/>
                    </a:cubicBezTo>
                    <a:cubicBezTo>
                      <a:pt x="436491" y="384701"/>
                      <a:pt x="365260" y="445992"/>
                      <a:pt x="319706" y="500657"/>
                    </a:cubicBezTo>
                    <a:cubicBezTo>
                      <a:pt x="274152" y="555322"/>
                      <a:pt x="239365" y="641461"/>
                      <a:pt x="215345" y="674592"/>
                    </a:cubicBezTo>
                    <a:cubicBezTo>
                      <a:pt x="191325" y="707723"/>
                      <a:pt x="203750" y="716005"/>
                      <a:pt x="175589" y="699440"/>
                    </a:cubicBezTo>
                    <a:cubicBezTo>
                      <a:pt x="147428" y="682875"/>
                      <a:pt x="60460" y="629866"/>
                      <a:pt x="46380" y="575201"/>
                    </a:cubicBezTo>
                    <a:cubicBezTo>
                      <a:pt x="32300" y="520536"/>
                      <a:pt x="78682" y="433569"/>
                      <a:pt x="91106" y="371449"/>
                    </a:cubicBezTo>
                    <a:cubicBezTo>
                      <a:pt x="103530" y="309329"/>
                      <a:pt x="134176" y="253835"/>
                      <a:pt x="120924" y="202483"/>
                    </a:cubicBezTo>
                    <a:cubicBezTo>
                      <a:pt x="107672" y="151131"/>
                      <a:pt x="29815" y="96466"/>
                      <a:pt x="11593" y="63336"/>
                    </a:cubicBezTo>
                    <a:cubicBezTo>
                      <a:pt x="-6629" y="30206"/>
                      <a:pt x="-831" y="11984"/>
                      <a:pt x="11593" y="3701"/>
                    </a:cubicBezTo>
                    <a:cubicBezTo>
                      <a:pt x="24017" y="-4582"/>
                      <a:pt x="51350" y="2044"/>
                      <a:pt x="86137" y="13640"/>
                    </a:cubicBezTo>
                    <a:cubicBezTo>
                      <a:pt x="120924" y="25236"/>
                      <a:pt x="220315" y="73275"/>
                      <a:pt x="220315" y="73275"/>
                    </a:cubicBezTo>
                    <a:lnTo>
                      <a:pt x="414128" y="157757"/>
                    </a:lnTo>
                    <a:cubicBezTo>
                      <a:pt x="448915" y="173494"/>
                      <a:pt x="438976" y="170595"/>
                      <a:pt x="429037" y="167696"/>
                    </a:cubicBezTo>
                  </a:path>
                </a:pathLst>
              </a:custGeom>
              <a:noFill/>
              <a:ln cmpd="sng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1D9F86D-7E02-304A-A45A-BDE9F826FE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7937" y="3754105"/>
                <a:ext cx="39450" cy="31929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0DCA29A-604B-EA31-313B-69BEBA599A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8017" y="3595811"/>
                <a:ext cx="17691" cy="55241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DD2E2F9-1393-27DB-1E21-B3702BDFC858}"/>
                </a:ext>
              </a:extLst>
            </p:cNvPr>
            <p:cNvGrpSpPr/>
            <p:nvPr/>
          </p:nvGrpSpPr>
          <p:grpSpPr>
            <a:xfrm>
              <a:off x="3043538" y="3630223"/>
              <a:ext cx="545599" cy="934679"/>
              <a:chOff x="4278006" y="3723879"/>
              <a:chExt cx="545599" cy="934679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794D231-26ED-E7A4-208C-3095E30FB918}"/>
                  </a:ext>
                </a:extLst>
              </p:cNvPr>
              <p:cNvSpPr/>
              <p:nvPr/>
            </p:nvSpPr>
            <p:spPr>
              <a:xfrm>
                <a:off x="4278006" y="3723879"/>
                <a:ext cx="545599" cy="934679"/>
              </a:xfrm>
              <a:custGeom>
                <a:avLst/>
                <a:gdLst>
                  <a:gd name="connsiteX0" fmla="*/ 412689 w 545599"/>
                  <a:gd name="connsiteY0" fmla="*/ 553830 h 934679"/>
                  <a:gd name="connsiteX1" fmla="*/ 338146 w 545599"/>
                  <a:gd name="connsiteY1" fmla="*/ 847034 h 934679"/>
                  <a:gd name="connsiteX2" fmla="*/ 313298 w 545599"/>
                  <a:gd name="connsiteY2" fmla="*/ 931517 h 934679"/>
                  <a:gd name="connsiteX3" fmla="*/ 208937 w 545599"/>
                  <a:gd name="connsiteY3" fmla="*/ 901700 h 934679"/>
                  <a:gd name="connsiteX4" fmla="*/ 218876 w 545599"/>
                  <a:gd name="connsiteY4" fmla="*/ 762552 h 934679"/>
                  <a:gd name="connsiteX5" fmla="*/ 248694 w 545599"/>
                  <a:gd name="connsiteY5" fmla="*/ 653221 h 934679"/>
                  <a:gd name="connsiteX6" fmla="*/ 223846 w 545599"/>
                  <a:gd name="connsiteY6" fmla="*/ 533952 h 934679"/>
                  <a:gd name="connsiteX7" fmla="*/ 74759 w 545599"/>
                  <a:gd name="connsiteY7" fmla="*/ 444500 h 934679"/>
                  <a:gd name="connsiteX8" fmla="*/ 25063 w 545599"/>
                  <a:gd name="connsiteY8" fmla="*/ 424621 h 934679"/>
                  <a:gd name="connsiteX9" fmla="*/ 5185 w 545599"/>
                  <a:gd name="connsiteY9" fmla="*/ 364986 h 934679"/>
                  <a:gd name="connsiteX10" fmla="*/ 119485 w 545599"/>
                  <a:gd name="connsiteY10" fmla="*/ 166204 h 934679"/>
                  <a:gd name="connsiteX11" fmla="*/ 313298 w 545599"/>
                  <a:gd name="connsiteY11" fmla="*/ 36995 h 934679"/>
                  <a:gd name="connsiteX12" fmla="*/ 472324 w 545599"/>
                  <a:gd name="connsiteY12" fmla="*/ 2208 h 934679"/>
                  <a:gd name="connsiteX13" fmla="*/ 531959 w 545599"/>
                  <a:gd name="connsiteY13" fmla="*/ 12147 h 934679"/>
                  <a:gd name="connsiteX14" fmla="*/ 541898 w 545599"/>
                  <a:gd name="connsiteY14" fmla="*/ 81721 h 934679"/>
                  <a:gd name="connsiteX15" fmla="*/ 482263 w 545599"/>
                  <a:gd name="connsiteY15" fmla="*/ 300382 h 934679"/>
                  <a:gd name="connsiteX16" fmla="*/ 422628 w 545599"/>
                  <a:gd name="connsiteY16" fmla="*/ 504134 h 93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599" h="934679">
                    <a:moveTo>
                      <a:pt x="412689" y="553830"/>
                    </a:moveTo>
                    <a:cubicBezTo>
                      <a:pt x="383700" y="668958"/>
                      <a:pt x="354711" y="784086"/>
                      <a:pt x="338146" y="847034"/>
                    </a:cubicBezTo>
                    <a:cubicBezTo>
                      <a:pt x="321581" y="909982"/>
                      <a:pt x="334833" y="922406"/>
                      <a:pt x="313298" y="931517"/>
                    </a:cubicBezTo>
                    <a:cubicBezTo>
                      <a:pt x="291763" y="940628"/>
                      <a:pt x="224674" y="929861"/>
                      <a:pt x="208937" y="901700"/>
                    </a:cubicBezTo>
                    <a:cubicBezTo>
                      <a:pt x="193200" y="873539"/>
                      <a:pt x="212250" y="803965"/>
                      <a:pt x="218876" y="762552"/>
                    </a:cubicBezTo>
                    <a:cubicBezTo>
                      <a:pt x="225502" y="721139"/>
                      <a:pt x="247866" y="691321"/>
                      <a:pt x="248694" y="653221"/>
                    </a:cubicBezTo>
                    <a:cubicBezTo>
                      <a:pt x="249522" y="615121"/>
                      <a:pt x="252835" y="568739"/>
                      <a:pt x="223846" y="533952"/>
                    </a:cubicBezTo>
                    <a:cubicBezTo>
                      <a:pt x="194857" y="499165"/>
                      <a:pt x="107889" y="462722"/>
                      <a:pt x="74759" y="444500"/>
                    </a:cubicBezTo>
                    <a:cubicBezTo>
                      <a:pt x="41628" y="426278"/>
                      <a:pt x="36659" y="437873"/>
                      <a:pt x="25063" y="424621"/>
                    </a:cubicBezTo>
                    <a:cubicBezTo>
                      <a:pt x="13467" y="411369"/>
                      <a:pt x="-10552" y="408055"/>
                      <a:pt x="5185" y="364986"/>
                    </a:cubicBezTo>
                    <a:cubicBezTo>
                      <a:pt x="20922" y="321916"/>
                      <a:pt x="68133" y="220869"/>
                      <a:pt x="119485" y="166204"/>
                    </a:cubicBezTo>
                    <a:cubicBezTo>
                      <a:pt x="170837" y="111539"/>
                      <a:pt x="254492" y="64328"/>
                      <a:pt x="313298" y="36995"/>
                    </a:cubicBezTo>
                    <a:cubicBezTo>
                      <a:pt x="372104" y="9662"/>
                      <a:pt x="435880" y="6349"/>
                      <a:pt x="472324" y="2208"/>
                    </a:cubicBezTo>
                    <a:cubicBezTo>
                      <a:pt x="508768" y="-1933"/>
                      <a:pt x="520363" y="-1105"/>
                      <a:pt x="531959" y="12147"/>
                    </a:cubicBezTo>
                    <a:cubicBezTo>
                      <a:pt x="543555" y="25399"/>
                      <a:pt x="550181" y="33682"/>
                      <a:pt x="541898" y="81721"/>
                    </a:cubicBezTo>
                    <a:cubicBezTo>
                      <a:pt x="533615" y="129760"/>
                      <a:pt x="502141" y="229980"/>
                      <a:pt x="482263" y="300382"/>
                    </a:cubicBezTo>
                    <a:cubicBezTo>
                      <a:pt x="462385" y="370784"/>
                      <a:pt x="442506" y="437459"/>
                      <a:pt x="422628" y="504134"/>
                    </a:cubicBezTo>
                  </a:path>
                </a:pathLst>
              </a:custGeom>
              <a:noFill/>
              <a:ln cmpd="sng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25B7AEC-D6DE-6095-2024-4C2EB09797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5993" y="3828703"/>
                <a:ext cx="51938" cy="3873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17B812B-3EE3-1544-9846-8FD98DE0FA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71144" y="4218226"/>
                <a:ext cx="43408" cy="6500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5F609C1-3EEB-3004-B9F4-3D4CA2A37E8D}"/>
                </a:ext>
              </a:extLst>
            </p:cNvPr>
            <p:cNvGrpSpPr/>
            <p:nvPr/>
          </p:nvGrpSpPr>
          <p:grpSpPr>
            <a:xfrm>
              <a:off x="2548729" y="4202533"/>
              <a:ext cx="675109" cy="566226"/>
              <a:chOff x="3783197" y="4296189"/>
              <a:chExt cx="675109" cy="566226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A51B58A-56DF-D1EE-4A6E-62D6D3537F1E}"/>
                  </a:ext>
                </a:extLst>
              </p:cNvPr>
              <p:cNvSpPr/>
              <p:nvPr/>
            </p:nvSpPr>
            <p:spPr>
              <a:xfrm>
                <a:off x="3783197" y="4296189"/>
                <a:ext cx="675109" cy="566226"/>
              </a:xfrm>
              <a:custGeom>
                <a:avLst/>
                <a:gdLst>
                  <a:gd name="connsiteX0" fmla="*/ 221698 w 675109"/>
                  <a:gd name="connsiteY0" fmla="*/ 538111 h 566226"/>
                  <a:gd name="connsiteX1" fmla="*/ 3037 w 675109"/>
                  <a:gd name="connsiteY1" fmla="*/ 562959 h 566226"/>
                  <a:gd name="connsiteX2" fmla="*/ 102429 w 675109"/>
                  <a:gd name="connsiteY2" fmla="*/ 473507 h 566226"/>
                  <a:gd name="connsiteX3" fmla="*/ 221698 w 675109"/>
                  <a:gd name="connsiteY3" fmla="*/ 369146 h 566226"/>
                  <a:gd name="connsiteX4" fmla="*/ 350907 w 675109"/>
                  <a:gd name="connsiteY4" fmla="*/ 150485 h 566226"/>
                  <a:gd name="connsiteX5" fmla="*/ 410542 w 675109"/>
                  <a:gd name="connsiteY5" fmla="*/ 26246 h 566226"/>
                  <a:gd name="connsiteX6" fmla="*/ 485085 w 675109"/>
                  <a:gd name="connsiteY6" fmla="*/ 1398 h 566226"/>
                  <a:gd name="connsiteX7" fmla="*/ 589446 w 675109"/>
                  <a:gd name="connsiteY7" fmla="*/ 51094 h 566226"/>
                  <a:gd name="connsiteX8" fmla="*/ 564598 w 675109"/>
                  <a:gd name="connsiteY8" fmla="*/ 215090 h 566226"/>
                  <a:gd name="connsiteX9" fmla="*/ 539750 w 675109"/>
                  <a:gd name="connsiteY9" fmla="*/ 364176 h 566226"/>
                  <a:gd name="connsiteX10" fmla="*/ 673929 w 675109"/>
                  <a:gd name="connsiteY10" fmla="*/ 458598 h 566226"/>
                  <a:gd name="connsiteX11" fmla="*/ 450298 w 675109"/>
                  <a:gd name="connsiteY11" fmla="*/ 503324 h 566226"/>
                  <a:gd name="connsiteX12" fmla="*/ 321089 w 675109"/>
                  <a:gd name="connsiteY12" fmla="*/ 523203 h 566226"/>
                  <a:gd name="connsiteX13" fmla="*/ 296242 w 675109"/>
                  <a:gd name="connsiteY13" fmla="*/ 528172 h 56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5109" h="566226">
                    <a:moveTo>
                      <a:pt x="221698" y="538111"/>
                    </a:moveTo>
                    <a:cubicBezTo>
                      <a:pt x="122306" y="555918"/>
                      <a:pt x="22915" y="573726"/>
                      <a:pt x="3037" y="562959"/>
                    </a:cubicBezTo>
                    <a:cubicBezTo>
                      <a:pt x="-16841" y="552192"/>
                      <a:pt x="65986" y="505809"/>
                      <a:pt x="102429" y="473507"/>
                    </a:cubicBezTo>
                    <a:cubicBezTo>
                      <a:pt x="138872" y="441205"/>
                      <a:pt x="180285" y="422983"/>
                      <a:pt x="221698" y="369146"/>
                    </a:cubicBezTo>
                    <a:cubicBezTo>
                      <a:pt x="263111" y="315309"/>
                      <a:pt x="319433" y="207635"/>
                      <a:pt x="350907" y="150485"/>
                    </a:cubicBezTo>
                    <a:cubicBezTo>
                      <a:pt x="382381" y="93335"/>
                      <a:pt x="388179" y="51094"/>
                      <a:pt x="410542" y="26246"/>
                    </a:cubicBezTo>
                    <a:cubicBezTo>
                      <a:pt x="432905" y="1398"/>
                      <a:pt x="455268" y="-2743"/>
                      <a:pt x="485085" y="1398"/>
                    </a:cubicBezTo>
                    <a:cubicBezTo>
                      <a:pt x="514902" y="5539"/>
                      <a:pt x="576194" y="15479"/>
                      <a:pt x="589446" y="51094"/>
                    </a:cubicBezTo>
                    <a:cubicBezTo>
                      <a:pt x="602698" y="86709"/>
                      <a:pt x="572881" y="162910"/>
                      <a:pt x="564598" y="215090"/>
                    </a:cubicBezTo>
                    <a:cubicBezTo>
                      <a:pt x="556315" y="267270"/>
                      <a:pt x="521528" y="323591"/>
                      <a:pt x="539750" y="364176"/>
                    </a:cubicBezTo>
                    <a:cubicBezTo>
                      <a:pt x="557972" y="404761"/>
                      <a:pt x="688838" y="435407"/>
                      <a:pt x="673929" y="458598"/>
                    </a:cubicBezTo>
                    <a:cubicBezTo>
                      <a:pt x="659020" y="481789"/>
                      <a:pt x="509105" y="492557"/>
                      <a:pt x="450298" y="503324"/>
                    </a:cubicBezTo>
                    <a:cubicBezTo>
                      <a:pt x="391491" y="514091"/>
                      <a:pt x="346765" y="519062"/>
                      <a:pt x="321089" y="523203"/>
                    </a:cubicBezTo>
                    <a:cubicBezTo>
                      <a:pt x="295413" y="527344"/>
                      <a:pt x="295827" y="527758"/>
                      <a:pt x="296242" y="528172"/>
                    </a:cubicBezTo>
                  </a:path>
                </a:pathLst>
              </a:custGeom>
              <a:noFill/>
              <a:ln cmpd="sng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3FB2E24-040B-7CA6-09C3-64E3D6375010}"/>
                  </a:ext>
                </a:extLst>
              </p:cNvPr>
              <p:cNvCxnSpPr>
                <a:cxnSpLocks/>
                <a:stCxn id="42" idx="8"/>
              </p:cNvCxnSpPr>
              <p:nvPr/>
            </p:nvCxnSpPr>
            <p:spPr>
              <a:xfrm flipH="1">
                <a:off x="4333470" y="4511279"/>
                <a:ext cx="14325" cy="5825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18F7019-F9E5-0EDC-3432-31834CF69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6104" y="4472074"/>
                <a:ext cx="58475" cy="9929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49A918C-3A04-AAB6-B745-4659D372E1FB}"/>
                </a:ext>
              </a:extLst>
            </p:cNvPr>
            <p:cNvGrpSpPr/>
            <p:nvPr/>
          </p:nvGrpSpPr>
          <p:grpSpPr>
            <a:xfrm>
              <a:off x="2021549" y="4010045"/>
              <a:ext cx="785828" cy="669834"/>
              <a:chOff x="3256017" y="4103701"/>
              <a:chExt cx="785828" cy="669834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CC814C3-F1C3-6506-9DC4-47C7C9192EE8}"/>
                  </a:ext>
                </a:extLst>
              </p:cNvPr>
              <p:cNvSpPr/>
              <p:nvPr/>
            </p:nvSpPr>
            <p:spPr>
              <a:xfrm>
                <a:off x="3256017" y="4103701"/>
                <a:ext cx="785828" cy="669834"/>
              </a:xfrm>
              <a:custGeom>
                <a:avLst/>
                <a:gdLst>
                  <a:gd name="connsiteX0" fmla="*/ 142591 w 785828"/>
                  <a:gd name="connsiteY0" fmla="*/ 238612 h 669834"/>
                  <a:gd name="connsiteX1" fmla="*/ 33261 w 785828"/>
                  <a:gd name="connsiteY1" fmla="*/ 64678 h 669834"/>
                  <a:gd name="connsiteX2" fmla="*/ 8413 w 785828"/>
                  <a:gd name="connsiteY2" fmla="*/ 73 h 669834"/>
                  <a:gd name="connsiteX3" fmla="*/ 162469 w 785828"/>
                  <a:gd name="connsiteY3" fmla="*/ 74617 h 669834"/>
                  <a:gd name="connsiteX4" fmla="*/ 530217 w 785828"/>
                  <a:gd name="connsiteY4" fmla="*/ 119343 h 669834"/>
                  <a:gd name="connsiteX5" fmla="*/ 704152 w 785828"/>
                  <a:gd name="connsiteY5" fmla="*/ 124312 h 669834"/>
                  <a:gd name="connsiteX6" fmla="*/ 778696 w 785828"/>
                  <a:gd name="connsiteY6" fmla="*/ 178978 h 669834"/>
                  <a:gd name="connsiteX7" fmla="*/ 768756 w 785828"/>
                  <a:gd name="connsiteY7" fmla="*/ 248551 h 669834"/>
                  <a:gd name="connsiteX8" fmla="*/ 654456 w 785828"/>
                  <a:gd name="connsiteY8" fmla="*/ 447334 h 669834"/>
                  <a:gd name="connsiteX9" fmla="*/ 450704 w 785828"/>
                  <a:gd name="connsiteY9" fmla="*/ 641147 h 669834"/>
                  <a:gd name="connsiteX10" fmla="*/ 396039 w 785828"/>
                  <a:gd name="connsiteY10" fmla="*/ 656056 h 669834"/>
                  <a:gd name="connsiteX11" fmla="*/ 306587 w 785828"/>
                  <a:gd name="connsiteY11" fmla="*/ 516908 h 669834"/>
                  <a:gd name="connsiteX12" fmla="*/ 182348 w 785828"/>
                  <a:gd name="connsiteY12" fmla="*/ 313156 h 66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5828" h="669834">
                    <a:moveTo>
                      <a:pt x="142591" y="238612"/>
                    </a:moveTo>
                    <a:cubicBezTo>
                      <a:pt x="99107" y="171523"/>
                      <a:pt x="55624" y="104434"/>
                      <a:pt x="33261" y="64678"/>
                    </a:cubicBezTo>
                    <a:cubicBezTo>
                      <a:pt x="10898" y="24922"/>
                      <a:pt x="-13122" y="-1583"/>
                      <a:pt x="8413" y="73"/>
                    </a:cubicBezTo>
                    <a:cubicBezTo>
                      <a:pt x="29948" y="1729"/>
                      <a:pt x="75502" y="54739"/>
                      <a:pt x="162469" y="74617"/>
                    </a:cubicBezTo>
                    <a:cubicBezTo>
                      <a:pt x="249436" y="94495"/>
                      <a:pt x="439937" y="111061"/>
                      <a:pt x="530217" y="119343"/>
                    </a:cubicBezTo>
                    <a:cubicBezTo>
                      <a:pt x="620497" y="127625"/>
                      <a:pt x="662739" y="114373"/>
                      <a:pt x="704152" y="124312"/>
                    </a:cubicBezTo>
                    <a:cubicBezTo>
                      <a:pt x="745565" y="134251"/>
                      <a:pt x="767929" y="158272"/>
                      <a:pt x="778696" y="178978"/>
                    </a:cubicBezTo>
                    <a:cubicBezTo>
                      <a:pt x="789463" y="199684"/>
                      <a:pt x="789463" y="203825"/>
                      <a:pt x="768756" y="248551"/>
                    </a:cubicBezTo>
                    <a:cubicBezTo>
                      <a:pt x="748049" y="293277"/>
                      <a:pt x="707465" y="381901"/>
                      <a:pt x="654456" y="447334"/>
                    </a:cubicBezTo>
                    <a:cubicBezTo>
                      <a:pt x="601447" y="512767"/>
                      <a:pt x="493774" y="606360"/>
                      <a:pt x="450704" y="641147"/>
                    </a:cubicBezTo>
                    <a:cubicBezTo>
                      <a:pt x="407634" y="675934"/>
                      <a:pt x="420059" y="676763"/>
                      <a:pt x="396039" y="656056"/>
                    </a:cubicBezTo>
                    <a:cubicBezTo>
                      <a:pt x="372020" y="635350"/>
                      <a:pt x="342202" y="574058"/>
                      <a:pt x="306587" y="516908"/>
                    </a:cubicBezTo>
                    <a:cubicBezTo>
                      <a:pt x="270972" y="459758"/>
                      <a:pt x="226660" y="386457"/>
                      <a:pt x="182348" y="313156"/>
                    </a:cubicBezTo>
                  </a:path>
                </a:pathLst>
              </a:custGeom>
              <a:noFill/>
              <a:ln cmpd="sng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128F0B0-18E7-8703-9175-E0FD10CF04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2962" y="4585955"/>
                <a:ext cx="39450" cy="31929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5A5F390-31DA-ED64-B349-6F8D0678D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2803" y="4211172"/>
                <a:ext cx="66209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6EAE40-B8DE-CE72-FD79-B940EB734C48}"/>
              </a:ext>
            </a:extLst>
          </p:cNvPr>
          <p:cNvGrpSpPr/>
          <p:nvPr/>
        </p:nvGrpSpPr>
        <p:grpSpPr>
          <a:xfrm>
            <a:off x="1524961" y="2166068"/>
            <a:ext cx="2404410" cy="2192326"/>
            <a:chOff x="2759429" y="2972244"/>
            <a:chExt cx="2404410" cy="2192326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D535FC7-1896-9FA4-5F9A-DF3FE6EF93C5}"/>
                </a:ext>
              </a:extLst>
            </p:cNvPr>
            <p:cNvSpPr/>
            <p:nvPr/>
          </p:nvSpPr>
          <p:spPr>
            <a:xfrm>
              <a:off x="2771685" y="2972244"/>
              <a:ext cx="2392154" cy="2192326"/>
            </a:xfrm>
            <a:custGeom>
              <a:avLst/>
              <a:gdLst>
                <a:gd name="connsiteX0" fmla="*/ 65993 w 2392154"/>
                <a:gd name="connsiteY0" fmla="*/ 831878 h 2192326"/>
                <a:gd name="connsiteX1" fmla="*/ 797513 w 2392154"/>
                <a:gd name="connsiteY1" fmla="*/ 136041 h 2192326"/>
                <a:gd name="connsiteX2" fmla="*/ 1091905 w 2392154"/>
                <a:gd name="connsiteY2" fmla="*/ 2227 h 2192326"/>
                <a:gd name="connsiteX3" fmla="*/ 1328311 w 2392154"/>
                <a:gd name="connsiteY3" fmla="*/ 64674 h 2192326"/>
                <a:gd name="connsiteX4" fmla="*/ 1694071 w 2392154"/>
                <a:gd name="connsiteY4" fmla="*/ 220791 h 2192326"/>
                <a:gd name="connsiteX5" fmla="*/ 2149040 w 2392154"/>
                <a:gd name="connsiteY5" fmla="*/ 417052 h 2192326"/>
                <a:gd name="connsiteX6" fmla="*/ 2367604 w 2392154"/>
                <a:gd name="connsiteY6" fmla="*/ 537485 h 2192326"/>
                <a:gd name="connsiteX7" fmla="*/ 2380986 w 2392154"/>
                <a:gd name="connsiteY7" fmla="*/ 698063 h 2192326"/>
                <a:gd name="connsiteX8" fmla="*/ 2314078 w 2392154"/>
                <a:gd name="connsiteY8" fmla="*/ 1041520 h 2192326"/>
                <a:gd name="connsiteX9" fmla="*/ 2122278 w 2392154"/>
                <a:gd name="connsiteY9" fmla="*/ 1844408 h 2192326"/>
                <a:gd name="connsiteX10" fmla="*/ 2055370 w 2392154"/>
                <a:gd name="connsiteY10" fmla="*/ 2004986 h 2192326"/>
                <a:gd name="connsiteX11" fmla="*/ 1926016 w 2392154"/>
                <a:gd name="connsiteY11" fmla="*/ 2071893 h 2192326"/>
                <a:gd name="connsiteX12" fmla="*/ 1725294 w 2392154"/>
                <a:gd name="connsiteY12" fmla="*/ 2116498 h 2192326"/>
                <a:gd name="connsiteX13" fmla="*/ 1074063 w 2392154"/>
                <a:gd name="connsiteY13" fmla="*/ 2183405 h 2192326"/>
                <a:gd name="connsiteX14" fmla="*/ 793052 w 2392154"/>
                <a:gd name="connsiteY14" fmla="*/ 2178945 h 2192326"/>
                <a:gd name="connsiteX15" fmla="*/ 614633 w 2392154"/>
                <a:gd name="connsiteY15" fmla="*/ 2067433 h 2192326"/>
                <a:gd name="connsiteX16" fmla="*/ 369306 w 2392154"/>
                <a:gd name="connsiteY16" fmla="*/ 1723975 h 2192326"/>
                <a:gd name="connsiteX17" fmla="*/ 52611 w 2392154"/>
                <a:gd name="connsiteY17" fmla="*/ 1081665 h 2192326"/>
                <a:gd name="connsiteX18" fmla="*/ 3546 w 2392154"/>
                <a:gd name="connsiteY18" fmla="*/ 992455 h 21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2154" h="2192326">
                  <a:moveTo>
                    <a:pt x="65993" y="831878"/>
                  </a:moveTo>
                  <a:cubicBezTo>
                    <a:pt x="346260" y="553097"/>
                    <a:pt x="626528" y="274316"/>
                    <a:pt x="797513" y="136041"/>
                  </a:cubicBezTo>
                  <a:cubicBezTo>
                    <a:pt x="968498" y="-2234"/>
                    <a:pt x="1003439" y="14122"/>
                    <a:pt x="1091905" y="2227"/>
                  </a:cubicBezTo>
                  <a:cubicBezTo>
                    <a:pt x="1180371" y="-9668"/>
                    <a:pt x="1227950" y="28247"/>
                    <a:pt x="1328311" y="64674"/>
                  </a:cubicBezTo>
                  <a:cubicBezTo>
                    <a:pt x="1428672" y="101101"/>
                    <a:pt x="1694071" y="220791"/>
                    <a:pt x="1694071" y="220791"/>
                  </a:cubicBezTo>
                  <a:cubicBezTo>
                    <a:pt x="1830859" y="279521"/>
                    <a:pt x="2036785" y="364270"/>
                    <a:pt x="2149040" y="417052"/>
                  </a:cubicBezTo>
                  <a:cubicBezTo>
                    <a:pt x="2261296" y="469834"/>
                    <a:pt x="2328946" y="490650"/>
                    <a:pt x="2367604" y="537485"/>
                  </a:cubicBezTo>
                  <a:cubicBezTo>
                    <a:pt x="2406262" y="584320"/>
                    <a:pt x="2389907" y="614057"/>
                    <a:pt x="2380986" y="698063"/>
                  </a:cubicBezTo>
                  <a:cubicBezTo>
                    <a:pt x="2372065" y="782069"/>
                    <a:pt x="2357196" y="850462"/>
                    <a:pt x="2314078" y="1041520"/>
                  </a:cubicBezTo>
                  <a:cubicBezTo>
                    <a:pt x="2270960" y="1232578"/>
                    <a:pt x="2165396" y="1683830"/>
                    <a:pt x="2122278" y="1844408"/>
                  </a:cubicBezTo>
                  <a:cubicBezTo>
                    <a:pt x="2079160" y="2004986"/>
                    <a:pt x="2088080" y="1967072"/>
                    <a:pt x="2055370" y="2004986"/>
                  </a:cubicBezTo>
                  <a:cubicBezTo>
                    <a:pt x="2022660" y="2042900"/>
                    <a:pt x="1981029" y="2053308"/>
                    <a:pt x="1926016" y="2071893"/>
                  </a:cubicBezTo>
                  <a:cubicBezTo>
                    <a:pt x="1871003" y="2090478"/>
                    <a:pt x="1867286" y="2097913"/>
                    <a:pt x="1725294" y="2116498"/>
                  </a:cubicBezTo>
                  <a:cubicBezTo>
                    <a:pt x="1583302" y="2135083"/>
                    <a:pt x="1229437" y="2172997"/>
                    <a:pt x="1074063" y="2183405"/>
                  </a:cubicBezTo>
                  <a:cubicBezTo>
                    <a:pt x="918689" y="2193813"/>
                    <a:pt x="869624" y="2198274"/>
                    <a:pt x="793052" y="2178945"/>
                  </a:cubicBezTo>
                  <a:cubicBezTo>
                    <a:pt x="716480" y="2159616"/>
                    <a:pt x="685257" y="2143261"/>
                    <a:pt x="614633" y="2067433"/>
                  </a:cubicBezTo>
                  <a:cubicBezTo>
                    <a:pt x="544009" y="1991605"/>
                    <a:pt x="462976" y="1888270"/>
                    <a:pt x="369306" y="1723975"/>
                  </a:cubicBezTo>
                  <a:cubicBezTo>
                    <a:pt x="275636" y="1559680"/>
                    <a:pt x="113571" y="1203585"/>
                    <a:pt x="52611" y="1081665"/>
                  </a:cubicBezTo>
                  <a:cubicBezTo>
                    <a:pt x="-8349" y="959745"/>
                    <a:pt x="-2402" y="976100"/>
                    <a:pt x="3546" y="992455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AF1208A-E888-700C-543D-D244F3D58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863" y="3356052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8F1B018-8E25-E5C0-BDD5-A1FA62B5A062}"/>
                </a:ext>
              </a:extLst>
            </p:cNvPr>
            <p:cNvCxnSpPr>
              <a:cxnSpLocks/>
            </p:cNvCxnSpPr>
            <p:nvPr/>
          </p:nvCxnSpPr>
          <p:spPr>
            <a:xfrm>
              <a:off x="4456190" y="3187356"/>
              <a:ext cx="58362" cy="2367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D71C896-65E1-01E0-0B1B-D366EF75FC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8128" y="4209720"/>
              <a:ext cx="23453" cy="77963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D343AE2-9E3D-FA4F-846B-77BA7ED6A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7338" y="5122766"/>
              <a:ext cx="77692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B8F61B5-3A4C-ED07-FCCE-969B5E5A3A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6588" y="4635133"/>
              <a:ext cx="51415" cy="86604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B8817B1-168C-0B5D-906A-3F0B2C460CE2}"/>
                </a:ext>
              </a:extLst>
            </p:cNvPr>
            <p:cNvSpPr/>
            <p:nvPr/>
          </p:nvSpPr>
          <p:spPr>
            <a:xfrm>
              <a:off x="2759429" y="3817355"/>
              <a:ext cx="66579" cy="124844"/>
            </a:xfrm>
            <a:custGeom>
              <a:avLst/>
              <a:gdLst>
                <a:gd name="connsiteX0" fmla="*/ 5844 w 66579"/>
                <a:gd name="connsiteY0" fmla="*/ 124844 h 124844"/>
                <a:gd name="connsiteX1" fmla="*/ 5844 w 66579"/>
                <a:gd name="connsiteY1" fmla="*/ 74232 h 124844"/>
                <a:gd name="connsiteX2" fmla="*/ 66579 w 66579"/>
                <a:gd name="connsiteY2" fmla="*/ 0 h 12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79" h="124844">
                  <a:moveTo>
                    <a:pt x="5844" y="124844"/>
                  </a:moveTo>
                  <a:cubicBezTo>
                    <a:pt x="782" y="109941"/>
                    <a:pt x="-4279" y="95039"/>
                    <a:pt x="5844" y="74232"/>
                  </a:cubicBezTo>
                  <a:cubicBezTo>
                    <a:pt x="15967" y="53425"/>
                    <a:pt x="41273" y="26712"/>
                    <a:pt x="66579" y="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DED53F-F30D-E967-BD99-B440A4E2013C}"/>
                  </a:ext>
                </a:extLst>
              </p:cNvPr>
              <p:cNvSpPr txBox="1"/>
              <p:nvPr/>
            </p:nvSpPr>
            <p:spPr>
              <a:xfrm>
                <a:off x="53247" y="2286573"/>
                <a:ext cx="2068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min-ratio cycle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DED53F-F30D-E967-BD99-B440A4E20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" y="2286573"/>
                <a:ext cx="2068864" cy="369332"/>
              </a:xfrm>
              <a:prstGeom prst="rect">
                <a:avLst/>
              </a:prstGeom>
              <a:blipFill>
                <a:blip r:embed="rId4"/>
                <a:stretch>
                  <a:fillRect l="-24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91819C-8917-BA86-16DD-8E3B022462F3}"/>
                  </a:ext>
                </a:extLst>
              </p:cNvPr>
              <p:cNvSpPr txBox="1"/>
              <p:nvPr/>
            </p:nvSpPr>
            <p:spPr>
              <a:xfrm>
                <a:off x="4173030" y="3521233"/>
                <a:ext cx="7976056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200" b="1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  <m:sup>
                                      <m:r>
                                        <a:rPr lang="en-US" sz="2200" b="1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200" b="0" dirty="0" smtClean="0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tree</m:t>
                              </m:r>
                              <m: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cycle</m:t>
                              </m:r>
                              <m: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2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≤Õ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91819C-8917-BA86-16DD-8E3B02246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30" y="3521233"/>
                <a:ext cx="7976056" cy="1099340"/>
              </a:xfrm>
              <a:prstGeom prst="rect">
                <a:avLst/>
              </a:prstGeom>
              <a:blipFill>
                <a:blip r:embed="rId5"/>
                <a:stretch>
                  <a:fillRect t="-98851" b="-140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50A4BC-1F43-EFDB-7D06-34B9D52A6379}"/>
                  </a:ext>
                </a:extLst>
              </p:cNvPr>
              <p:cNvSpPr txBox="1"/>
              <p:nvPr/>
            </p:nvSpPr>
            <p:spPr>
              <a:xfrm>
                <a:off x="4600834" y="5082098"/>
                <a:ext cx="8462658" cy="91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gradient</m:t>
                          </m:r>
                          <m:r>
                            <a:rPr lang="en-US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tree</m:t>
                          </m:r>
                          <m: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cycle</m:t>
                          </m:r>
                          <m: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nary>
                      <m:r>
                        <a:rPr lang="en-US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gradient</m:t>
                          </m:r>
                          <m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50A4BC-1F43-EFDB-7D06-34B9D52A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34" y="5082098"/>
                <a:ext cx="8462658" cy="913905"/>
              </a:xfrm>
              <a:prstGeom prst="rect">
                <a:avLst/>
              </a:prstGeom>
              <a:blipFill>
                <a:blip r:embed="rId6"/>
                <a:stretch>
                  <a:fillRect t="-127397" b="-176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C8A2A7D-56C7-E0F0-3904-707AD597A27A}"/>
              </a:ext>
            </a:extLst>
          </p:cNvPr>
          <p:cNvSpPr/>
          <p:nvPr/>
        </p:nvSpPr>
        <p:spPr>
          <a:xfrm flipH="1">
            <a:off x="8661443" y="3406369"/>
            <a:ext cx="147393" cy="1181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536699A-DDBC-1D39-364B-D3627ADCBA31}"/>
              </a:ext>
            </a:extLst>
          </p:cNvPr>
          <p:cNvSpPr/>
          <p:nvPr/>
        </p:nvSpPr>
        <p:spPr>
          <a:xfrm>
            <a:off x="5745399" y="3555136"/>
            <a:ext cx="584343" cy="948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5AFBD34-D821-B3F4-D336-1080622EE69C}"/>
              </a:ext>
            </a:extLst>
          </p:cNvPr>
          <p:cNvGrpSpPr/>
          <p:nvPr/>
        </p:nvGrpSpPr>
        <p:grpSpPr>
          <a:xfrm>
            <a:off x="961789" y="1906031"/>
            <a:ext cx="2817617" cy="2218474"/>
            <a:chOff x="961789" y="2618551"/>
            <a:chExt cx="2817617" cy="221847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C97A16-6AD3-7C40-C6F2-A510AFF832C9}"/>
                </a:ext>
              </a:extLst>
            </p:cNvPr>
            <p:cNvSpPr/>
            <p:nvPr/>
          </p:nvSpPr>
          <p:spPr>
            <a:xfrm>
              <a:off x="961789" y="4437856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374B38-D917-1088-7465-15A0F2C97BB3}"/>
                </a:ext>
              </a:extLst>
            </p:cNvPr>
            <p:cNvSpPr/>
            <p:nvPr/>
          </p:nvSpPr>
          <p:spPr>
            <a:xfrm>
              <a:off x="3573289" y="261855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08312B7-7F3A-17F9-0B49-AE4920C3BBF8}"/>
                </a:ext>
              </a:extLst>
            </p:cNvPr>
            <p:cNvCxnSpPr>
              <a:cxnSpLocks/>
              <a:stCxn id="83" idx="2"/>
              <a:endCxn id="22" idx="7"/>
            </p:cNvCxnSpPr>
            <p:nvPr/>
          </p:nvCxnSpPr>
          <p:spPr>
            <a:xfrm flipH="1">
              <a:off x="2680441" y="2722172"/>
              <a:ext cx="892848" cy="34411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D9CAFC-E102-87B7-BACB-397389825AE6}"/>
                </a:ext>
              </a:extLst>
            </p:cNvPr>
            <p:cNvCxnSpPr>
              <a:cxnSpLocks/>
              <a:stCxn id="83" idx="4"/>
              <a:endCxn id="25" idx="0"/>
            </p:cNvCxnSpPr>
            <p:nvPr/>
          </p:nvCxnSpPr>
          <p:spPr>
            <a:xfrm>
              <a:off x="3676348" y="2825793"/>
              <a:ext cx="1" cy="5801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DBFF08E-CFD3-71B5-2218-CDC8BC548117}"/>
                </a:ext>
              </a:extLst>
            </p:cNvPr>
            <p:cNvCxnSpPr>
              <a:cxnSpLocks/>
              <a:stCxn id="23" idx="3"/>
              <a:endCxn id="82" idx="7"/>
            </p:cNvCxnSpPr>
            <p:nvPr/>
          </p:nvCxnSpPr>
          <p:spPr>
            <a:xfrm flipH="1">
              <a:off x="1137721" y="3952818"/>
              <a:ext cx="641333" cy="5153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2392A3-C783-67AF-CF42-21F70BC336AC}"/>
                </a:ext>
              </a:extLst>
            </p:cNvPr>
            <p:cNvCxnSpPr>
              <a:cxnSpLocks/>
              <a:stCxn id="24" idx="2"/>
              <a:endCxn id="82" idx="5"/>
            </p:cNvCxnSpPr>
            <p:nvPr/>
          </p:nvCxnSpPr>
          <p:spPr>
            <a:xfrm flipH="1" flipV="1">
              <a:off x="1137721" y="4614748"/>
              <a:ext cx="1139690" cy="222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BDF2E3D-9B33-23D6-2165-4D7E32BB9AAE}"/>
              </a:ext>
            </a:extLst>
          </p:cNvPr>
          <p:cNvGrpSpPr/>
          <p:nvPr/>
        </p:nvGrpSpPr>
        <p:grpSpPr>
          <a:xfrm>
            <a:off x="4821635" y="1075336"/>
            <a:ext cx="1269261" cy="1126578"/>
            <a:chOff x="4821635" y="1075336"/>
            <a:chExt cx="1269261" cy="112657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B0F8D8-83F8-0949-4546-1D68C81C4316}"/>
                </a:ext>
              </a:extLst>
            </p:cNvPr>
            <p:cNvSpPr/>
            <p:nvPr/>
          </p:nvSpPr>
          <p:spPr>
            <a:xfrm>
              <a:off x="5884779" y="1994672"/>
              <a:ext cx="206117" cy="207242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6B6C6BF-744A-F13F-5991-065C4252CDC9}"/>
                </a:ext>
              </a:extLst>
            </p:cNvPr>
            <p:cNvSpPr/>
            <p:nvPr/>
          </p:nvSpPr>
          <p:spPr>
            <a:xfrm>
              <a:off x="5713944" y="1272910"/>
              <a:ext cx="209227" cy="728420"/>
            </a:xfrm>
            <a:custGeom>
              <a:avLst/>
              <a:gdLst>
                <a:gd name="connsiteX0" fmla="*/ 0 w 209227"/>
                <a:gd name="connsiteY0" fmla="*/ 0 h 728420"/>
                <a:gd name="connsiteX1" fmla="*/ 123987 w 209227"/>
                <a:gd name="connsiteY1" fmla="*/ 224725 h 728420"/>
                <a:gd name="connsiteX2" fmla="*/ 38746 w 209227"/>
                <a:gd name="connsiteY2" fmla="*/ 503695 h 728420"/>
                <a:gd name="connsiteX3" fmla="*/ 209227 w 209227"/>
                <a:gd name="connsiteY3" fmla="*/ 728420 h 72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728420">
                  <a:moveTo>
                    <a:pt x="0" y="0"/>
                  </a:moveTo>
                  <a:cubicBezTo>
                    <a:pt x="58764" y="70388"/>
                    <a:pt x="117529" y="140776"/>
                    <a:pt x="123987" y="224725"/>
                  </a:cubicBezTo>
                  <a:cubicBezTo>
                    <a:pt x="130445" y="308674"/>
                    <a:pt x="24539" y="419746"/>
                    <a:pt x="38746" y="503695"/>
                  </a:cubicBezTo>
                  <a:cubicBezTo>
                    <a:pt x="52953" y="587644"/>
                    <a:pt x="131090" y="658032"/>
                    <a:pt x="209227" y="72842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4E3F59E-735C-E7C4-4713-9E73754C8187}"/>
                </a:ext>
              </a:extLst>
            </p:cNvPr>
            <p:cNvSpPr/>
            <p:nvPr/>
          </p:nvSpPr>
          <p:spPr>
            <a:xfrm>
              <a:off x="5031727" y="1937802"/>
              <a:ext cx="854015" cy="163902"/>
            </a:xfrm>
            <a:custGeom>
              <a:avLst/>
              <a:gdLst>
                <a:gd name="connsiteX0" fmla="*/ 854015 w 854015"/>
                <a:gd name="connsiteY0" fmla="*/ 163902 h 163902"/>
                <a:gd name="connsiteX1" fmla="*/ 306237 w 854015"/>
                <a:gd name="connsiteY1" fmla="*/ 120770 h 163902"/>
                <a:gd name="connsiteX2" fmla="*/ 0 w 854015"/>
                <a:gd name="connsiteY2" fmla="*/ 0 h 16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4015" h="163902">
                  <a:moveTo>
                    <a:pt x="854015" y="163902"/>
                  </a:moveTo>
                  <a:cubicBezTo>
                    <a:pt x="651294" y="155994"/>
                    <a:pt x="448573" y="148087"/>
                    <a:pt x="306237" y="120770"/>
                  </a:cubicBezTo>
                  <a:cubicBezTo>
                    <a:pt x="163901" y="93453"/>
                    <a:pt x="81950" y="46726"/>
                    <a:pt x="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B4F653-2204-BBDA-4FB1-CC55C6C813C4}"/>
                </a:ext>
              </a:extLst>
            </p:cNvPr>
            <p:cNvSpPr/>
            <p:nvPr/>
          </p:nvSpPr>
          <p:spPr>
            <a:xfrm>
              <a:off x="5577275" y="1075336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93D75-EF18-C790-168E-9DBE6E92EBB0}"/>
                </a:ext>
              </a:extLst>
            </p:cNvPr>
            <p:cNvSpPr/>
            <p:nvPr/>
          </p:nvSpPr>
          <p:spPr>
            <a:xfrm>
              <a:off x="4821635" y="1815327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69F441-7C36-1FE8-9CE9-3B6CC1FE5BFB}"/>
                </a:ext>
              </a:extLst>
            </p:cNvPr>
            <p:cNvCxnSpPr>
              <a:stCxn id="12" idx="3"/>
              <a:endCxn id="13" idx="7"/>
            </p:cNvCxnSpPr>
            <p:nvPr/>
          </p:nvCxnSpPr>
          <p:spPr>
            <a:xfrm flipH="1">
              <a:off x="4997567" y="1252228"/>
              <a:ext cx="609893" cy="5934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2957F8D-8BFE-1E7C-E19D-5C2A9D6A93AB}"/>
                    </a:ext>
                  </a:extLst>
                </p:cNvPr>
                <p:cNvSpPr txBox="1"/>
                <p:nvPr/>
              </p:nvSpPr>
              <p:spPr>
                <a:xfrm>
                  <a:off x="4893233" y="1102126"/>
                  <a:ext cx="45078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2957F8D-8BFE-1E7C-E19D-5C2A9D6A9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233" y="1102126"/>
                  <a:ext cx="45078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285B48F-ED04-18EB-88A1-FABCF99457A2}"/>
                </a:ext>
              </a:extLst>
            </p:cNvPr>
            <p:cNvSpPr/>
            <p:nvPr/>
          </p:nvSpPr>
          <p:spPr>
            <a:xfrm>
              <a:off x="5089822" y="1353921"/>
              <a:ext cx="765013" cy="690960"/>
            </a:xfrm>
            <a:custGeom>
              <a:avLst/>
              <a:gdLst>
                <a:gd name="connsiteX0" fmla="*/ 347923 w 765013"/>
                <a:gd name="connsiteY0" fmla="*/ 157360 h 690960"/>
                <a:gd name="connsiteX1" fmla="*/ 501980 w 765013"/>
                <a:gd name="connsiteY1" fmla="*/ 13242 h 690960"/>
                <a:gd name="connsiteX2" fmla="*/ 596401 w 765013"/>
                <a:gd name="connsiteY2" fmla="*/ 13242 h 690960"/>
                <a:gd name="connsiteX3" fmla="*/ 641127 w 765013"/>
                <a:gd name="connsiteY3" fmla="*/ 72877 h 690960"/>
                <a:gd name="connsiteX4" fmla="*/ 670945 w 765013"/>
                <a:gd name="connsiteY4" fmla="*/ 192147 h 690960"/>
                <a:gd name="connsiteX5" fmla="*/ 591432 w 765013"/>
                <a:gd name="connsiteY5" fmla="*/ 336264 h 690960"/>
                <a:gd name="connsiteX6" fmla="*/ 611310 w 765013"/>
                <a:gd name="connsiteY6" fmla="*/ 490320 h 690960"/>
                <a:gd name="connsiteX7" fmla="*/ 720641 w 765013"/>
                <a:gd name="connsiteY7" fmla="*/ 634438 h 690960"/>
                <a:gd name="connsiteX8" fmla="*/ 760397 w 765013"/>
                <a:gd name="connsiteY8" fmla="*/ 689103 h 690960"/>
                <a:gd name="connsiteX9" fmla="*/ 621249 w 765013"/>
                <a:gd name="connsiteY9" fmla="*/ 679164 h 690960"/>
                <a:gd name="connsiteX10" fmla="*/ 372771 w 765013"/>
                <a:gd name="connsiteY10" fmla="*/ 659286 h 690960"/>
                <a:gd name="connsiteX11" fmla="*/ 164049 w 765013"/>
                <a:gd name="connsiteY11" fmla="*/ 614560 h 690960"/>
                <a:gd name="connsiteX12" fmla="*/ 64658 w 765013"/>
                <a:gd name="connsiteY12" fmla="*/ 579773 h 690960"/>
                <a:gd name="connsiteX13" fmla="*/ 54 w 765013"/>
                <a:gd name="connsiteY13" fmla="*/ 510199 h 690960"/>
                <a:gd name="connsiteX14" fmla="*/ 54719 w 765013"/>
                <a:gd name="connsiteY14" fmla="*/ 435655 h 690960"/>
                <a:gd name="connsiteX15" fmla="*/ 119323 w 765013"/>
                <a:gd name="connsiteY15" fmla="*/ 376020 h 690960"/>
                <a:gd name="connsiteX16" fmla="*/ 283319 w 765013"/>
                <a:gd name="connsiteY16" fmla="*/ 216994 h 690960"/>
                <a:gd name="connsiteX17" fmla="*/ 308167 w 765013"/>
                <a:gd name="connsiteY17" fmla="*/ 207055 h 69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5013" h="690960">
                  <a:moveTo>
                    <a:pt x="347923" y="157360"/>
                  </a:moveTo>
                  <a:cubicBezTo>
                    <a:pt x="404245" y="97311"/>
                    <a:pt x="460567" y="37262"/>
                    <a:pt x="501980" y="13242"/>
                  </a:cubicBezTo>
                  <a:cubicBezTo>
                    <a:pt x="543393" y="-10778"/>
                    <a:pt x="573210" y="3303"/>
                    <a:pt x="596401" y="13242"/>
                  </a:cubicBezTo>
                  <a:cubicBezTo>
                    <a:pt x="619592" y="23181"/>
                    <a:pt x="628703" y="43060"/>
                    <a:pt x="641127" y="72877"/>
                  </a:cubicBezTo>
                  <a:cubicBezTo>
                    <a:pt x="653551" y="102694"/>
                    <a:pt x="679228" y="148249"/>
                    <a:pt x="670945" y="192147"/>
                  </a:cubicBezTo>
                  <a:cubicBezTo>
                    <a:pt x="662663" y="236045"/>
                    <a:pt x="601371" y="286569"/>
                    <a:pt x="591432" y="336264"/>
                  </a:cubicBezTo>
                  <a:cubicBezTo>
                    <a:pt x="581493" y="385959"/>
                    <a:pt x="589775" y="440624"/>
                    <a:pt x="611310" y="490320"/>
                  </a:cubicBezTo>
                  <a:cubicBezTo>
                    <a:pt x="632845" y="540016"/>
                    <a:pt x="695793" y="601308"/>
                    <a:pt x="720641" y="634438"/>
                  </a:cubicBezTo>
                  <a:cubicBezTo>
                    <a:pt x="745489" y="667568"/>
                    <a:pt x="776962" y="681649"/>
                    <a:pt x="760397" y="689103"/>
                  </a:cubicBezTo>
                  <a:cubicBezTo>
                    <a:pt x="743832" y="696557"/>
                    <a:pt x="621249" y="679164"/>
                    <a:pt x="621249" y="679164"/>
                  </a:cubicBezTo>
                  <a:cubicBezTo>
                    <a:pt x="556645" y="674195"/>
                    <a:pt x="448971" y="670053"/>
                    <a:pt x="372771" y="659286"/>
                  </a:cubicBezTo>
                  <a:cubicBezTo>
                    <a:pt x="296571" y="648519"/>
                    <a:pt x="215401" y="627812"/>
                    <a:pt x="164049" y="614560"/>
                  </a:cubicBezTo>
                  <a:cubicBezTo>
                    <a:pt x="112697" y="601308"/>
                    <a:pt x="91990" y="597166"/>
                    <a:pt x="64658" y="579773"/>
                  </a:cubicBezTo>
                  <a:cubicBezTo>
                    <a:pt x="37326" y="562380"/>
                    <a:pt x="1710" y="534219"/>
                    <a:pt x="54" y="510199"/>
                  </a:cubicBezTo>
                  <a:cubicBezTo>
                    <a:pt x="-1603" y="486179"/>
                    <a:pt x="34841" y="458018"/>
                    <a:pt x="54719" y="435655"/>
                  </a:cubicBezTo>
                  <a:cubicBezTo>
                    <a:pt x="74597" y="413292"/>
                    <a:pt x="81223" y="412463"/>
                    <a:pt x="119323" y="376020"/>
                  </a:cubicBezTo>
                  <a:cubicBezTo>
                    <a:pt x="157423" y="339577"/>
                    <a:pt x="251845" y="245155"/>
                    <a:pt x="283319" y="216994"/>
                  </a:cubicBezTo>
                  <a:cubicBezTo>
                    <a:pt x="314793" y="188833"/>
                    <a:pt x="311480" y="197944"/>
                    <a:pt x="308167" y="207055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tailEnd type="none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47923 w 765013"/>
                        <a:gd name="connsiteY0" fmla="*/ 157360 h 690960"/>
                        <a:gd name="connsiteX1" fmla="*/ 501980 w 765013"/>
                        <a:gd name="connsiteY1" fmla="*/ 13242 h 690960"/>
                        <a:gd name="connsiteX2" fmla="*/ 596401 w 765013"/>
                        <a:gd name="connsiteY2" fmla="*/ 13242 h 690960"/>
                        <a:gd name="connsiteX3" fmla="*/ 641127 w 765013"/>
                        <a:gd name="connsiteY3" fmla="*/ 72877 h 690960"/>
                        <a:gd name="connsiteX4" fmla="*/ 670945 w 765013"/>
                        <a:gd name="connsiteY4" fmla="*/ 192147 h 690960"/>
                        <a:gd name="connsiteX5" fmla="*/ 591432 w 765013"/>
                        <a:gd name="connsiteY5" fmla="*/ 336264 h 690960"/>
                        <a:gd name="connsiteX6" fmla="*/ 611310 w 765013"/>
                        <a:gd name="connsiteY6" fmla="*/ 490320 h 690960"/>
                        <a:gd name="connsiteX7" fmla="*/ 720641 w 765013"/>
                        <a:gd name="connsiteY7" fmla="*/ 634438 h 690960"/>
                        <a:gd name="connsiteX8" fmla="*/ 760397 w 765013"/>
                        <a:gd name="connsiteY8" fmla="*/ 689103 h 690960"/>
                        <a:gd name="connsiteX9" fmla="*/ 621249 w 765013"/>
                        <a:gd name="connsiteY9" fmla="*/ 679164 h 690960"/>
                        <a:gd name="connsiteX10" fmla="*/ 372771 w 765013"/>
                        <a:gd name="connsiteY10" fmla="*/ 659286 h 690960"/>
                        <a:gd name="connsiteX11" fmla="*/ 164049 w 765013"/>
                        <a:gd name="connsiteY11" fmla="*/ 614560 h 690960"/>
                        <a:gd name="connsiteX12" fmla="*/ 64658 w 765013"/>
                        <a:gd name="connsiteY12" fmla="*/ 579773 h 690960"/>
                        <a:gd name="connsiteX13" fmla="*/ 54 w 765013"/>
                        <a:gd name="connsiteY13" fmla="*/ 510199 h 690960"/>
                        <a:gd name="connsiteX14" fmla="*/ 54719 w 765013"/>
                        <a:gd name="connsiteY14" fmla="*/ 435655 h 690960"/>
                        <a:gd name="connsiteX15" fmla="*/ 119323 w 765013"/>
                        <a:gd name="connsiteY15" fmla="*/ 376020 h 690960"/>
                        <a:gd name="connsiteX16" fmla="*/ 283319 w 765013"/>
                        <a:gd name="connsiteY16" fmla="*/ 216994 h 690960"/>
                        <a:gd name="connsiteX17" fmla="*/ 308167 w 765013"/>
                        <a:gd name="connsiteY17" fmla="*/ 207055 h 690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65013" h="690960" extrusionOk="0">
                          <a:moveTo>
                            <a:pt x="347923" y="157360"/>
                          </a:moveTo>
                          <a:cubicBezTo>
                            <a:pt x="396928" y="92798"/>
                            <a:pt x="458509" y="38034"/>
                            <a:pt x="501980" y="13242"/>
                          </a:cubicBezTo>
                          <a:cubicBezTo>
                            <a:pt x="545032" y="-10433"/>
                            <a:pt x="570799" y="3380"/>
                            <a:pt x="596401" y="13242"/>
                          </a:cubicBezTo>
                          <a:cubicBezTo>
                            <a:pt x="616583" y="26119"/>
                            <a:pt x="628008" y="46904"/>
                            <a:pt x="641127" y="72877"/>
                          </a:cubicBezTo>
                          <a:cubicBezTo>
                            <a:pt x="652902" y="102339"/>
                            <a:pt x="686607" y="151775"/>
                            <a:pt x="670945" y="192147"/>
                          </a:cubicBezTo>
                          <a:cubicBezTo>
                            <a:pt x="665790" y="236416"/>
                            <a:pt x="604405" y="280326"/>
                            <a:pt x="591432" y="336264"/>
                          </a:cubicBezTo>
                          <a:cubicBezTo>
                            <a:pt x="580194" y="385760"/>
                            <a:pt x="585604" y="444551"/>
                            <a:pt x="611310" y="490320"/>
                          </a:cubicBezTo>
                          <a:cubicBezTo>
                            <a:pt x="632522" y="536936"/>
                            <a:pt x="692094" y="606449"/>
                            <a:pt x="720641" y="634438"/>
                          </a:cubicBezTo>
                          <a:cubicBezTo>
                            <a:pt x="746224" y="667980"/>
                            <a:pt x="778267" y="681963"/>
                            <a:pt x="760397" y="689103"/>
                          </a:cubicBezTo>
                          <a:cubicBezTo>
                            <a:pt x="743832" y="696557"/>
                            <a:pt x="621249" y="679164"/>
                            <a:pt x="621249" y="679164"/>
                          </a:cubicBezTo>
                          <a:cubicBezTo>
                            <a:pt x="562693" y="683198"/>
                            <a:pt x="450341" y="684242"/>
                            <a:pt x="372771" y="659286"/>
                          </a:cubicBezTo>
                          <a:cubicBezTo>
                            <a:pt x="298886" y="652085"/>
                            <a:pt x="216953" y="629713"/>
                            <a:pt x="164049" y="614560"/>
                          </a:cubicBezTo>
                          <a:cubicBezTo>
                            <a:pt x="114644" y="599603"/>
                            <a:pt x="92208" y="596139"/>
                            <a:pt x="64658" y="579773"/>
                          </a:cubicBezTo>
                          <a:cubicBezTo>
                            <a:pt x="32650" y="563148"/>
                            <a:pt x="-716" y="532545"/>
                            <a:pt x="54" y="510199"/>
                          </a:cubicBezTo>
                          <a:cubicBezTo>
                            <a:pt x="-4566" y="485969"/>
                            <a:pt x="34199" y="456708"/>
                            <a:pt x="54719" y="435655"/>
                          </a:cubicBezTo>
                          <a:cubicBezTo>
                            <a:pt x="74640" y="412711"/>
                            <a:pt x="81132" y="412516"/>
                            <a:pt x="119323" y="376020"/>
                          </a:cubicBezTo>
                          <a:cubicBezTo>
                            <a:pt x="155101" y="343728"/>
                            <a:pt x="252892" y="245933"/>
                            <a:pt x="283319" y="216994"/>
                          </a:cubicBezTo>
                          <a:cubicBezTo>
                            <a:pt x="314777" y="189224"/>
                            <a:pt x="312750" y="197191"/>
                            <a:pt x="308167" y="2070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31FBF8B-849B-C9B9-9DD9-F45CB944D6CA}"/>
              </a:ext>
            </a:extLst>
          </p:cNvPr>
          <p:cNvSpPr txBox="1"/>
          <p:nvPr/>
        </p:nvSpPr>
        <p:spPr>
          <a:xfrm>
            <a:off x="4997567" y="320648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By Markov’s inequality, with probability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61" grpId="0"/>
      <p:bldP spid="69" grpId="0"/>
      <p:bldP spid="73" grpId="0"/>
      <p:bldP spid="3" grpId="0" animBg="1"/>
      <p:bldP spid="72" grpId="0" animBg="1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FD0B-887F-B64F-A3A9-FD925464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Min-ratio cycle data-structure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/>
              <p:nvPr/>
            </p:nvSpPr>
            <p:spPr>
              <a:xfrm>
                <a:off x="731837" y="1160351"/>
                <a:ext cx="11053763" cy="46656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endParaRPr lang="en-US" sz="1000" dirty="0">
                  <a:solidFill>
                    <a:srgbClr val="0E4C93"/>
                  </a:solidFill>
                </a:endParaRPr>
              </a:p>
              <a:p>
                <a:r>
                  <a:rPr lang="en-US" sz="2800" dirty="0">
                    <a:solidFill>
                      <a:srgbClr val="0E4C93"/>
                    </a:solidFill>
                  </a:rPr>
                  <a:t>[Chen-</a:t>
                </a:r>
                <a:r>
                  <a:rPr lang="en-US" sz="2800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0E4C93"/>
                    </a:solidFill>
                  </a:rPr>
                  <a:t>-Liu-Peng-Probst Gutenberg-Sachdeva]</a:t>
                </a:r>
              </a:p>
              <a:p>
                <a:r>
                  <a:rPr lang="en-US" sz="2800" dirty="0"/>
                  <a:t>A randomized data-structure that </a:t>
                </a:r>
                <a:r>
                  <a:rPr lang="en-US" sz="2800" dirty="0">
                    <a:ea typeface="Cambria Math" panose="02040503050406030204" pitchFamily="18" charset="0"/>
                  </a:rPr>
                  <a:t>maintains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“low-stretch” trees</a:t>
                </a:r>
              </a:p>
              <a:p>
                <a:r>
                  <a:rPr lang="en-US" sz="2800" dirty="0"/>
                  <a:t>and supports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amortized time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>
                    <a:ea typeface="Cambria Math" panose="02040503050406030204" pitchFamily="18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an edge e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Return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-approximate min-ratio cycle</a:t>
                </a:r>
                <a:br>
                  <a:rPr lang="en-US" sz="2800" dirty="0"/>
                </a:b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Route flow along such a cycle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7" y="1160351"/>
                <a:ext cx="11053763" cy="4665662"/>
              </a:xfrm>
              <a:prstGeom prst="rect">
                <a:avLst/>
              </a:prstGeom>
              <a:blipFill>
                <a:blip r:embed="rId3"/>
                <a:stretch>
                  <a:fillRect l="-1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5DCE5-843A-F035-D9A7-E1ED2629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FD0B-887F-B64F-A3A9-FD925464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sz="2800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/>
              <p:nvPr/>
            </p:nvSpPr>
            <p:spPr>
              <a:xfrm>
                <a:off x="838199" y="1351858"/>
                <a:ext cx="10515600" cy="45409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 data-structure maintains a few trees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2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,…,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iterations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Identify a circulation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approximately 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		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Update (lazy) gradients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lengths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Update trees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Output final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final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A67D82-9BEF-1248-A9F1-A8A5476B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51858"/>
                <a:ext cx="10515600" cy="4540942"/>
              </a:xfrm>
              <a:prstGeom prst="rect">
                <a:avLst/>
              </a:prstGeom>
              <a:blipFill>
                <a:blip r:embed="rId3"/>
                <a:stretch>
                  <a:fillRect l="-1086" t="-1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2A700-4D2A-8421-E764-9CE28A6C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0667-E486-F33C-0617-518340B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sz="2800" dirty="0"/>
              <a:t>Min</a:t>
            </a:r>
            <a:r>
              <a:rPr lang="en-US" dirty="0"/>
              <a:t> Ratio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FA38E-501B-0C99-3D3D-7C7FB7BCD1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“Partial Tree Building”</a:t>
                </a:r>
                <a:br>
                  <a:rPr lang="en-US" sz="2800" dirty="0"/>
                </a:br>
                <a:r>
                  <a:rPr lang="en-US" sz="2800" dirty="0"/>
                  <a:t>	Partial Tree on a subset of vertices/edges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~0.99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br>
                  <a:rPr lang="en-US" sz="2800" dirty="0"/>
                </a:br>
                <a:r>
                  <a:rPr lang="en-US" sz="2800" dirty="0"/>
                  <a:t>	Recurse on the rest	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~0.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“Partial Tree Maintenance”</a:t>
                </a:r>
                <a:br>
                  <a:rPr lang="en-US" sz="2800" dirty="0"/>
                </a:br>
                <a:r>
                  <a:rPr lang="en-US" sz="2800" dirty="0"/>
                  <a:t>	Maintain partial tree through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0.01 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updates, then rebuild</a:t>
                </a:r>
                <a:br>
                  <a:rPr lang="en-US" sz="2800" dirty="0"/>
                </a:br>
                <a:r>
                  <a:rPr lang="en-US" sz="2800" dirty="0"/>
                  <a:t>	Pass edge update to the recursive DS on the next level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dirty="0"/>
                  <a:t>Challenges:</a:t>
                </a:r>
                <a:br>
                  <a:rPr lang="en-US" sz="2800" dirty="0"/>
                </a:br>
                <a:r>
                  <a:rPr lang="en-US" sz="2800" dirty="0"/>
                  <a:t>	Recursion should reduce #vertices and #edges</a:t>
                </a:r>
                <a:br>
                  <a:rPr lang="en-US" sz="2800" dirty="0"/>
                </a:br>
                <a:r>
                  <a:rPr lang="en-US" sz="2800" dirty="0"/>
                  <a:t>	Maintain the smaller graph under edge updates/vertex splits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FA38E-501B-0C99-3D3D-7C7FB7BCD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09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1A24D5-ECEC-6CD9-A111-49A3BD15006F}"/>
              </a:ext>
            </a:extLst>
          </p:cNvPr>
          <p:cNvCxnSpPr>
            <a:cxnSpLocks/>
          </p:cNvCxnSpPr>
          <p:nvPr/>
        </p:nvCxnSpPr>
        <p:spPr>
          <a:xfrm flipV="1">
            <a:off x="3751623" y="4270262"/>
            <a:ext cx="3287130" cy="274832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9C8E4D93-0592-D3D3-21D1-2A0775810683}"/>
              </a:ext>
            </a:extLst>
          </p:cNvPr>
          <p:cNvSpPr/>
          <p:nvPr/>
        </p:nvSpPr>
        <p:spPr>
          <a:xfrm>
            <a:off x="373351" y="1064164"/>
            <a:ext cx="4002098" cy="3681174"/>
          </a:xfrm>
          <a:custGeom>
            <a:avLst/>
            <a:gdLst>
              <a:gd name="connsiteX0" fmla="*/ 759764 w 3296605"/>
              <a:gd name="connsiteY0" fmla="*/ 315204 h 1634332"/>
              <a:gd name="connsiteX1" fmla="*/ 2319623 w 3296605"/>
              <a:gd name="connsiteY1" fmla="*/ 73156 h 1634332"/>
              <a:gd name="connsiteX2" fmla="*/ 3207129 w 3296605"/>
              <a:gd name="connsiteY2" fmla="*/ 1390968 h 1634332"/>
              <a:gd name="connsiteX3" fmla="*/ 127752 w 3296605"/>
              <a:gd name="connsiteY3" fmla="*/ 1538886 h 1634332"/>
              <a:gd name="connsiteX4" fmla="*/ 759764 w 3296605"/>
              <a:gd name="connsiteY4" fmla="*/ 315204 h 163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05" h="1634332">
                <a:moveTo>
                  <a:pt x="759764" y="315204"/>
                </a:moveTo>
                <a:cubicBezTo>
                  <a:pt x="1125076" y="70916"/>
                  <a:pt x="1911729" y="-106138"/>
                  <a:pt x="2319623" y="73156"/>
                </a:cubicBezTo>
                <a:cubicBezTo>
                  <a:pt x="2727517" y="252450"/>
                  <a:pt x="3572441" y="1146680"/>
                  <a:pt x="3207129" y="1390968"/>
                </a:cubicBezTo>
                <a:cubicBezTo>
                  <a:pt x="2841817" y="1635256"/>
                  <a:pt x="537887" y="1715939"/>
                  <a:pt x="127752" y="1538886"/>
                </a:cubicBezTo>
                <a:cubicBezTo>
                  <a:pt x="-282383" y="1361833"/>
                  <a:pt x="394452" y="559492"/>
                  <a:pt x="759764" y="31520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EA55D-9658-0882-B6D4-CC502BD6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Min-Ratio Data Structure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D00A-6B12-46AB-264C-9CD078649A74}"/>
                  </a:ext>
                </a:extLst>
              </p:cNvPr>
              <p:cNvSpPr txBox="1"/>
              <p:nvPr/>
            </p:nvSpPr>
            <p:spPr>
              <a:xfrm>
                <a:off x="512209" y="791169"/>
                <a:ext cx="6118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D00A-6B12-46AB-264C-9CD07864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9" y="791169"/>
                <a:ext cx="611855" cy="646331"/>
              </a:xfrm>
              <a:prstGeom prst="rect">
                <a:avLst/>
              </a:prstGeom>
              <a:blipFill>
                <a:blip r:embed="rId3"/>
                <a:stretch>
                  <a:fillRect l="-10204" r="-1020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86D1C-85C5-89DE-30AB-9749F628DAAD}"/>
              </a:ext>
            </a:extLst>
          </p:cNvPr>
          <p:cNvCxnSpPr>
            <a:cxnSpLocks/>
            <a:stCxn id="4" idx="1"/>
            <a:endCxn id="17" idx="2"/>
          </p:cNvCxnSpPr>
          <p:nvPr/>
        </p:nvCxnSpPr>
        <p:spPr>
          <a:xfrm>
            <a:off x="3189387" y="1228941"/>
            <a:ext cx="3092519" cy="61636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17A69CB8-AF09-2FAE-ADF8-FC933E5A1388}"/>
              </a:ext>
            </a:extLst>
          </p:cNvPr>
          <p:cNvSpPr/>
          <p:nvPr/>
        </p:nvSpPr>
        <p:spPr>
          <a:xfrm rot="15032241">
            <a:off x="4733033" y="2220486"/>
            <a:ext cx="2573785" cy="2016389"/>
          </a:xfrm>
          <a:custGeom>
            <a:avLst/>
            <a:gdLst>
              <a:gd name="connsiteX0" fmla="*/ 759764 w 3296605"/>
              <a:gd name="connsiteY0" fmla="*/ 315204 h 1634332"/>
              <a:gd name="connsiteX1" fmla="*/ 2319623 w 3296605"/>
              <a:gd name="connsiteY1" fmla="*/ 73156 h 1634332"/>
              <a:gd name="connsiteX2" fmla="*/ 3207129 w 3296605"/>
              <a:gd name="connsiteY2" fmla="*/ 1390968 h 1634332"/>
              <a:gd name="connsiteX3" fmla="*/ 127752 w 3296605"/>
              <a:gd name="connsiteY3" fmla="*/ 1538886 h 1634332"/>
              <a:gd name="connsiteX4" fmla="*/ 759764 w 3296605"/>
              <a:gd name="connsiteY4" fmla="*/ 315204 h 163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05" h="1634332">
                <a:moveTo>
                  <a:pt x="759764" y="315204"/>
                </a:moveTo>
                <a:cubicBezTo>
                  <a:pt x="1125076" y="70916"/>
                  <a:pt x="1911729" y="-106138"/>
                  <a:pt x="2319623" y="73156"/>
                </a:cubicBezTo>
                <a:cubicBezTo>
                  <a:pt x="2727517" y="252450"/>
                  <a:pt x="3572441" y="1146680"/>
                  <a:pt x="3207129" y="1390968"/>
                </a:cubicBezTo>
                <a:cubicBezTo>
                  <a:pt x="2841817" y="1635256"/>
                  <a:pt x="537887" y="1715939"/>
                  <a:pt x="127752" y="1538886"/>
                </a:cubicBezTo>
                <a:cubicBezTo>
                  <a:pt x="-282383" y="1361833"/>
                  <a:pt x="394452" y="559492"/>
                  <a:pt x="759764" y="31520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B6D701-8F0D-89C4-AB3F-E83AD1D455A0}"/>
                  </a:ext>
                </a:extLst>
              </p:cNvPr>
              <p:cNvSpPr txBox="1"/>
              <p:nvPr/>
            </p:nvSpPr>
            <p:spPr>
              <a:xfrm>
                <a:off x="5859357" y="1037183"/>
                <a:ext cx="611855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B6D701-8F0D-89C4-AB3F-E83AD1D4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357" y="1037183"/>
                <a:ext cx="611855" cy="553998"/>
              </a:xfrm>
              <a:prstGeom prst="rect">
                <a:avLst/>
              </a:prstGeom>
              <a:blipFill>
                <a:blip r:embed="rId4"/>
                <a:stretch>
                  <a:fillRect l="-408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9A9C99-184E-6EE6-EB12-AC10740F1458}"/>
              </a:ext>
            </a:extLst>
          </p:cNvPr>
          <p:cNvCxnSpPr>
            <a:cxnSpLocks/>
            <a:stCxn id="17" idx="2"/>
            <a:endCxn id="29" idx="3"/>
          </p:cNvCxnSpPr>
          <p:nvPr/>
        </p:nvCxnSpPr>
        <p:spPr>
          <a:xfrm>
            <a:off x="6281906" y="1845308"/>
            <a:ext cx="3008006" cy="742431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A7BCC5-51CD-676B-42A4-EC718D733005}"/>
              </a:ext>
            </a:extLst>
          </p:cNvPr>
          <p:cNvCxnSpPr>
            <a:cxnSpLocks/>
            <a:stCxn id="17" idx="3"/>
            <a:endCxn id="29" idx="1"/>
          </p:cNvCxnSpPr>
          <p:nvPr/>
        </p:nvCxnSpPr>
        <p:spPr>
          <a:xfrm flipV="1">
            <a:off x="7255031" y="3965530"/>
            <a:ext cx="1184186" cy="8578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920BA0F9-A3F1-FE9F-A249-382096FC0B9F}"/>
              </a:ext>
            </a:extLst>
          </p:cNvPr>
          <p:cNvSpPr/>
          <p:nvPr/>
        </p:nvSpPr>
        <p:spPr>
          <a:xfrm rot="10215152">
            <a:off x="7852477" y="2625935"/>
            <a:ext cx="1611825" cy="1353505"/>
          </a:xfrm>
          <a:custGeom>
            <a:avLst/>
            <a:gdLst>
              <a:gd name="connsiteX0" fmla="*/ 759764 w 3296605"/>
              <a:gd name="connsiteY0" fmla="*/ 315204 h 1634332"/>
              <a:gd name="connsiteX1" fmla="*/ 2319623 w 3296605"/>
              <a:gd name="connsiteY1" fmla="*/ 73156 h 1634332"/>
              <a:gd name="connsiteX2" fmla="*/ 3207129 w 3296605"/>
              <a:gd name="connsiteY2" fmla="*/ 1390968 h 1634332"/>
              <a:gd name="connsiteX3" fmla="*/ 127752 w 3296605"/>
              <a:gd name="connsiteY3" fmla="*/ 1538886 h 1634332"/>
              <a:gd name="connsiteX4" fmla="*/ 759764 w 3296605"/>
              <a:gd name="connsiteY4" fmla="*/ 315204 h 163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05" h="1634332">
                <a:moveTo>
                  <a:pt x="759764" y="315204"/>
                </a:moveTo>
                <a:cubicBezTo>
                  <a:pt x="1125076" y="70916"/>
                  <a:pt x="1911729" y="-106138"/>
                  <a:pt x="2319623" y="73156"/>
                </a:cubicBezTo>
                <a:cubicBezTo>
                  <a:pt x="2727517" y="252450"/>
                  <a:pt x="3572441" y="1146680"/>
                  <a:pt x="3207129" y="1390968"/>
                </a:cubicBezTo>
                <a:cubicBezTo>
                  <a:pt x="2841817" y="1635256"/>
                  <a:pt x="537887" y="1715939"/>
                  <a:pt x="127752" y="1538886"/>
                </a:cubicBezTo>
                <a:cubicBezTo>
                  <a:pt x="-282383" y="1361833"/>
                  <a:pt x="394452" y="559492"/>
                  <a:pt x="759764" y="31520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58042B-032C-30ED-3B0D-3BF118D5FD86}"/>
                  </a:ext>
                </a:extLst>
              </p:cNvPr>
              <p:cNvSpPr txBox="1"/>
              <p:nvPr/>
            </p:nvSpPr>
            <p:spPr>
              <a:xfrm>
                <a:off x="8358375" y="1760694"/>
                <a:ext cx="61185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58042B-032C-30ED-3B0D-3BF118D5F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375" y="1760694"/>
                <a:ext cx="611855" cy="492443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5658D6-140B-F468-EEBB-2E725729530A}"/>
              </a:ext>
            </a:extLst>
          </p:cNvPr>
          <p:cNvCxnSpPr>
            <a:cxnSpLocks/>
          </p:cNvCxnSpPr>
          <p:nvPr/>
        </p:nvCxnSpPr>
        <p:spPr>
          <a:xfrm flipH="1">
            <a:off x="8874475" y="3249687"/>
            <a:ext cx="1076634" cy="662359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BD7C98-7E8A-6067-427A-A85CBE2D856E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9289912" y="2587739"/>
            <a:ext cx="661197" cy="233354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D0C261-6483-6A2D-F000-EA26753C98D0}"/>
              </a:ext>
            </a:extLst>
          </p:cNvPr>
          <p:cNvGrpSpPr/>
          <p:nvPr/>
        </p:nvGrpSpPr>
        <p:grpSpPr>
          <a:xfrm>
            <a:off x="1155292" y="3722827"/>
            <a:ext cx="694611" cy="245482"/>
            <a:chOff x="1539844" y="1554187"/>
            <a:chExt cx="694611" cy="2454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798F5E9-619B-E85F-7ABE-3CE20DFBBE3C}"/>
                </a:ext>
              </a:extLst>
            </p:cNvPr>
            <p:cNvCxnSpPr/>
            <p:nvPr/>
          </p:nvCxnSpPr>
          <p:spPr>
            <a:xfrm flipV="1">
              <a:off x="1631576" y="1611857"/>
              <a:ext cx="537883" cy="1145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CF6311-7573-3187-9A41-1663ECAF2050}"/>
                </a:ext>
              </a:extLst>
            </p:cNvPr>
            <p:cNvSpPr/>
            <p:nvPr/>
          </p:nvSpPr>
          <p:spPr>
            <a:xfrm>
              <a:off x="1539844" y="1676928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473315-EA08-C3B5-8659-A62C44C4547B}"/>
                </a:ext>
              </a:extLst>
            </p:cNvPr>
            <p:cNvSpPr/>
            <p:nvPr/>
          </p:nvSpPr>
          <p:spPr>
            <a:xfrm>
              <a:off x="2120123" y="1554187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60B7E6-49B1-0305-7BEB-5AF5A828BF48}"/>
              </a:ext>
            </a:extLst>
          </p:cNvPr>
          <p:cNvGrpSpPr/>
          <p:nvPr/>
        </p:nvGrpSpPr>
        <p:grpSpPr>
          <a:xfrm rot="13685055">
            <a:off x="5641032" y="3353787"/>
            <a:ext cx="694611" cy="658126"/>
            <a:chOff x="4520451" y="1417122"/>
            <a:chExt cx="694611" cy="65812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47BC296-707E-4194-595B-F47B4B824D88}"/>
                </a:ext>
              </a:extLst>
            </p:cNvPr>
            <p:cNvCxnSpPr/>
            <p:nvPr/>
          </p:nvCxnSpPr>
          <p:spPr>
            <a:xfrm flipV="1">
              <a:off x="4612183" y="1474792"/>
              <a:ext cx="537883" cy="1145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DC4FFA-9E00-F6BD-B3EF-92F1964A8BB7}"/>
                </a:ext>
              </a:extLst>
            </p:cNvPr>
            <p:cNvSpPr/>
            <p:nvPr/>
          </p:nvSpPr>
          <p:spPr>
            <a:xfrm>
              <a:off x="4520451" y="1539863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86D8E5-7D7F-659F-4059-D346A908F370}"/>
                </a:ext>
              </a:extLst>
            </p:cNvPr>
            <p:cNvSpPr/>
            <p:nvPr/>
          </p:nvSpPr>
          <p:spPr>
            <a:xfrm>
              <a:off x="5100730" y="1417122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B3322C-027D-4DE8-284B-8D4F07ED3570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4577617" y="1662604"/>
              <a:ext cx="74911" cy="3493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285138-C068-D7BB-276E-C82ED514F594}"/>
                </a:ext>
              </a:extLst>
            </p:cNvPr>
            <p:cNvSpPr/>
            <p:nvPr/>
          </p:nvSpPr>
          <p:spPr>
            <a:xfrm>
              <a:off x="4612946" y="1952507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15846AB-1D28-19A7-90AF-64B324F0A5B2}"/>
                  </a:ext>
                </a:extLst>
              </p:cNvPr>
              <p:cNvSpPr txBox="1"/>
              <p:nvPr/>
            </p:nvSpPr>
            <p:spPr>
              <a:xfrm>
                <a:off x="9645181" y="2748689"/>
                <a:ext cx="611855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15846AB-1D28-19A7-90AF-64B324F0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181" y="2748689"/>
                <a:ext cx="61185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Oval 168">
            <a:extLst>
              <a:ext uri="{FF2B5EF4-FFF2-40B4-BE49-F238E27FC236}">
                <a16:creationId xmlns:a16="http://schemas.microsoft.com/office/drawing/2014/main" id="{5E08A82E-63A5-8B1D-438D-499E9F0FD404}"/>
              </a:ext>
            </a:extLst>
          </p:cNvPr>
          <p:cNvSpPr/>
          <p:nvPr/>
        </p:nvSpPr>
        <p:spPr>
          <a:xfrm>
            <a:off x="10410370" y="2926884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D14E40E-DFA0-E48E-5B1C-564ED5B19092}"/>
                  </a:ext>
                </a:extLst>
              </p:cNvPr>
              <p:cNvSpPr txBox="1"/>
              <p:nvPr/>
            </p:nvSpPr>
            <p:spPr>
              <a:xfrm>
                <a:off x="10298989" y="3145664"/>
                <a:ext cx="1001715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D14E40E-DFA0-E48E-5B1C-564ED5B1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89" y="3145664"/>
                <a:ext cx="1001715" cy="553998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9ED227E-A8B0-977D-50CA-A88BFAF6946B}"/>
                  </a:ext>
                </a:extLst>
              </p:cNvPr>
              <p:cNvSpPr txBox="1"/>
              <p:nvPr/>
            </p:nvSpPr>
            <p:spPr>
              <a:xfrm>
                <a:off x="10203087" y="2131312"/>
                <a:ext cx="333218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0" dirty="0">
                    <a:ea typeface="Cambria Math" panose="02040503050406030204" pitchFamily="18" charset="0"/>
                  </a:rPr>
                  <a:t> depth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9ED227E-A8B0-977D-50CA-A88BFAF6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087" y="2131312"/>
                <a:ext cx="3332189" cy="553998"/>
              </a:xfrm>
              <a:prstGeom prst="rect">
                <a:avLst/>
              </a:prstGeom>
              <a:blipFill>
                <a:blip r:embed="rId8"/>
                <a:stretch>
                  <a:fillRect l="-1141" t="-13636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75AE73A-6806-ACAF-9EFB-EE129233CA0C}"/>
                  </a:ext>
                </a:extLst>
              </p:cNvPr>
              <p:cNvSpPr txBox="1"/>
              <p:nvPr/>
            </p:nvSpPr>
            <p:spPr>
              <a:xfrm>
                <a:off x="1155292" y="4996585"/>
                <a:ext cx="24382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edges</a:t>
                </a: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75AE73A-6806-ACAF-9EFB-EE129233C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2" y="4996585"/>
                <a:ext cx="2438215" cy="523220"/>
              </a:xfrm>
              <a:prstGeom prst="rect">
                <a:avLst/>
              </a:prstGeom>
              <a:blipFill>
                <a:blip r:embed="rId9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58B3DC22-F928-850E-FCE2-ABE05FF7FE6E}"/>
                  </a:ext>
                </a:extLst>
              </p:cNvPr>
              <p:cNvSpPr txBox="1"/>
              <p:nvPr/>
            </p:nvSpPr>
            <p:spPr>
              <a:xfrm>
                <a:off x="5101782" y="4988890"/>
                <a:ext cx="3038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edges</a:t>
                </a: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58B3DC22-F928-850E-FCE2-ABE05FF7F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782" y="4988890"/>
                <a:ext cx="3038244" cy="523220"/>
              </a:xfrm>
              <a:prstGeom prst="rect">
                <a:avLst/>
              </a:prstGeom>
              <a:blipFill>
                <a:blip r:embed="rId10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DBE5C85-F009-760F-890D-A51094FBCA4A}"/>
                  </a:ext>
                </a:extLst>
              </p:cNvPr>
              <p:cNvSpPr txBox="1"/>
              <p:nvPr/>
            </p:nvSpPr>
            <p:spPr>
              <a:xfrm>
                <a:off x="9867167" y="4988890"/>
                <a:ext cx="3185990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edges</a:t>
                </a: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DBE5C85-F009-760F-890D-A51094FB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67" y="4988890"/>
                <a:ext cx="3185990" cy="530915"/>
              </a:xfrm>
              <a:prstGeom prst="rect">
                <a:avLst/>
              </a:prstGeom>
              <a:blipFill>
                <a:blip r:embed="rId11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6E832B3-2DC6-39AC-B305-216AAB611D66}"/>
              </a:ext>
            </a:extLst>
          </p:cNvPr>
          <p:cNvCxnSpPr>
            <a:cxnSpLocks/>
          </p:cNvCxnSpPr>
          <p:nvPr/>
        </p:nvCxnSpPr>
        <p:spPr>
          <a:xfrm flipH="1">
            <a:off x="4624295" y="882813"/>
            <a:ext cx="4210" cy="5834732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EF346EB-4B83-086A-A9FB-950D8847060A}"/>
              </a:ext>
            </a:extLst>
          </p:cNvPr>
          <p:cNvCxnSpPr>
            <a:cxnSpLocks/>
          </p:cNvCxnSpPr>
          <p:nvPr/>
        </p:nvCxnSpPr>
        <p:spPr>
          <a:xfrm>
            <a:off x="9673114" y="882813"/>
            <a:ext cx="0" cy="5568787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E9574F3-8DB6-4F25-371C-513793519092}"/>
              </a:ext>
            </a:extLst>
          </p:cNvPr>
          <p:cNvGrpSpPr/>
          <p:nvPr/>
        </p:nvGrpSpPr>
        <p:grpSpPr>
          <a:xfrm rot="12769145">
            <a:off x="8258409" y="3412590"/>
            <a:ext cx="509267" cy="352163"/>
            <a:chOff x="8278904" y="2996504"/>
            <a:chExt cx="509267" cy="35216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8316836-7AFD-7182-9279-4BF00349AC97}"/>
                </a:ext>
              </a:extLst>
            </p:cNvPr>
            <p:cNvGrpSpPr/>
            <p:nvPr/>
          </p:nvGrpSpPr>
          <p:grpSpPr>
            <a:xfrm>
              <a:off x="8278904" y="2996504"/>
              <a:ext cx="317000" cy="352163"/>
              <a:chOff x="6761634" y="1324765"/>
              <a:chExt cx="317000" cy="35216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5E584A-44B0-5882-5A2F-56BF83F01B6D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>
                <a:off x="6853366" y="1374223"/>
                <a:ext cx="110936" cy="2357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554163F-55BA-B712-95CE-9784996CA57F}"/>
                  </a:ext>
                </a:extLst>
              </p:cNvPr>
              <p:cNvCxnSpPr>
                <a:cxnSpLocks/>
                <a:stCxn id="43" idx="4"/>
              </p:cNvCxnSpPr>
              <p:nvPr/>
            </p:nvCxnSpPr>
            <p:spPr>
              <a:xfrm>
                <a:off x="6818800" y="1447506"/>
                <a:ext cx="49365" cy="1264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36B3D06-ED97-5CCC-C569-F45FEFF7560A}"/>
                  </a:ext>
                </a:extLst>
              </p:cNvPr>
              <p:cNvSpPr/>
              <p:nvPr/>
            </p:nvSpPr>
            <p:spPr>
              <a:xfrm>
                <a:off x="6761634" y="1324765"/>
                <a:ext cx="114332" cy="122741"/>
              </a:xfrm>
              <a:prstGeom prst="ellipse">
                <a:avLst/>
              </a:prstGeom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744216E-4BAF-A5FE-E2AA-FFB10CF4C038}"/>
                  </a:ext>
                </a:extLst>
              </p:cNvPr>
              <p:cNvSpPr/>
              <p:nvPr/>
            </p:nvSpPr>
            <p:spPr>
              <a:xfrm>
                <a:off x="6828718" y="1554187"/>
                <a:ext cx="114332" cy="122741"/>
              </a:xfrm>
              <a:prstGeom prst="ellipse">
                <a:avLst/>
              </a:prstGeom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B9B5927-F128-5E71-A14E-D876B1F17814}"/>
                  </a:ext>
                </a:extLst>
              </p:cNvPr>
              <p:cNvCxnSpPr>
                <a:cxnSpLocks/>
                <a:stCxn id="46" idx="4"/>
                <a:endCxn id="44" idx="7"/>
              </p:cNvCxnSpPr>
              <p:nvPr/>
            </p:nvCxnSpPr>
            <p:spPr>
              <a:xfrm flipH="1">
                <a:off x="6926306" y="1459164"/>
                <a:ext cx="95162" cy="11299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1D3BF4C-0544-014C-EF01-06EC0EE58DD3}"/>
                  </a:ext>
                </a:extLst>
              </p:cNvPr>
              <p:cNvSpPr/>
              <p:nvPr/>
            </p:nvSpPr>
            <p:spPr>
              <a:xfrm>
                <a:off x="6964302" y="1336423"/>
                <a:ext cx="114332" cy="122741"/>
              </a:xfrm>
              <a:prstGeom prst="ellipse">
                <a:avLst/>
              </a:prstGeom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45ED213-5219-2223-826F-B1D6FBC08B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5421" y="3111438"/>
              <a:ext cx="95162" cy="407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34F590F-6222-829C-923E-2A9925EBBFBF}"/>
                </a:ext>
              </a:extLst>
            </p:cNvPr>
            <p:cNvSpPr/>
            <p:nvPr/>
          </p:nvSpPr>
          <p:spPr>
            <a:xfrm>
              <a:off x="8673839" y="3134241"/>
              <a:ext cx="114332" cy="122741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67C8105-5EFA-F681-15D6-A58D8AF94CE7}"/>
                  </a:ext>
                </a:extLst>
              </p:cNvPr>
              <p:cNvSpPr txBox="1"/>
              <p:nvPr/>
            </p:nvSpPr>
            <p:spPr>
              <a:xfrm>
                <a:off x="5107530" y="6187673"/>
                <a:ext cx="24382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updates</a:t>
                </a: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67C8105-5EFA-F681-15D6-A58D8AF9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30" y="6187673"/>
                <a:ext cx="2438215" cy="523220"/>
              </a:xfrm>
              <a:prstGeom prst="rect">
                <a:avLst/>
              </a:prstGeom>
              <a:blipFill>
                <a:blip r:embed="rId12"/>
                <a:stretch>
                  <a:fillRect l="-1554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BBEC5B1-83DF-B2EC-BB60-F7B17C8E82F2}"/>
                  </a:ext>
                </a:extLst>
              </p:cNvPr>
              <p:cNvSpPr txBox="1"/>
              <p:nvPr/>
            </p:nvSpPr>
            <p:spPr>
              <a:xfrm>
                <a:off x="1118156" y="6207371"/>
                <a:ext cx="24382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update</a:t>
                </a: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BBEC5B1-83DF-B2EC-BB60-F7B17C8E8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6" y="6207371"/>
                <a:ext cx="2438215" cy="523220"/>
              </a:xfrm>
              <a:prstGeom prst="rect">
                <a:avLst/>
              </a:prstGeom>
              <a:blipFill>
                <a:blip r:embed="rId13"/>
                <a:stretch>
                  <a:fillRect l="-103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353DDBC3-95C9-062D-05B6-291B2689FFF2}"/>
                  </a:ext>
                </a:extLst>
              </p:cNvPr>
              <p:cNvSpPr txBox="1"/>
              <p:nvPr/>
            </p:nvSpPr>
            <p:spPr>
              <a:xfrm>
                <a:off x="9835923" y="6187673"/>
                <a:ext cx="2438215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updates</a:t>
                </a: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353DDBC3-95C9-062D-05B6-291B2689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923" y="6187673"/>
                <a:ext cx="2438215" cy="530915"/>
              </a:xfrm>
              <a:prstGeom prst="rect">
                <a:avLst/>
              </a:prstGeom>
              <a:blipFill>
                <a:blip r:embed="rId14"/>
                <a:stretch>
                  <a:fillRect l="-155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510413-6E9E-D971-4223-0BB9A76A363F}"/>
              </a:ext>
            </a:extLst>
          </p:cNvPr>
          <p:cNvGrpSpPr/>
          <p:nvPr/>
        </p:nvGrpSpPr>
        <p:grpSpPr>
          <a:xfrm>
            <a:off x="1489934" y="1937007"/>
            <a:ext cx="860541" cy="646332"/>
            <a:chOff x="2759429" y="2972244"/>
            <a:chExt cx="2404410" cy="2192326"/>
          </a:xfrm>
        </p:grpSpPr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5ABDDF2-9C65-96FA-AD7B-71BA78385029}"/>
                </a:ext>
              </a:extLst>
            </p:cNvPr>
            <p:cNvSpPr/>
            <p:nvPr/>
          </p:nvSpPr>
          <p:spPr>
            <a:xfrm>
              <a:off x="2771685" y="2972244"/>
              <a:ext cx="2392154" cy="2192326"/>
            </a:xfrm>
            <a:custGeom>
              <a:avLst/>
              <a:gdLst>
                <a:gd name="connsiteX0" fmla="*/ 65993 w 2392154"/>
                <a:gd name="connsiteY0" fmla="*/ 831878 h 2192326"/>
                <a:gd name="connsiteX1" fmla="*/ 797513 w 2392154"/>
                <a:gd name="connsiteY1" fmla="*/ 136041 h 2192326"/>
                <a:gd name="connsiteX2" fmla="*/ 1091905 w 2392154"/>
                <a:gd name="connsiteY2" fmla="*/ 2227 h 2192326"/>
                <a:gd name="connsiteX3" fmla="*/ 1328311 w 2392154"/>
                <a:gd name="connsiteY3" fmla="*/ 64674 h 2192326"/>
                <a:gd name="connsiteX4" fmla="*/ 1694071 w 2392154"/>
                <a:gd name="connsiteY4" fmla="*/ 220791 h 2192326"/>
                <a:gd name="connsiteX5" fmla="*/ 2149040 w 2392154"/>
                <a:gd name="connsiteY5" fmla="*/ 417052 h 2192326"/>
                <a:gd name="connsiteX6" fmla="*/ 2367604 w 2392154"/>
                <a:gd name="connsiteY6" fmla="*/ 537485 h 2192326"/>
                <a:gd name="connsiteX7" fmla="*/ 2380986 w 2392154"/>
                <a:gd name="connsiteY7" fmla="*/ 698063 h 2192326"/>
                <a:gd name="connsiteX8" fmla="*/ 2314078 w 2392154"/>
                <a:gd name="connsiteY8" fmla="*/ 1041520 h 2192326"/>
                <a:gd name="connsiteX9" fmla="*/ 2122278 w 2392154"/>
                <a:gd name="connsiteY9" fmla="*/ 1844408 h 2192326"/>
                <a:gd name="connsiteX10" fmla="*/ 2055370 w 2392154"/>
                <a:gd name="connsiteY10" fmla="*/ 2004986 h 2192326"/>
                <a:gd name="connsiteX11" fmla="*/ 1926016 w 2392154"/>
                <a:gd name="connsiteY11" fmla="*/ 2071893 h 2192326"/>
                <a:gd name="connsiteX12" fmla="*/ 1725294 w 2392154"/>
                <a:gd name="connsiteY12" fmla="*/ 2116498 h 2192326"/>
                <a:gd name="connsiteX13" fmla="*/ 1074063 w 2392154"/>
                <a:gd name="connsiteY13" fmla="*/ 2183405 h 2192326"/>
                <a:gd name="connsiteX14" fmla="*/ 793052 w 2392154"/>
                <a:gd name="connsiteY14" fmla="*/ 2178945 h 2192326"/>
                <a:gd name="connsiteX15" fmla="*/ 614633 w 2392154"/>
                <a:gd name="connsiteY15" fmla="*/ 2067433 h 2192326"/>
                <a:gd name="connsiteX16" fmla="*/ 369306 w 2392154"/>
                <a:gd name="connsiteY16" fmla="*/ 1723975 h 2192326"/>
                <a:gd name="connsiteX17" fmla="*/ 52611 w 2392154"/>
                <a:gd name="connsiteY17" fmla="*/ 1081665 h 2192326"/>
                <a:gd name="connsiteX18" fmla="*/ 3546 w 2392154"/>
                <a:gd name="connsiteY18" fmla="*/ 992455 h 21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2154" h="2192326">
                  <a:moveTo>
                    <a:pt x="65993" y="831878"/>
                  </a:moveTo>
                  <a:cubicBezTo>
                    <a:pt x="346260" y="553097"/>
                    <a:pt x="626528" y="274316"/>
                    <a:pt x="797513" y="136041"/>
                  </a:cubicBezTo>
                  <a:cubicBezTo>
                    <a:pt x="968498" y="-2234"/>
                    <a:pt x="1003439" y="14122"/>
                    <a:pt x="1091905" y="2227"/>
                  </a:cubicBezTo>
                  <a:cubicBezTo>
                    <a:pt x="1180371" y="-9668"/>
                    <a:pt x="1227950" y="28247"/>
                    <a:pt x="1328311" y="64674"/>
                  </a:cubicBezTo>
                  <a:cubicBezTo>
                    <a:pt x="1428672" y="101101"/>
                    <a:pt x="1694071" y="220791"/>
                    <a:pt x="1694071" y="220791"/>
                  </a:cubicBezTo>
                  <a:cubicBezTo>
                    <a:pt x="1830859" y="279521"/>
                    <a:pt x="2036785" y="364270"/>
                    <a:pt x="2149040" y="417052"/>
                  </a:cubicBezTo>
                  <a:cubicBezTo>
                    <a:pt x="2261296" y="469834"/>
                    <a:pt x="2328946" y="490650"/>
                    <a:pt x="2367604" y="537485"/>
                  </a:cubicBezTo>
                  <a:cubicBezTo>
                    <a:pt x="2406262" y="584320"/>
                    <a:pt x="2389907" y="614057"/>
                    <a:pt x="2380986" y="698063"/>
                  </a:cubicBezTo>
                  <a:cubicBezTo>
                    <a:pt x="2372065" y="782069"/>
                    <a:pt x="2357196" y="850462"/>
                    <a:pt x="2314078" y="1041520"/>
                  </a:cubicBezTo>
                  <a:cubicBezTo>
                    <a:pt x="2270960" y="1232578"/>
                    <a:pt x="2165396" y="1683830"/>
                    <a:pt x="2122278" y="1844408"/>
                  </a:cubicBezTo>
                  <a:cubicBezTo>
                    <a:pt x="2079160" y="2004986"/>
                    <a:pt x="2088080" y="1967072"/>
                    <a:pt x="2055370" y="2004986"/>
                  </a:cubicBezTo>
                  <a:cubicBezTo>
                    <a:pt x="2022660" y="2042900"/>
                    <a:pt x="1981029" y="2053308"/>
                    <a:pt x="1926016" y="2071893"/>
                  </a:cubicBezTo>
                  <a:cubicBezTo>
                    <a:pt x="1871003" y="2090478"/>
                    <a:pt x="1867286" y="2097913"/>
                    <a:pt x="1725294" y="2116498"/>
                  </a:cubicBezTo>
                  <a:cubicBezTo>
                    <a:pt x="1583302" y="2135083"/>
                    <a:pt x="1229437" y="2172997"/>
                    <a:pt x="1074063" y="2183405"/>
                  </a:cubicBezTo>
                  <a:cubicBezTo>
                    <a:pt x="918689" y="2193813"/>
                    <a:pt x="869624" y="2198274"/>
                    <a:pt x="793052" y="2178945"/>
                  </a:cubicBezTo>
                  <a:cubicBezTo>
                    <a:pt x="716480" y="2159616"/>
                    <a:pt x="685257" y="2143261"/>
                    <a:pt x="614633" y="2067433"/>
                  </a:cubicBezTo>
                  <a:cubicBezTo>
                    <a:pt x="544009" y="1991605"/>
                    <a:pt x="462976" y="1888270"/>
                    <a:pt x="369306" y="1723975"/>
                  </a:cubicBezTo>
                  <a:cubicBezTo>
                    <a:pt x="275636" y="1559680"/>
                    <a:pt x="113571" y="1203585"/>
                    <a:pt x="52611" y="1081665"/>
                  </a:cubicBezTo>
                  <a:cubicBezTo>
                    <a:pt x="-8349" y="959745"/>
                    <a:pt x="-2402" y="976100"/>
                    <a:pt x="3546" y="992455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4C1C1B77-C0CE-0DDC-8167-2D689413E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863" y="3356052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4A3E2DC-6B9D-E3E4-FBE5-D1522DCC6843}"/>
                </a:ext>
              </a:extLst>
            </p:cNvPr>
            <p:cNvCxnSpPr>
              <a:cxnSpLocks/>
            </p:cNvCxnSpPr>
            <p:nvPr/>
          </p:nvCxnSpPr>
          <p:spPr>
            <a:xfrm>
              <a:off x="4456190" y="3187356"/>
              <a:ext cx="58362" cy="2367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E1953FD3-6745-4439-5EC7-08C4981AB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8128" y="4209720"/>
              <a:ext cx="23453" cy="77963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C1458AAA-5B1C-1CE2-03CA-7674A8EDBE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7338" y="5122766"/>
              <a:ext cx="77692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47E120C7-BD94-CED5-2F67-C0CBA667BB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6588" y="4635133"/>
              <a:ext cx="51415" cy="86604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78505A80-1D35-F789-0BEE-02D87366F78F}"/>
                </a:ext>
              </a:extLst>
            </p:cNvPr>
            <p:cNvSpPr/>
            <p:nvPr/>
          </p:nvSpPr>
          <p:spPr>
            <a:xfrm>
              <a:off x="2759429" y="3817355"/>
              <a:ext cx="66579" cy="124844"/>
            </a:xfrm>
            <a:custGeom>
              <a:avLst/>
              <a:gdLst>
                <a:gd name="connsiteX0" fmla="*/ 5844 w 66579"/>
                <a:gd name="connsiteY0" fmla="*/ 124844 h 124844"/>
                <a:gd name="connsiteX1" fmla="*/ 5844 w 66579"/>
                <a:gd name="connsiteY1" fmla="*/ 74232 h 124844"/>
                <a:gd name="connsiteX2" fmla="*/ 66579 w 66579"/>
                <a:gd name="connsiteY2" fmla="*/ 0 h 12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79" h="124844">
                  <a:moveTo>
                    <a:pt x="5844" y="124844"/>
                  </a:moveTo>
                  <a:cubicBezTo>
                    <a:pt x="782" y="109941"/>
                    <a:pt x="-4279" y="95039"/>
                    <a:pt x="5844" y="74232"/>
                  </a:cubicBezTo>
                  <a:cubicBezTo>
                    <a:pt x="15967" y="53425"/>
                    <a:pt x="41273" y="26712"/>
                    <a:pt x="66579" y="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186861E-B28E-BCFD-F5D8-0D3071991E2C}"/>
              </a:ext>
            </a:extLst>
          </p:cNvPr>
          <p:cNvGrpSpPr/>
          <p:nvPr/>
        </p:nvGrpSpPr>
        <p:grpSpPr>
          <a:xfrm rot="2373642">
            <a:off x="8162045" y="2783253"/>
            <a:ext cx="575903" cy="511477"/>
            <a:chOff x="3242695" y="3824599"/>
            <a:chExt cx="2342351" cy="2064791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BB93D62B-735F-9978-5FD0-05C89C302960}"/>
                </a:ext>
              </a:extLst>
            </p:cNvPr>
            <p:cNvSpPr/>
            <p:nvPr/>
          </p:nvSpPr>
          <p:spPr>
            <a:xfrm>
              <a:off x="3242695" y="3824599"/>
              <a:ext cx="2342351" cy="2064791"/>
            </a:xfrm>
            <a:custGeom>
              <a:avLst/>
              <a:gdLst>
                <a:gd name="connsiteX0" fmla="*/ 484923 w 2342351"/>
                <a:gd name="connsiteY0" fmla="*/ 445927 h 2064791"/>
                <a:gd name="connsiteX1" fmla="*/ 853800 w 2342351"/>
                <a:gd name="connsiteY1" fmla="*/ 129004 h 2064791"/>
                <a:gd name="connsiteX2" fmla="*/ 1009664 w 2342351"/>
                <a:gd name="connsiteY2" fmla="*/ 35486 h 2064791"/>
                <a:gd name="connsiteX3" fmla="*/ 1129159 w 2342351"/>
                <a:gd name="connsiteY3" fmla="*/ 4313 h 2064791"/>
                <a:gd name="connsiteX4" fmla="*/ 1259046 w 2342351"/>
                <a:gd name="connsiteY4" fmla="*/ 25095 h 2064791"/>
                <a:gd name="connsiteX5" fmla="*/ 1331782 w 2342351"/>
                <a:gd name="connsiteY5" fmla="*/ 227718 h 2064791"/>
                <a:gd name="connsiteX6" fmla="*/ 1347368 w 2342351"/>
                <a:gd name="connsiteY6" fmla="*/ 357604 h 2064791"/>
                <a:gd name="connsiteX7" fmla="*/ 1186309 w 2342351"/>
                <a:gd name="connsiteY7" fmla="*/ 503077 h 2064791"/>
                <a:gd name="connsiteX8" fmla="*/ 1196700 w 2342351"/>
                <a:gd name="connsiteY8" fmla="*/ 653745 h 2064791"/>
                <a:gd name="connsiteX9" fmla="*/ 1290218 w 2342351"/>
                <a:gd name="connsiteY9" fmla="*/ 674527 h 2064791"/>
                <a:gd name="connsiteX10" fmla="*/ 1368150 w 2342351"/>
                <a:gd name="connsiteY10" fmla="*/ 716091 h 2064791"/>
                <a:gd name="connsiteX11" fmla="*/ 1534405 w 2342351"/>
                <a:gd name="connsiteY11" fmla="*/ 726481 h 2064791"/>
                <a:gd name="connsiteX12" fmla="*/ 1653900 w 2342351"/>
                <a:gd name="connsiteY12" fmla="*/ 690113 h 2064791"/>
                <a:gd name="connsiteX13" fmla="*/ 1726637 w 2342351"/>
                <a:gd name="connsiteY13" fmla="*/ 555031 h 2064791"/>
                <a:gd name="connsiteX14" fmla="*/ 1711050 w 2342351"/>
                <a:gd name="connsiteY14" fmla="*/ 425145 h 2064791"/>
                <a:gd name="connsiteX15" fmla="*/ 1622728 w 2342351"/>
                <a:gd name="connsiteY15" fmla="*/ 217327 h 2064791"/>
                <a:gd name="connsiteX16" fmla="*/ 1768200 w 2342351"/>
                <a:gd name="connsiteY16" fmla="*/ 30291 h 2064791"/>
                <a:gd name="connsiteX17" fmla="*/ 1965628 w 2342351"/>
                <a:gd name="connsiteY17" fmla="*/ 51072 h 2064791"/>
                <a:gd name="connsiteX18" fmla="*/ 2064341 w 2342351"/>
                <a:gd name="connsiteY18" fmla="*/ 149786 h 2064791"/>
                <a:gd name="connsiteX19" fmla="*/ 2126687 w 2342351"/>
                <a:gd name="connsiteY19" fmla="*/ 378386 h 2064791"/>
                <a:gd name="connsiteX20" fmla="*/ 2240987 w 2342351"/>
                <a:gd name="connsiteY20" fmla="*/ 923909 h 2064791"/>
                <a:gd name="connsiteX21" fmla="*/ 2292941 w 2342351"/>
                <a:gd name="connsiteY21" fmla="*/ 1173291 h 2064791"/>
                <a:gd name="connsiteX22" fmla="*/ 2339700 w 2342351"/>
                <a:gd name="connsiteY22" fmla="*/ 1370718 h 2064791"/>
                <a:gd name="connsiteX23" fmla="*/ 2209814 w 2342351"/>
                <a:gd name="connsiteY23" fmla="*/ 1500604 h 2064791"/>
                <a:gd name="connsiteX24" fmla="*/ 2095514 w 2342351"/>
                <a:gd name="connsiteY24" fmla="*/ 1516191 h 2064791"/>
                <a:gd name="connsiteX25" fmla="*/ 1996800 w 2342351"/>
                <a:gd name="connsiteY25" fmla="*/ 1495409 h 2064791"/>
                <a:gd name="connsiteX26" fmla="*/ 1924064 w 2342351"/>
                <a:gd name="connsiteY26" fmla="*/ 1433063 h 2064791"/>
                <a:gd name="connsiteX27" fmla="*/ 1887696 w 2342351"/>
                <a:gd name="connsiteY27" fmla="*/ 1344741 h 2064791"/>
                <a:gd name="connsiteX28" fmla="*/ 1913673 w 2342351"/>
                <a:gd name="connsiteY28" fmla="*/ 1225245 h 2064791"/>
                <a:gd name="connsiteX29" fmla="*/ 1892891 w 2342351"/>
                <a:gd name="connsiteY29" fmla="*/ 1162900 h 2064791"/>
                <a:gd name="connsiteX30" fmla="*/ 1830546 w 2342351"/>
                <a:gd name="connsiteY30" fmla="*/ 1131727 h 2064791"/>
                <a:gd name="connsiteX31" fmla="*/ 1773396 w 2342351"/>
                <a:gd name="connsiteY31" fmla="*/ 1131727 h 2064791"/>
                <a:gd name="connsiteX32" fmla="*/ 1659096 w 2342351"/>
                <a:gd name="connsiteY32" fmla="*/ 1204463 h 2064791"/>
                <a:gd name="connsiteX33" fmla="*/ 1409714 w 2342351"/>
                <a:gd name="connsiteY33" fmla="*/ 1495409 h 2064791"/>
                <a:gd name="connsiteX34" fmla="*/ 1399323 w 2342351"/>
                <a:gd name="connsiteY34" fmla="*/ 1609709 h 2064791"/>
                <a:gd name="connsiteX35" fmla="*/ 1529209 w 2342351"/>
                <a:gd name="connsiteY35" fmla="*/ 1656468 h 2064791"/>
                <a:gd name="connsiteX36" fmla="*/ 1695464 w 2342351"/>
                <a:gd name="connsiteY36" fmla="*/ 1614904 h 2064791"/>
                <a:gd name="connsiteX37" fmla="*/ 1809764 w 2342351"/>
                <a:gd name="connsiteY37" fmla="*/ 1651272 h 2064791"/>
                <a:gd name="connsiteX38" fmla="*/ 1877305 w 2342351"/>
                <a:gd name="connsiteY38" fmla="*/ 1801941 h 2064791"/>
                <a:gd name="connsiteX39" fmla="*/ 1747418 w 2342351"/>
                <a:gd name="connsiteY39" fmla="*/ 2020150 h 2064791"/>
                <a:gd name="connsiteX40" fmla="*/ 1544796 w 2342351"/>
                <a:gd name="connsiteY40" fmla="*/ 2061713 h 2064791"/>
                <a:gd name="connsiteX41" fmla="*/ 1259046 w 2342351"/>
                <a:gd name="connsiteY41" fmla="*/ 2061713 h 2064791"/>
                <a:gd name="connsiteX42" fmla="*/ 1118768 w 2342351"/>
                <a:gd name="connsiteY42" fmla="*/ 2061713 h 2064791"/>
                <a:gd name="connsiteX43" fmla="*/ 848605 w 2342351"/>
                <a:gd name="connsiteY43" fmla="*/ 2056518 h 2064791"/>
                <a:gd name="connsiteX44" fmla="*/ 599223 w 2342351"/>
                <a:gd name="connsiteY44" fmla="*/ 2046127 h 2064791"/>
                <a:gd name="connsiteX45" fmla="*/ 365428 w 2342351"/>
                <a:gd name="connsiteY45" fmla="*/ 2020150 h 2064791"/>
                <a:gd name="connsiteX46" fmla="*/ 126437 w 2342351"/>
                <a:gd name="connsiteY46" fmla="*/ 1942218 h 2064791"/>
                <a:gd name="connsiteX47" fmla="*/ 17332 w 2342351"/>
                <a:gd name="connsiteY47" fmla="*/ 1760377 h 2064791"/>
                <a:gd name="connsiteX48" fmla="*/ 6941 w 2342351"/>
                <a:gd name="connsiteY48" fmla="*/ 1588927 h 2064791"/>
                <a:gd name="connsiteX49" fmla="*/ 84873 w 2342351"/>
                <a:gd name="connsiteY49" fmla="*/ 1485018 h 2064791"/>
                <a:gd name="connsiteX50" fmla="*/ 277105 w 2342351"/>
                <a:gd name="connsiteY50" fmla="*/ 1375913 h 2064791"/>
                <a:gd name="connsiteX51" fmla="*/ 495314 w 2342351"/>
                <a:gd name="connsiteY51" fmla="*/ 1479822 h 2064791"/>
                <a:gd name="connsiteX52" fmla="*/ 661568 w 2342351"/>
                <a:gd name="connsiteY52" fmla="*/ 1594122 h 2064791"/>
                <a:gd name="connsiteX53" fmla="*/ 827823 w 2342351"/>
                <a:gd name="connsiteY53" fmla="*/ 1604513 h 2064791"/>
                <a:gd name="connsiteX54" fmla="*/ 931732 w 2342351"/>
                <a:gd name="connsiteY54" fmla="*/ 1396695 h 2064791"/>
                <a:gd name="connsiteX55" fmla="*/ 952514 w 2342351"/>
                <a:gd name="connsiteY55" fmla="*/ 1136922 h 2064791"/>
                <a:gd name="connsiteX56" fmla="*/ 874582 w 2342351"/>
                <a:gd name="connsiteY56" fmla="*/ 965472 h 2064791"/>
                <a:gd name="connsiteX57" fmla="*/ 796650 w 2342351"/>
                <a:gd name="connsiteY57" fmla="*/ 981059 h 2064791"/>
                <a:gd name="connsiteX58" fmla="*/ 671959 w 2342351"/>
                <a:gd name="connsiteY58" fmla="*/ 1168095 h 2064791"/>
                <a:gd name="connsiteX59" fmla="*/ 458946 w 2342351"/>
                <a:gd name="connsiteY59" fmla="*/ 1194072 h 2064791"/>
                <a:gd name="connsiteX60" fmla="*/ 381014 w 2342351"/>
                <a:gd name="connsiteY60" fmla="*/ 1194072 h 2064791"/>
                <a:gd name="connsiteX61" fmla="*/ 261518 w 2342351"/>
                <a:gd name="connsiteY61" fmla="*/ 1209659 h 2064791"/>
                <a:gd name="connsiteX62" fmla="*/ 84873 w 2342351"/>
                <a:gd name="connsiteY62" fmla="*/ 1110945 h 2064791"/>
                <a:gd name="connsiteX63" fmla="*/ 17332 w 2342351"/>
                <a:gd name="connsiteY63" fmla="*/ 851172 h 2064791"/>
                <a:gd name="connsiteX64" fmla="*/ 183587 w 2342351"/>
                <a:gd name="connsiteY64" fmla="*/ 690113 h 2064791"/>
                <a:gd name="connsiteX65" fmla="*/ 329059 w 2342351"/>
                <a:gd name="connsiteY65" fmla="*/ 612181 h 2064791"/>
                <a:gd name="connsiteX66" fmla="*/ 453750 w 2342351"/>
                <a:gd name="connsiteY66" fmla="*/ 492686 h 20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42351" h="2064791">
                  <a:moveTo>
                    <a:pt x="484923" y="445927"/>
                  </a:moveTo>
                  <a:cubicBezTo>
                    <a:pt x="625633" y="321669"/>
                    <a:pt x="766343" y="197411"/>
                    <a:pt x="853800" y="129004"/>
                  </a:cubicBezTo>
                  <a:cubicBezTo>
                    <a:pt x="941257" y="60597"/>
                    <a:pt x="963771" y="56268"/>
                    <a:pt x="1009664" y="35486"/>
                  </a:cubicBezTo>
                  <a:cubicBezTo>
                    <a:pt x="1055557" y="14704"/>
                    <a:pt x="1087595" y="6045"/>
                    <a:pt x="1129159" y="4313"/>
                  </a:cubicBezTo>
                  <a:cubicBezTo>
                    <a:pt x="1170723" y="2581"/>
                    <a:pt x="1225276" y="-12139"/>
                    <a:pt x="1259046" y="25095"/>
                  </a:cubicBezTo>
                  <a:cubicBezTo>
                    <a:pt x="1292816" y="62329"/>
                    <a:pt x="1317062" y="172300"/>
                    <a:pt x="1331782" y="227718"/>
                  </a:cubicBezTo>
                  <a:cubicBezTo>
                    <a:pt x="1346502" y="283136"/>
                    <a:pt x="1371613" y="311711"/>
                    <a:pt x="1347368" y="357604"/>
                  </a:cubicBezTo>
                  <a:cubicBezTo>
                    <a:pt x="1323123" y="403497"/>
                    <a:pt x="1211420" y="453720"/>
                    <a:pt x="1186309" y="503077"/>
                  </a:cubicBezTo>
                  <a:cubicBezTo>
                    <a:pt x="1161198" y="552434"/>
                    <a:pt x="1179382" y="625170"/>
                    <a:pt x="1196700" y="653745"/>
                  </a:cubicBezTo>
                  <a:cubicBezTo>
                    <a:pt x="1214018" y="682320"/>
                    <a:pt x="1261643" y="664136"/>
                    <a:pt x="1290218" y="674527"/>
                  </a:cubicBezTo>
                  <a:cubicBezTo>
                    <a:pt x="1318793" y="684918"/>
                    <a:pt x="1327452" y="707432"/>
                    <a:pt x="1368150" y="716091"/>
                  </a:cubicBezTo>
                  <a:cubicBezTo>
                    <a:pt x="1408848" y="724750"/>
                    <a:pt x="1486780" y="730811"/>
                    <a:pt x="1534405" y="726481"/>
                  </a:cubicBezTo>
                  <a:cubicBezTo>
                    <a:pt x="1582030" y="722151"/>
                    <a:pt x="1621861" y="718688"/>
                    <a:pt x="1653900" y="690113"/>
                  </a:cubicBezTo>
                  <a:cubicBezTo>
                    <a:pt x="1685939" y="661538"/>
                    <a:pt x="1717112" y="599192"/>
                    <a:pt x="1726637" y="555031"/>
                  </a:cubicBezTo>
                  <a:cubicBezTo>
                    <a:pt x="1736162" y="510870"/>
                    <a:pt x="1728368" y="481429"/>
                    <a:pt x="1711050" y="425145"/>
                  </a:cubicBezTo>
                  <a:cubicBezTo>
                    <a:pt x="1693732" y="368861"/>
                    <a:pt x="1613203" y="283136"/>
                    <a:pt x="1622728" y="217327"/>
                  </a:cubicBezTo>
                  <a:cubicBezTo>
                    <a:pt x="1632253" y="151518"/>
                    <a:pt x="1711050" y="58000"/>
                    <a:pt x="1768200" y="30291"/>
                  </a:cubicBezTo>
                  <a:cubicBezTo>
                    <a:pt x="1825350" y="2582"/>
                    <a:pt x="1916271" y="31156"/>
                    <a:pt x="1965628" y="51072"/>
                  </a:cubicBezTo>
                  <a:cubicBezTo>
                    <a:pt x="2014985" y="70988"/>
                    <a:pt x="2037498" y="95234"/>
                    <a:pt x="2064341" y="149786"/>
                  </a:cubicBezTo>
                  <a:cubicBezTo>
                    <a:pt x="2091184" y="204338"/>
                    <a:pt x="2097246" y="249366"/>
                    <a:pt x="2126687" y="378386"/>
                  </a:cubicBezTo>
                  <a:cubicBezTo>
                    <a:pt x="2156128" y="507406"/>
                    <a:pt x="2213278" y="791425"/>
                    <a:pt x="2240987" y="923909"/>
                  </a:cubicBezTo>
                  <a:cubicBezTo>
                    <a:pt x="2268696" y="1056393"/>
                    <a:pt x="2276489" y="1098823"/>
                    <a:pt x="2292941" y="1173291"/>
                  </a:cubicBezTo>
                  <a:cubicBezTo>
                    <a:pt x="2309393" y="1247759"/>
                    <a:pt x="2353555" y="1316166"/>
                    <a:pt x="2339700" y="1370718"/>
                  </a:cubicBezTo>
                  <a:cubicBezTo>
                    <a:pt x="2325845" y="1425270"/>
                    <a:pt x="2250512" y="1476358"/>
                    <a:pt x="2209814" y="1500604"/>
                  </a:cubicBezTo>
                  <a:cubicBezTo>
                    <a:pt x="2169116" y="1524850"/>
                    <a:pt x="2131016" y="1517057"/>
                    <a:pt x="2095514" y="1516191"/>
                  </a:cubicBezTo>
                  <a:cubicBezTo>
                    <a:pt x="2060012" y="1515325"/>
                    <a:pt x="2025375" y="1509264"/>
                    <a:pt x="1996800" y="1495409"/>
                  </a:cubicBezTo>
                  <a:cubicBezTo>
                    <a:pt x="1968225" y="1481554"/>
                    <a:pt x="1942248" y="1458174"/>
                    <a:pt x="1924064" y="1433063"/>
                  </a:cubicBezTo>
                  <a:cubicBezTo>
                    <a:pt x="1905880" y="1407952"/>
                    <a:pt x="1889428" y="1379377"/>
                    <a:pt x="1887696" y="1344741"/>
                  </a:cubicBezTo>
                  <a:cubicBezTo>
                    <a:pt x="1885964" y="1310105"/>
                    <a:pt x="1912807" y="1255552"/>
                    <a:pt x="1913673" y="1225245"/>
                  </a:cubicBezTo>
                  <a:cubicBezTo>
                    <a:pt x="1914539" y="1194938"/>
                    <a:pt x="1906745" y="1178486"/>
                    <a:pt x="1892891" y="1162900"/>
                  </a:cubicBezTo>
                  <a:cubicBezTo>
                    <a:pt x="1879037" y="1147314"/>
                    <a:pt x="1850462" y="1136923"/>
                    <a:pt x="1830546" y="1131727"/>
                  </a:cubicBezTo>
                  <a:cubicBezTo>
                    <a:pt x="1810630" y="1126532"/>
                    <a:pt x="1801971" y="1119604"/>
                    <a:pt x="1773396" y="1131727"/>
                  </a:cubicBezTo>
                  <a:cubicBezTo>
                    <a:pt x="1744821" y="1143850"/>
                    <a:pt x="1719710" y="1143849"/>
                    <a:pt x="1659096" y="1204463"/>
                  </a:cubicBezTo>
                  <a:cubicBezTo>
                    <a:pt x="1598482" y="1265077"/>
                    <a:pt x="1453010" y="1427868"/>
                    <a:pt x="1409714" y="1495409"/>
                  </a:cubicBezTo>
                  <a:cubicBezTo>
                    <a:pt x="1366418" y="1562950"/>
                    <a:pt x="1379407" y="1582866"/>
                    <a:pt x="1399323" y="1609709"/>
                  </a:cubicBezTo>
                  <a:cubicBezTo>
                    <a:pt x="1419239" y="1636552"/>
                    <a:pt x="1479852" y="1655602"/>
                    <a:pt x="1529209" y="1656468"/>
                  </a:cubicBezTo>
                  <a:cubicBezTo>
                    <a:pt x="1578566" y="1657334"/>
                    <a:pt x="1648705" y="1615770"/>
                    <a:pt x="1695464" y="1614904"/>
                  </a:cubicBezTo>
                  <a:cubicBezTo>
                    <a:pt x="1742223" y="1614038"/>
                    <a:pt x="1779457" y="1620099"/>
                    <a:pt x="1809764" y="1651272"/>
                  </a:cubicBezTo>
                  <a:cubicBezTo>
                    <a:pt x="1840071" y="1682445"/>
                    <a:pt x="1887696" y="1740461"/>
                    <a:pt x="1877305" y="1801941"/>
                  </a:cubicBezTo>
                  <a:cubicBezTo>
                    <a:pt x="1866914" y="1863421"/>
                    <a:pt x="1802836" y="1976855"/>
                    <a:pt x="1747418" y="2020150"/>
                  </a:cubicBezTo>
                  <a:cubicBezTo>
                    <a:pt x="1692000" y="2063445"/>
                    <a:pt x="1626191" y="2054786"/>
                    <a:pt x="1544796" y="2061713"/>
                  </a:cubicBezTo>
                  <a:cubicBezTo>
                    <a:pt x="1463401" y="2068640"/>
                    <a:pt x="1259046" y="2061713"/>
                    <a:pt x="1259046" y="2061713"/>
                  </a:cubicBezTo>
                  <a:lnTo>
                    <a:pt x="1118768" y="2061713"/>
                  </a:lnTo>
                  <a:lnTo>
                    <a:pt x="848605" y="2056518"/>
                  </a:lnTo>
                  <a:cubicBezTo>
                    <a:pt x="762014" y="2053920"/>
                    <a:pt x="679753" y="2052188"/>
                    <a:pt x="599223" y="2046127"/>
                  </a:cubicBezTo>
                  <a:cubicBezTo>
                    <a:pt x="518693" y="2040066"/>
                    <a:pt x="444226" y="2037468"/>
                    <a:pt x="365428" y="2020150"/>
                  </a:cubicBezTo>
                  <a:cubicBezTo>
                    <a:pt x="286630" y="2002832"/>
                    <a:pt x="184453" y="1985514"/>
                    <a:pt x="126437" y="1942218"/>
                  </a:cubicBezTo>
                  <a:cubicBezTo>
                    <a:pt x="68421" y="1898923"/>
                    <a:pt x="37248" y="1819259"/>
                    <a:pt x="17332" y="1760377"/>
                  </a:cubicBezTo>
                  <a:cubicBezTo>
                    <a:pt x="-2584" y="1701495"/>
                    <a:pt x="-4316" y="1634820"/>
                    <a:pt x="6941" y="1588927"/>
                  </a:cubicBezTo>
                  <a:cubicBezTo>
                    <a:pt x="18198" y="1543034"/>
                    <a:pt x="39846" y="1520520"/>
                    <a:pt x="84873" y="1485018"/>
                  </a:cubicBezTo>
                  <a:cubicBezTo>
                    <a:pt x="129900" y="1449516"/>
                    <a:pt x="208698" y="1376779"/>
                    <a:pt x="277105" y="1375913"/>
                  </a:cubicBezTo>
                  <a:cubicBezTo>
                    <a:pt x="345512" y="1375047"/>
                    <a:pt x="431237" y="1443454"/>
                    <a:pt x="495314" y="1479822"/>
                  </a:cubicBezTo>
                  <a:cubicBezTo>
                    <a:pt x="559391" y="1516190"/>
                    <a:pt x="606150" y="1573340"/>
                    <a:pt x="661568" y="1594122"/>
                  </a:cubicBezTo>
                  <a:cubicBezTo>
                    <a:pt x="716986" y="1614904"/>
                    <a:pt x="782796" y="1637418"/>
                    <a:pt x="827823" y="1604513"/>
                  </a:cubicBezTo>
                  <a:cubicBezTo>
                    <a:pt x="872850" y="1571609"/>
                    <a:pt x="910950" y="1474627"/>
                    <a:pt x="931732" y="1396695"/>
                  </a:cubicBezTo>
                  <a:cubicBezTo>
                    <a:pt x="952514" y="1318763"/>
                    <a:pt x="962039" y="1208792"/>
                    <a:pt x="952514" y="1136922"/>
                  </a:cubicBezTo>
                  <a:cubicBezTo>
                    <a:pt x="942989" y="1065052"/>
                    <a:pt x="900559" y="991449"/>
                    <a:pt x="874582" y="965472"/>
                  </a:cubicBezTo>
                  <a:cubicBezTo>
                    <a:pt x="848605" y="939495"/>
                    <a:pt x="830420" y="947289"/>
                    <a:pt x="796650" y="981059"/>
                  </a:cubicBezTo>
                  <a:cubicBezTo>
                    <a:pt x="762880" y="1014829"/>
                    <a:pt x="728243" y="1132593"/>
                    <a:pt x="671959" y="1168095"/>
                  </a:cubicBezTo>
                  <a:cubicBezTo>
                    <a:pt x="615675" y="1203597"/>
                    <a:pt x="507437" y="1189743"/>
                    <a:pt x="458946" y="1194072"/>
                  </a:cubicBezTo>
                  <a:cubicBezTo>
                    <a:pt x="410455" y="1198402"/>
                    <a:pt x="413918" y="1191474"/>
                    <a:pt x="381014" y="1194072"/>
                  </a:cubicBezTo>
                  <a:cubicBezTo>
                    <a:pt x="348110" y="1196670"/>
                    <a:pt x="310875" y="1223513"/>
                    <a:pt x="261518" y="1209659"/>
                  </a:cubicBezTo>
                  <a:cubicBezTo>
                    <a:pt x="212161" y="1195805"/>
                    <a:pt x="125571" y="1170693"/>
                    <a:pt x="84873" y="1110945"/>
                  </a:cubicBezTo>
                  <a:cubicBezTo>
                    <a:pt x="44175" y="1051197"/>
                    <a:pt x="880" y="921311"/>
                    <a:pt x="17332" y="851172"/>
                  </a:cubicBezTo>
                  <a:cubicBezTo>
                    <a:pt x="33784" y="781033"/>
                    <a:pt x="131633" y="729945"/>
                    <a:pt x="183587" y="690113"/>
                  </a:cubicBezTo>
                  <a:cubicBezTo>
                    <a:pt x="235541" y="650281"/>
                    <a:pt x="284032" y="645086"/>
                    <a:pt x="329059" y="612181"/>
                  </a:cubicBezTo>
                  <a:cubicBezTo>
                    <a:pt x="374086" y="579277"/>
                    <a:pt x="413918" y="535981"/>
                    <a:pt x="453750" y="492686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BA4BE32-BB71-5215-D319-B2A1A3A6D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429" y="4228840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034C7A31-3DFB-1A78-16D0-1333E307938C}"/>
                </a:ext>
              </a:extLst>
            </p:cNvPr>
            <p:cNvCxnSpPr>
              <a:cxnSpLocks/>
            </p:cNvCxnSpPr>
            <p:nvPr/>
          </p:nvCxnSpPr>
          <p:spPr>
            <a:xfrm>
              <a:off x="5385595" y="4310142"/>
              <a:ext cx="22268" cy="8257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D2990FB0-8B70-A661-EA9A-390D61CB2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9235" y="5886679"/>
              <a:ext cx="64637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62D40510-B39B-D8C5-B513-10A3ED614AA4}"/>
                  </a:ext>
                </a:extLst>
              </p:cNvPr>
              <p:cNvSpPr txBox="1"/>
              <p:nvPr/>
            </p:nvSpPr>
            <p:spPr>
              <a:xfrm>
                <a:off x="1976405" y="1544633"/>
                <a:ext cx="435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62D40510-B39B-D8C5-B513-10A3ED61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05" y="1544633"/>
                <a:ext cx="43561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3EE5F91A-ABF2-F6F8-316C-0E444BDECCB6}"/>
                  </a:ext>
                </a:extLst>
              </p:cNvPr>
              <p:cNvSpPr txBox="1"/>
              <p:nvPr/>
            </p:nvSpPr>
            <p:spPr>
              <a:xfrm>
                <a:off x="5858094" y="2069685"/>
                <a:ext cx="435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3EE5F91A-ABF2-F6F8-316C-0E444BDEC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094" y="2069685"/>
                <a:ext cx="4356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0965DA7-F6D3-4D62-3B13-80242980D40A}"/>
              </a:ext>
            </a:extLst>
          </p:cNvPr>
          <p:cNvGrpSpPr/>
          <p:nvPr/>
        </p:nvGrpSpPr>
        <p:grpSpPr>
          <a:xfrm>
            <a:off x="5663540" y="2585760"/>
            <a:ext cx="674383" cy="630850"/>
            <a:chOff x="3242695" y="3824599"/>
            <a:chExt cx="2342351" cy="2064791"/>
          </a:xfrm>
        </p:grpSpPr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91508463-4720-AD60-4A62-997E912E6D56}"/>
                </a:ext>
              </a:extLst>
            </p:cNvPr>
            <p:cNvSpPr/>
            <p:nvPr/>
          </p:nvSpPr>
          <p:spPr>
            <a:xfrm>
              <a:off x="3242695" y="3824599"/>
              <a:ext cx="2342351" cy="2064791"/>
            </a:xfrm>
            <a:custGeom>
              <a:avLst/>
              <a:gdLst>
                <a:gd name="connsiteX0" fmla="*/ 484923 w 2342351"/>
                <a:gd name="connsiteY0" fmla="*/ 445927 h 2064791"/>
                <a:gd name="connsiteX1" fmla="*/ 853800 w 2342351"/>
                <a:gd name="connsiteY1" fmla="*/ 129004 h 2064791"/>
                <a:gd name="connsiteX2" fmla="*/ 1009664 w 2342351"/>
                <a:gd name="connsiteY2" fmla="*/ 35486 h 2064791"/>
                <a:gd name="connsiteX3" fmla="*/ 1129159 w 2342351"/>
                <a:gd name="connsiteY3" fmla="*/ 4313 h 2064791"/>
                <a:gd name="connsiteX4" fmla="*/ 1259046 w 2342351"/>
                <a:gd name="connsiteY4" fmla="*/ 25095 h 2064791"/>
                <a:gd name="connsiteX5" fmla="*/ 1331782 w 2342351"/>
                <a:gd name="connsiteY5" fmla="*/ 227718 h 2064791"/>
                <a:gd name="connsiteX6" fmla="*/ 1347368 w 2342351"/>
                <a:gd name="connsiteY6" fmla="*/ 357604 h 2064791"/>
                <a:gd name="connsiteX7" fmla="*/ 1186309 w 2342351"/>
                <a:gd name="connsiteY7" fmla="*/ 503077 h 2064791"/>
                <a:gd name="connsiteX8" fmla="*/ 1196700 w 2342351"/>
                <a:gd name="connsiteY8" fmla="*/ 653745 h 2064791"/>
                <a:gd name="connsiteX9" fmla="*/ 1290218 w 2342351"/>
                <a:gd name="connsiteY9" fmla="*/ 674527 h 2064791"/>
                <a:gd name="connsiteX10" fmla="*/ 1368150 w 2342351"/>
                <a:gd name="connsiteY10" fmla="*/ 716091 h 2064791"/>
                <a:gd name="connsiteX11" fmla="*/ 1534405 w 2342351"/>
                <a:gd name="connsiteY11" fmla="*/ 726481 h 2064791"/>
                <a:gd name="connsiteX12" fmla="*/ 1653900 w 2342351"/>
                <a:gd name="connsiteY12" fmla="*/ 690113 h 2064791"/>
                <a:gd name="connsiteX13" fmla="*/ 1726637 w 2342351"/>
                <a:gd name="connsiteY13" fmla="*/ 555031 h 2064791"/>
                <a:gd name="connsiteX14" fmla="*/ 1711050 w 2342351"/>
                <a:gd name="connsiteY14" fmla="*/ 425145 h 2064791"/>
                <a:gd name="connsiteX15" fmla="*/ 1622728 w 2342351"/>
                <a:gd name="connsiteY15" fmla="*/ 217327 h 2064791"/>
                <a:gd name="connsiteX16" fmla="*/ 1768200 w 2342351"/>
                <a:gd name="connsiteY16" fmla="*/ 30291 h 2064791"/>
                <a:gd name="connsiteX17" fmla="*/ 1965628 w 2342351"/>
                <a:gd name="connsiteY17" fmla="*/ 51072 h 2064791"/>
                <a:gd name="connsiteX18" fmla="*/ 2064341 w 2342351"/>
                <a:gd name="connsiteY18" fmla="*/ 149786 h 2064791"/>
                <a:gd name="connsiteX19" fmla="*/ 2126687 w 2342351"/>
                <a:gd name="connsiteY19" fmla="*/ 378386 h 2064791"/>
                <a:gd name="connsiteX20" fmla="*/ 2240987 w 2342351"/>
                <a:gd name="connsiteY20" fmla="*/ 923909 h 2064791"/>
                <a:gd name="connsiteX21" fmla="*/ 2292941 w 2342351"/>
                <a:gd name="connsiteY21" fmla="*/ 1173291 h 2064791"/>
                <a:gd name="connsiteX22" fmla="*/ 2339700 w 2342351"/>
                <a:gd name="connsiteY22" fmla="*/ 1370718 h 2064791"/>
                <a:gd name="connsiteX23" fmla="*/ 2209814 w 2342351"/>
                <a:gd name="connsiteY23" fmla="*/ 1500604 h 2064791"/>
                <a:gd name="connsiteX24" fmla="*/ 2095514 w 2342351"/>
                <a:gd name="connsiteY24" fmla="*/ 1516191 h 2064791"/>
                <a:gd name="connsiteX25" fmla="*/ 1996800 w 2342351"/>
                <a:gd name="connsiteY25" fmla="*/ 1495409 h 2064791"/>
                <a:gd name="connsiteX26" fmla="*/ 1924064 w 2342351"/>
                <a:gd name="connsiteY26" fmla="*/ 1433063 h 2064791"/>
                <a:gd name="connsiteX27" fmla="*/ 1887696 w 2342351"/>
                <a:gd name="connsiteY27" fmla="*/ 1344741 h 2064791"/>
                <a:gd name="connsiteX28" fmla="*/ 1913673 w 2342351"/>
                <a:gd name="connsiteY28" fmla="*/ 1225245 h 2064791"/>
                <a:gd name="connsiteX29" fmla="*/ 1892891 w 2342351"/>
                <a:gd name="connsiteY29" fmla="*/ 1162900 h 2064791"/>
                <a:gd name="connsiteX30" fmla="*/ 1830546 w 2342351"/>
                <a:gd name="connsiteY30" fmla="*/ 1131727 h 2064791"/>
                <a:gd name="connsiteX31" fmla="*/ 1773396 w 2342351"/>
                <a:gd name="connsiteY31" fmla="*/ 1131727 h 2064791"/>
                <a:gd name="connsiteX32" fmla="*/ 1659096 w 2342351"/>
                <a:gd name="connsiteY32" fmla="*/ 1204463 h 2064791"/>
                <a:gd name="connsiteX33" fmla="*/ 1409714 w 2342351"/>
                <a:gd name="connsiteY33" fmla="*/ 1495409 h 2064791"/>
                <a:gd name="connsiteX34" fmla="*/ 1399323 w 2342351"/>
                <a:gd name="connsiteY34" fmla="*/ 1609709 h 2064791"/>
                <a:gd name="connsiteX35" fmla="*/ 1529209 w 2342351"/>
                <a:gd name="connsiteY35" fmla="*/ 1656468 h 2064791"/>
                <a:gd name="connsiteX36" fmla="*/ 1695464 w 2342351"/>
                <a:gd name="connsiteY36" fmla="*/ 1614904 h 2064791"/>
                <a:gd name="connsiteX37" fmla="*/ 1809764 w 2342351"/>
                <a:gd name="connsiteY37" fmla="*/ 1651272 h 2064791"/>
                <a:gd name="connsiteX38" fmla="*/ 1877305 w 2342351"/>
                <a:gd name="connsiteY38" fmla="*/ 1801941 h 2064791"/>
                <a:gd name="connsiteX39" fmla="*/ 1747418 w 2342351"/>
                <a:gd name="connsiteY39" fmla="*/ 2020150 h 2064791"/>
                <a:gd name="connsiteX40" fmla="*/ 1544796 w 2342351"/>
                <a:gd name="connsiteY40" fmla="*/ 2061713 h 2064791"/>
                <a:gd name="connsiteX41" fmla="*/ 1259046 w 2342351"/>
                <a:gd name="connsiteY41" fmla="*/ 2061713 h 2064791"/>
                <a:gd name="connsiteX42" fmla="*/ 1118768 w 2342351"/>
                <a:gd name="connsiteY42" fmla="*/ 2061713 h 2064791"/>
                <a:gd name="connsiteX43" fmla="*/ 848605 w 2342351"/>
                <a:gd name="connsiteY43" fmla="*/ 2056518 h 2064791"/>
                <a:gd name="connsiteX44" fmla="*/ 599223 w 2342351"/>
                <a:gd name="connsiteY44" fmla="*/ 2046127 h 2064791"/>
                <a:gd name="connsiteX45" fmla="*/ 365428 w 2342351"/>
                <a:gd name="connsiteY45" fmla="*/ 2020150 h 2064791"/>
                <a:gd name="connsiteX46" fmla="*/ 126437 w 2342351"/>
                <a:gd name="connsiteY46" fmla="*/ 1942218 h 2064791"/>
                <a:gd name="connsiteX47" fmla="*/ 17332 w 2342351"/>
                <a:gd name="connsiteY47" fmla="*/ 1760377 h 2064791"/>
                <a:gd name="connsiteX48" fmla="*/ 6941 w 2342351"/>
                <a:gd name="connsiteY48" fmla="*/ 1588927 h 2064791"/>
                <a:gd name="connsiteX49" fmla="*/ 84873 w 2342351"/>
                <a:gd name="connsiteY49" fmla="*/ 1485018 h 2064791"/>
                <a:gd name="connsiteX50" fmla="*/ 277105 w 2342351"/>
                <a:gd name="connsiteY50" fmla="*/ 1375913 h 2064791"/>
                <a:gd name="connsiteX51" fmla="*/ 495314 w 2342351"/>
                <a:gd name="connsiteY51" fmla="*/ 1479822 h 2064791"/>
                <a:gd name="connsiteX52" fmla="*/ 661568 w 2342351"/>
                <a:gd name="connsiteY52" fmla="*/ 1594122 h 2064791"/>
                <a:gd name="connsiteX53" fmla="*/ 827823 w 2342351"/>
                <a:gd name="connsiteY53" fmla="*/ 1604513 h 2064791"/>
                <a:gd name="connsiteX54" fmla="*/ 931732 w 2342351"/>
                <a:gd name="connsiteY54" fmla="*/ 1396695 h 2064791"/>
                <a:gd name="connsiteX55" fmla="*/ 952514 w 2342351"/>
                <a:gd name="connsiteY55" fmla="*/ 1136922 h 2064791"/>
                <a:gd name="connsiteX56" fmla="*/ 874582 w 2342351"/>
                <a:gd name="connsiteY56" fmla="*/ 965472 h 2064791"/>
                <a:gd name="connsiteX57" fmla="*/ 796650 w 2342351"/>
                <a:gd name="connsiteY57" fmla="*/ 981059 h 2064791"/>
                <a:gd name="connsiteX58" fmla="*/ 671959 w 2342351"/>
                <a:gd name="connsiteY58" fmla="*/ 1168095 h 2064791"/>
                <a:gd name="connsiteX59" fmla="*/ 458946 w 2342351"/>
                <a:gd name="connsiteY59" fmla="*/ 1194072 h 2064791"/>
                <a:gd name="connsiteX60" fmla="*/ 381014 w 2342351"/>
                <a:gd name="connsiteY60" fmla="*/ 1194072 h 2064791"/>
                <a:gd name="connsiteX61" fmla="*/ 261518 w 2342351"/>
                <a:gd name="connsiteY61" fmla="*/ 1209659 h 2064791"/>
                <a:gd name="connsiteX62" fmla="*/ 84873 w 2342351"/>
                <a:gd name="connsiteY62" fmla="*/ 1110945 h 2064791"/>
                <a:gd name="connsiteX63" fmla="*/ 17332 w 2342351"/>
                <a:gd name="connsiteY63" fmla="*/ 851172 h 2064791"/>
                <a:gd name="connsiteX64" fmla="*/ 183587 w 2342351"/>
                <a:gd name="connsiteY64" fmla="*/ 690113 h 2064791"/>
                <a:gd name="connsiteX65" fmla="*/ 329059 w 2342351"/>
                <a:gd name="connsiteY65" fmla="*/ 612181 h 2064791"/>
                <a:gd name="connsiteX66" fmla="*/ 453750 w 2342351"/>
                <a:gd name="connsiteY66" fmla="*/ 492686 h 20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42351" h="2064791">
                  <a:moveTo>
                    <a:pt x="484923" y="445927"/>
                  </a:moveTo>
                  <a:cubicBezTo>
                    <a:pt x="625633" y="321669"/>
                    <a:pt x="766343" y="197411"/>
                    <a:pt x="853800" y="129004"/>
                  </a:cubicBezTo>
                  <a:cubicBezTo>
                    <a:pt x="941257" y="60597"/>
                    <a:pt x="963771" y="56268"/>
                    <a:pt x="1009664" y="35486"/>
                  </a:cubicBezTo>
                  <a:cubicBezTo>
                    <a:pt x="1055557" y="14704"/>
                    <a:pt x="1087595" y="6045"/>
                    <a:pt x="1129159" y="4313"/>
                  </a:cubicBezTo>
                  <a:cubicBezTo>
                    <a:pt x="1170723" y="2581"/>
                    <a:pt x="1225276" y="-12139"/>
                    <a:pt x="1259046" y="25095"/>
                  </a:cubicBezTo>
                  <a:cubicBezTo>
                    <a:pt x="1292816" y="62329"/>
                    <a:pt x="1317062" y="172300"/>
                    <a:pt x="1331782" y="227718"/>
                  </a:cubicBezTo>
                  <a:cubicBezTo>
                    <a:pt x="1346502" y="283136"/>
                    <a:pt x="1371613" y="311711"/>
                    <a:pt x="1347368" y="357604"/>
                  </a:cubicBezTo>
                  <a:cubicBezTo>
                    <a:pt x="1323123" y="403497"/>
                    <a:pt x="1211420" y="453720"/>
                    <a:pt x="1186309" y="503077"/>
                  </a:cubicBezTo>
                  <a:cubicBezTo>
                    <a:pt x="1161198" y="552434"/>
                    <a:pt x="1179382" y="625170"/>
                    <a:pt x="1196700" y="653745"/>
                  </a:cubicBezTo>
                  <a:cubicBezTo>
                    <a:pt x="1214018" y="682320"/>
                    <a:pt x="1261643" y="664136"/>
                    <a:pt x="1290218" y="674527"/>
                  </a:cubicBezTo>
                  <a:cubicBezTo>
                    <a:pt x="1318793" y="684918"/>
                    <a:pt x="1327452" y="707432"/>
                    <a:pt x="1368150" y="716091"/>
                  </a:cubicBezTo>
                  <a:cubicBezTo>
                    <a:pt x="1408848" y="724750"/>
                    <a:pt x="1486780" y="730811"/>
                    <a:pt x="1534405" y="726481"/>
                  </a:cubicBezTo>
                  <a:cubicBezTo>
                    <a:pt x="1582030" y="722151"/>
                    <a:pt x="1621861" y="718688"/>
                    <a:pt x="1653900" y="690113"/>
                  </a:cubicBezTo>
                  <a:cubicBezTo>
                    <a:pt x="1685939" y="661538"/>
                    <a:pt x="1717112" y="599192"/>
                    <a:pt x="1726637" y="555031"/>
                  </a:cubicBezTo>
                  <a:cubicBezTo>
                    <a:pt x="1736162" y="510870"/>
                    <a:pt x="1728368" y="481429"/>
                    <a:pt x="1711050" y="425145"/>
                  </a:cubicBezTo>
                  <a:cubicBezTo>
                    <a:pt x="1693732" y="368861"/>
                    <a:pt x="1613203" y="283136"/>
                    <a:pt x="1622728" y="217327"/>
                  </a:cubicBezTo>
                  <a:cubicBezTo>
                    <a:pt x="1632253" y="151518"/>
                    <a:pt x="1711050" y="58000"/>
                    <a:pt x="1768200" y="30291"/>
                  </a:cubicBezTo>
                  <a:cubicBezTo>
                    <a:pt x="1825350" y="2582"/>
                    <a:pt x="1916271" y="31156"/>
                    <a:pt x="1965628" y="51072"/>
                  </a:cubicBezTo>
                  <a:cubicBezTo>
                    <a:pt x="2014985" y="70988"/>
                    <a:pt x="2037498" y="95234"/>
                    <a:pt x="2064341" y="149786"/>
                  </a:cubicBezTo>
                  <a:cubicBezTo>
                    <a:pt x="2091184" y="204338"/>
                    <a:pt x="2097246" y="249366"/>
                    <a:pt x="2126687" y="378386"/>
                  </a:cubicBezTo>
                  <a:cubicBezTo>
                    <a:pt x="2156128" y="507406"/>
                    <a:pt x="2213278" y="791425"/>
                    <a:pt x="2240987" y="923909"/>
                  </a:cubicBezTo>
                  <a:cubicBezTo>
                    <a:pt x="2268696" y="1056393"/>
                    <a:pt x="2276489" y="1098823"/>
                    <a:pt x="2292941" y="1173291"/>
                  </a:cubicBezTo>
                  <a:cubicBezTo>
                    <a:pt x="2309393" y="1247759"/>
                    <a:pt x="2353555" y="1316166"/>
                    <a:pt x="2339700" y="1370718"/>
                  </a:cubicBezTo>
                  <a:cubicBezTo>
                    <a:pt x="2325845" y="1425270"/>
                    <a:pt x="2250512" y="1476358"/>
                    <a:pt x="2209814" y="1500604"/>
                  </a:cubicBezTo>
                  <a:cubicBezTo>
                    <a:pt x="2169116" y="1524850"/>
                    <a:pt x="2131016" y="1517057"/>
                    <a:pt x="2095514" y="1516191"/>
                  </a:cubicBezTo>
                  <a:cubicBezTo>
                    <a:pt x="2060012" y="1515325"/>
                    <a:pt x="2025375" y="1509264"/>
                    <a:pt x="1996800" y="1495409"/>
                  </a:cubicBezTo>
                  <a:cubicBezTo>
                    <a:pt x="1968225" y="1481554"/>
                    <a:pt x="1942248" y="1458174"/>
                    <a:pt x="1924064" y="1433063"/>
                  </a:cubicBezTo>
                  <a:cubicBezTo>
                    <a:pt x="1905880" y="1407952"/>
                    <a:pt x="1889428" y="1379377"/>
                    <a:pt x="1887696" y="1344741"/>
                  </a:cubicBezTo>
                  <a:cubicBezTo>
                    <a:pt x="1885964" y="1310105"/>
                    <a:pt x="1912807" y="1255552"/>
                    <a:pt x="1913673" y="1225245"/>
                  </a:cubicBezTo>
                  <a:cubicBezTo>
                    <a:pt x="1914539" y="1194938"/>
                    <a:pt x="1906745" y="1178486"/>
                    <a:pt x="1892891" y="1162900"/>
                  </a:cubicBezTo>
                  <a:cubicBezTo>
                    <a:pt x="1879037" y="1147314"/>
                    <a:pt x="1850462" y="1136923"/>
                    <a:pt x="1830546" y="1131727"/>
                  </a:cubicBezTo>
                  <a:cubicBezTo>
                    <a:pt x="1810630" y="1126532"/>
                    <a:pt x="1801971" y="1119604"/>
                    <a:pt x="1773396" y="1131727"/>
                  </a:cubicBezTo>
                  <a:cubicBezTo>
                    <a:pt x="1744821" y="1143850"/>
                    <a:pt x="1719710" y="1143849"/>
                    <a:pt x="1659096" y="1204463"/>
                  </a:cubicBezTo>
                  <a:cubicBezTo>
                    <a:pt x="1598482" y="1265077"/>
                    <a:pt x="1453010" y="1427868"/>
                    <a:pt x="1409714" y="1495409"/>
                  </a:cubicBezTo>
                  <a:cubicBezTo>
                    <a:pt x="1366418" y="1562950"/>
                    <a:pt x="1379407" y="1582866"/>
                    <a:pt x="1399323" y="1609709"/>
                  </a:cubicBezTo>
                  <a:cubicBezTo>
                    <a:pt x="1419239" y="1636552"/>
                    <a:pt x="1479852" y="1655602"/>
                    <a:pt x="1529209" y="1656468"/>
                  </a:cubicBezTo>
                  <a:cubicBezTo>
                    <a:pt x="1578566" y="1657334"/>
                    <a:pt x="1648705" y="1615770"/>
                    <a:pt x="1695464" y="1614904"/>
                  </a:cubicBezTo>
                  <a:cubicBezTo>
                    <a:pt x="1742223" y="1614038"/>
                    <a:pt x="1779457" y="1620099"/>
                    <a:pt x="1809764" y="1651272"/>
                  </a:cubicBezTo>
                  <a:cubicBezTo>
                    <a:pt x="1840071" y="1682445"/>
                    <a:pt x="1887696" y="1740461"/>
                    <a:pt x="1877305" y="1801941"/>
                  </a:cubicBezTo>
                  <a:cubicBezTo>
                    <a:pt x="1866914" y="1863421"/>
                    <a:pt x="1802836" y="1976855"/>
                    <a:pt x="1747418" y="2020150"/>
                  </a:cubicBezTo>
                  <a:cubicBezTo>
                    <a:pt x="1692000" y="2063445"/>
                    <a:pt x="1626191" y="2054786"/>
                    <a:pt x="1544796" y="2061713"/>
                  </a:cubicBezTo>
                  <a:cubicBezTo>
                    <a:pt x="1463401" y="2068640"/>
                    <a:pt x="1259046" y="2061713"/>
                    <a:pt x="1259046" y="2061713"/>
                  </a:cubicBezTo>
                  <a:lnTo>
                    <a:pt x="1118768" y="2061713"/>
                  </a:lnTo>
                  <a:lnTo>
                    <a:pt x="848605" y="2056518"/>
                  </a:lnTo>
                  <a:cubicBezTo>
                    <a:pt x="762014" y="2053920"/>
                    <a:pt x="679753" y="2052188"/>
                    <a:pt x="599223" y="2046127"/>
                  </a:cubicBezTo>
                  <a:cubicBezTo>
                    <a:pt x="518693" y="2040066"/>
                    <a:pt x="444226" y="2037468"/>
                    <a:pt x="365428" y="2020150"/>
                  </a:cubicBezTo>
                  <a:cubicBezTo>
                    <a:pt x="286630" y="2002832"/>
                    <a:pt x="184453" y="1985514"/>
                    <a:pt x="126437" y="1942218"/>
                  </a:cubicBezTo>
                  <a:cubicBezTo>
                    <a:pt x="68421" y="1898923"/>
                    <a:pt x="37248" y="1819259"/>
                    <a:pt x="17332" y="1760377"/>
                  </a:cubicBezTo>
                  <a:cubicBezTo>
                    <a:pt x="-2584" y="1701495"/>
                    <a:pt x="-4316" y="1634820"/>
                    <a:pt x="6941" y="1588927"/>
                  </a:cubicBezTo>
                  <a:cubicBezTo>
                    <a:pt x="18198" y="1543034"/>
                    <a:pt x="39846" y="1520520"/>
                    <a:pt x="84873" y="1485018"/>
                  </a:cubicBezTo>
                  <a:cubicBezTo>
                    <a:pt x="129900" y="1449516"/>
                    <a:pt x="208698" y="1376779"/>
                    <a:pt x="277105" y="1375913"/>
                  </a:cubicBezTo>
                  <a:cubicBezTo>
                    <a:pt x="345512" y="1375047"/>
                    <a:pt x="431237" y="1443454"/>
                    <a:pt x="495314" y="1479822"/>
                  </a:cubicBezTo>
                  <a:cubicBezTo>
                    <a:pt x="559391" y="1516190"/>
                    <a:pt x="606150" y="1573340"/>
                    <a:pt x="661568" y="1594122"/>
                  </a:cubicBezTo>
                  <a:cubicBezTo>
                    <a:pt x="716986" y="1614904"/>
                    <a:pt x="782796" y="1637418"/>
                    <a:pt x="827823" y="1604513"/>
                  </a:cubicBezTo>
                  <a:cubicBezTo>
                    <a:pt x="872850" y="1571609"/>
                    <a:pt x="910950" y="1474627"/>
                    <a:pt x="931732" y="1396695"/>
                  </a:cubicBezTo>
                  <a:cubicBezTo>
                    <a:pt x="952514" y="1318763"/>
                    <a:pt x="962039" y="1208792"/>
                    <a:pt x="952514" y="1136922"/>
                  </a:cubicBezTo>
                  <a:cubicBezTo>
                    <a:pt x="942989" y="1065052"/>
                    <a:pt x="900559" y="991449"/>
                    <a:pt x="874582" y="965472"/>
                  </a:cubicBezTo>
                  <a:cubicBezTo>
                    <a:pt x="848605" y="939495"/>
                    <a:pt x="830420" y="947289"/>
                    <a:pt x="796650" y="981059"/>
                  </a:cubicBezTo>
                  <a:cubicBezTo>
                    <a:pt x="762880" y="1014829"/>
                    <a:pt x="728243" y="1132593"/>
                    <a:pt x="671959" y="1168095"/>
                  </a:cubicBezTo>
                  <a:cubicBezTo>
                    <a:pt x="615675" y="1203597"/>
                    <a:pt x="507437" y="1189743"/>
                    <a:pt x="458946" y="1194072"/>
                  </a:cubicBezTo>
                  <a:cubicBezTo>
                    <a:pt x="410455" y="1198402"/>
                    <a:pt x="413918" y="1191474"/>
                    <a:pt x="381014" y="1194072"/>
                  </a:cubicBezTo>
                  <a:cubicBezTo>
                    <a:pt x="348110" y="1196670"/>
                    <a:pt x="310875" y="1223513"/>
                    <a:pt x="261518" y="1209659"/>
                  </a:cubicBezTo>
                  <a:cubicBezTo>
                    <a:pt x="212161" y="1195805"/>
                    <a:pt x="125571" y="1170693"/>
                    <a:pt x="84873" y="1110945"/>
                  </a:cubicBezTo>
                  <a:cubicBezTo>
                    <a:pt x="44175" y="1051197"/>
                    <a:pt x="880" y="921311"/>
                    <a:pt x="17332" y="851172"/>
                  </a:cubicBezTo>
                  <a:cubicBezTo>
                    <a:pt x="33784" y="781033"/>
                    <a:pt x="131633" y="729945"/>
                    <a:pt x="183587" y="690113"/>
                  </a:cubicBezTo>
                  <a:cubicBezTo>
                    <a:pt x="235541" y="650281"/>
                    <a:pt x="284032" y="645086"/>
                    <a:pt x="329059" y="612181"/>
                  </a:cubicBezTo>
                  <a:cubicBezTo>
                    <a:pt x="374086" y="579277"/>
                    <a:pt x="413918" y="535981"/>
                    <a:pt x="453750" y="492686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CBC2C2D-AACD-E5DC-344F-F3977C385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429" y="4228840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D0376D94-6FE9-FF39-6E6B-C8351B9BA06A}"/>
                </a:ext>
              </a:extLst>
            </p:cNvPr>
            <p:cNvCxnSpPr>
              <a:cxnSpLocks/>
            </p:cNvCxnSpPr>
            <p:nvPr/>
          </p:nvCxnSpPr>
          <p:spPr>
            <a:xfrm>
              <a:off x="5385595" y="4310142"/>
              <a:ext cx="22268" cy="8257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6FD5C05B-5226-9375-27EF-621CF41A87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9235" y="5886679"/>
              <a:ext cx="64637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2F71198-44FA-B360-9D89-A86DE6DEBEC6}"/>
              </a:ext>
            </a:extLst>
          </p:cNvPr>
          <p:cNvGrpSpPr/>
          <p:nvPr/>
        </p:nvGrpSpPr>
        <p:grpSpPr>
          <a:xfrm rot="5005205">
            <a:off x="8464345" y="2763268"/>
            <a:ext cx="575903" cy="511477"/>
            <a:chOff x="3242695" y="3824599"/>
            <a:chExt cx="2342351" cy="2064791"/>
          </a:xfrm>
        </p:grpSpPr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5308CC0D-3438-CB66-8B94-C01E6AE8E456}"/>
                </a:ext>
              </a:extLst>
            </p:cNvPr>
            <p:cNvSpPr/>
            <p:nvPr/>
          </p:nvSpPr>
          <p:spPr>
            <a:xfrm>
              <a:off x="3242695" y="3824599"/>
              <a:ext cx="2342351" cy="2064791"/>
            </a:xfrm>
            <a:custGeom>
              <a:avLst/>
              <a:gdLst>
                <a:gd name="connsiteX0" fmla="*/ 484923 w 2342351"/>
                <a:gd name="connsiteY0" fmla="*/ 445927 h 2064791"/>
                <a:gd name="connsiteX1" fmla="*/ 853800 w 2342351"/>
                <a:gd name="connsiteY1" fmla="*/ 129004 h 2064791"/>
                <a:gd name="connsiteX2" fmla="*/ 1009664 w 2342351"/>
                <a:gd name="connsiteY2" fmla="*/ 35486 h 2064791"/>
                <a:gd name="connsiteX3" fmla="*/ 1129159 w 2342351"/>
                <a:gd name="connsiteY3" fmla="*/ 4313 h 2064791"/>
                <a:gd name="connsiteX4" fmla="*/ 1259046 w 2342351"/>
                <a:gd name="connsiteY4" fmla="*/ 25095 h 2064791"/>
                <a:gd name="connsiteX5" fmla="*/ 1331782 w 2342351"/>
                <a:gd name="connsiteY5" fmla="*/ 227718 h 2064791"/>
                <a:gd name="connsiteX6" fmla="*/ 1347368 w 2342351"/>
                <a:gd name="connsiteY6" fmla="*/ 357604 h 2064791"/>
                <a:gd name="connsiteX7" fmla="*/ 1186309 w 2342351"/>
                <a:gd name="connsiteY7" fmla="*/ 503077 h 2064791"/>
                <a:gd name="connsiteX8" fmla="*/ 1196700 w 2342351"/>
                <a:gd name="connsiteY8" fmla="*/ 653745 h 2064791"/>
                <a:gd name="connsiteX9" fmla="*/ 1290218 w 2342351"/>
                <a:gd name="connsiteY9" fmla="*/ 674527 h 2064791"/>
                <a:gd name="connsiteX10" fmla="*/ 1368150 w 2342351"/>
                <a:gd name="connsiteY10" fmla="*/ 716091 h 2064791"/>
                <a:gd name="connsiteX11" fmla="*/ 1534405 w 2342351"/>
                <a:gd name="connsiteY11" fmla="*/ 726481 h 2064791"/>
                <a:gd name="connsiteX12" fmla="*/ 1653900 w 2342351"/>
                <a:gd name="connsiteY12" fmla="*/ 690113 h 2064791"/>
                <a:gd name="connsiteX13" fmla="*/ 1726637 w 2342351"/>
                <a:gd name="connsiteY13" fmla="*/ 555031 h 2064791"/>
                <a:gd name="connsiteX14" fmla="*/ 1711050 w 2342351"/>
                <a:gd name="connsiteY14" fmla="*/ 425145 h 2064791"/>
                <a:gd name="connsiteX15" fmla="*/ 1622728 w 2342351"/>
                <a:gd name="connsiteY15" fmla="*/ 217327 h 2064791"/>
                <a:gd name="connsiteX16" fmla="*/ 1768200 w 2342351"/>
                <a:gd name="connsiteY16" fmla="*/ 30291 h 2064791"/>
                <a:gd name="connsiteX17" fmla="*/ 1965628 w 2342351"/>
                <a:gd name="connsiteY17" fmla="*/ 51072 h 2064791"/>
                <a:gd name="connsiteX18" fmla="*/ 2064341 w 2342351"/>
                <a:gd name="connsiteY18" fmla="*/ 149786 h 2064791"/>
                <a:gd name="connsiteX19" fmla="*/ 2126687 w 2342351"/>
                <a:gd name="connsiteY19" fmla="*/ 378386 h 2064791"/>
                <a:gd name="connsiteX20" fmla="*/ 2240987 w 2342351"/>
                <a:gd name="connsiteY20" fmla="*/ 923909 h 2064791"/>
                <a:gd name="connsiteX21" fmla="*/ 2292941 w 2342351"/>
                <a:gd name="connsiteY21" fmla="*/ 1173291 h 2064791"/>
                <a:gd name="connsiteX22" fmla="*/ 2339700 w 2342351"/>
                <a:gd name="connsiteY22" fmla="*/ 1370718 h 2064791"/>
                <a:gd name="connsiteX23" fmla="*/ 2209814 w 2342351"/>
                <a:gd name="connsiteY23" fmla="*/ 1500604 h 2064791"/>
                <a:gd name="connsiteX24" fmla="*/ 2095514 w 2342351"/>
                <a:gd name="connsiteY24" fmla="*/ 1516191 h 2064791"/>
                <a:gd name="connsiteX25" fmla="*/ 1996800 w 2342351"/>
                <a:gd name="connsiteY25" fmla="*/ 1495409 h 2064791"/>
                <a:gd name="connsiteX26" fmla="*/ 1924064 w 2342351"/>
                <a:gd name="connsiteY26" fmla="*/ 1433063 h 2064791"/>
                <a:gd name="connsiteX27" fmla="*/ 1887696 w 2342351"/>
                <a:gd name="connsiteY27" fmla="*/ 1344741 h 2064791"/>
                <a:gd name="connsiteX28" fmla="*/ 1913673 w 2342351"/>
                <a:gd name="connsiteY28" fmla="*/ 1225245 h 2064791"/>
                <a:gd name="connsiteX29" fmla="*/ 1892891 w 2342351"/>
                <a:gd name="connsiteY29" fmla="*/ 1162900 h 2064791"/>
                <a:gd name="connsiteX30" fmla="*/ 1830546 w 2342351"/>
                <a:gd name="connsiteY30" fmla="*/ 1131727 h 2064791"/>
                <a:gd name="connsiteX31" fmla="*/ 1773396 w 2342351"/>
                <a:gd name="connsiteY31" fmla="*/ 1131727 h 2064791"/>
                <a:gd name="connsiteX32" fmla="*/ 1659096 w 2342351"/>
                <a:gd name="connsiteY32" fmla="*/ 1204463 h 2064791"/>
                <a:gd name="connsiteX33" fmla="*/ 1409714 w 2342351"/>
                <a:gd name="connsiteY33" fmla="*/ 1495409 h 2064791"/>
                <a:gd name="connsiteX34" fmla="*/ 1399323 w 2342351"/>
                <a:gd name="connsiteY34" fmla="*/ 1609709 h 2064791"/>
                <a:gd name="connsiteX35" fmla="*/ 1529209 w 2342351"/>
                <a:gd name="connsiteY35" fmla="*/ 1656468 h 2064791"/>
                <a:gd name="connsiteX36" fmla="*/ 1695464 w 2342351"/>
                <a:gd name="connsiteY36" fmla="*/ 1614904 h 2064791"/>
                <a:gd name="connsiteX37" fmla="*/ 1809764 w 2342351"/>
                <a:gd name="connsiteY37" fmla="*/ 1651272 h 2064791"/>
                <a:gd name="connsiteX38" fmla="*/ 1877305 w 2342351"/>
                <a:gd name="connsiteY38" fmla="*/ 1801941 h 2064791"/>
                <a:gd name="connsiteX39" fmla="*/ 1747418 w 2342351"/>
                <a:gd name="connsiteY39" fmla="*/ 2020150 h 2064791"/>
                <a:gd name="connsiteX40" fmla="*/ 1544796 w 2342351"/>
                <a:gd name="connsiteY40" fmla="*/ 2061713 h 2064791"/>
                <a:gd name="connsiteX41" fmla="*/ 1259046 w 2342351"/>
                <a:gd name="connsiteY41" fmla="*/ 2061713 h 2064791"/>
                <a:gd name="connsiteX42" fmla="*/ 1118768 w 2342351"/>
                <a:gd name="connsiteY42" fmla="*/ 2061713 h 2064791"/>
                <a:gd name="connsiteX43" fmla="*/ 848605 w 2342351"/>
                <a:gd name="connsiteY43" fmla="*/ 2056518 h 2064791"/>
                <a:gd name="connsiteX44" fmla="*/ 599223 w 2342351"/>
                <a:gd name="connsiteY44" fmla="*/ 2046127 h 2064791"/>
                <a:gd name="connsiteX45" fmla="*/ 365428 w 2342351"/>
                <a:gd name="connsiteY45" fmla="*/ 2020150 h 2064791"/>
                <a:gd name="connsiteX46" fmla="*/ 126437 w 2342351"/>
                <a:gd name="connsiteY46" fmla="*/ 1942218 h 2064791"/>
                <a:gd name="connsiteX47" fmla="*/ 17332 w 2342351"/>
                <a:gd name="connsiteY47" fmla="*/ 1760377 h 2064791"/>
                <a:gd name="connsiteX48" fmla="*/ 6941 w 2342351"/>
                <a:gd name="connsiteY48" fmla="*/ 1588927 h 2064791"/>
                <a:gd name="connsiteX49" fmla="*/ 84873 w 2342351"/>
                <a:gd name="connsiteY49" fmla="*/ 1485018 h 2064791"/>
                <a:gd name="connsiteX50" fmla="*/ 277105 w 2342351"/>
                <a:gd name="connsiteY50" fmla="*/ 1375913 h 2064791"/>
                <a:gd name="connsiteX51" fmla="*/ 495314 w 2342351"/>
                <a:gd name="connsiteY51" fmla="*/ 1479822 h 2064791"/>
                <a:gd name="connsiteX52" fmla="*/ 661568 w 2342351"/>
                <a:gd name="connsiteY52" fmla="*/ 1594122 h 2064791"/>
                <a:gd name="connsiteX53" fmla="*/ 827823 w 2342351"/>
                <a:gd name="connsiteY53" fmla="*/ 1604513 h 2064791"/>
                <a:gd name="connsiteX54" fmla="*/ 931732 w 2342351"/>
                <a:gd name="connsiteY54" fmla="*/ 1396695 h 2064791"/>
                <a:gd name="connsiteX55" fmla="*/ 952514 w 2342351"/>
                <a:gd name="connsiteY55" fmla="*/ 1136922 h 2064791"/>
                <a:gd name="connsiteX56" fmla="*/ 874582 w 2342351"/>
                <a:gd name="connsiteY56" fmla="*/ 965472 h 2064791"/>
                <a:gd name="connsiteX57" fmla="*/ 796650 w 2342351"/>
                <a:gd name="connsiteY57" fmla="*/ 981059 h 2064791"/>
                <a:gd name="connsiteX58" fmla="*/ 671959 w 2342351"/>
                <a:gd name="connsiteY58" fmla="*/ 1168095 h 2064791"/>
                <a:gd name="connsiteX59" fmla="*/ 458946 w 2342351"/>
                <a:gd name="connsiteY59" fmla="*/ 1194072 h 2064791"/>
                <a:gd name="connsiteX60" fmla="*/ 381014 w 2342351"/>
                <a:gd name="connsiteY60" fmla="*/ 1194072 h 2064791"/>
                <a:gd name="connsiteX61" fmla="*/ 261518 w 2342351"/>
                <a:gd name="connsiteY61" fmla="*/ 1209659 h 2064791"/>
                <a:gd name="connsiteX62" fmla="*/ 84873 w 2342351"/>
                <a:gd name="connsiteY62" fmla="*/ 1110945 h 2064791"/>
                <a:gd name="connsiteX63" fmla="*/ 17332 w 2342351"/>
                <a:gd name="connsiteY63" fmla="*/ 851172 h 2064791"/>
                <a:gd name="connsiteX64" fmla="*/ 183587 w 2342351"/>
                <a:gd name="connsiteY64" fmla="*/ 690113 h 2064791"/>
                <a:gd name="connsiteX65" fmla="*/ 329059 w 2342351"/>
                <a:gd name="connsiteY65" fmla="*/ 612181 h 2064791"/>
                <a:gd name="connsiteX66" fmla="*/ 453750 w 2342351"/>
                <a:gd name="connsiteY66" fmla="*/ 492686 h 20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42351" h="2064791">
                  <a:moveTo>
                    <a:pt x="484923" y="445927"/>
                  </a:moveTo>
                  <a:cubicBezTo>
                    <a:pt x="625633" y="321669"/>
                    <a:pt x="766343" y="197411"/>
                    <a:pt x="853800" y="129004"/>
                  </a:cubicBezTo>
                  <a:cubicBezTo>
                    <a:pt x="941257" y="60597"/>
                    <a:pt x="963771" y="56268"/>
                    <a:pt x="1009664" y="35486"/>
                  </a:cubicBezTo>
                  <a:cubicBezTo>
                    <a:pt x="1055557" y="14704"/>
                    <a:pt x="1087595" y="6045"/>
                    <a:pt x="1129159" y="4313"/>
                  </a:cubicBezTo>
                  <a:cubicBezTo>
                    <a:pt x="1170723" y="2581"/>
                    <a:pt x="1225276" y="-12139"/>
                    <a:pt x="1259046" y="25095"/>
                  </a:cubicBezTo>
                  <a:cubicBezTo>
                    <a:pt x="1292816" y="62329"/>
                    <a:pt x="1317062" y="172300"/>
                    <a:pt x="1331782" y="227718"/>
                  </a:cubicBezTo>
                  <a:cubicBezTo>
                    <a:pt x="1346502" y="283136"/>
                    <a:pt x="1371613" y="311711"/>
                    <a:pt x="1347368" y="357604"/>
                  </a:cubicBezTo>
                  <a:cubicBezTo>
                    <a:pt x="1323123" y="403497"/>
                    <a:pt x="1211420" y="453720"/>
                    <a:pt x="1186309" y="503077"/>
                  </a:cubicBezTo>
                  <a:cubicBezTo>
                    <a:pt x="1161198" y="552434"/>
                    <a:pt x="1179382" y="625170"/>
                    <a:pt x="1196700" y="653745"/>
                  </a:cubicBezTo>
                  <a:cubicBezTo>
                    <a:pt x="1214018" y="682320"/>
                    <a:pt x="1261643" y="664136"/>
                    <a:pt x="1290218" y="674527"/>
                  </a:cubicBezTo>
                  <a:cubicBezTo>
                    <a:pt x="1318793" y="684918"/>
                    <a:pt x="1327452" y="707432"/>
                    <a:pt x="1368150" y="716091"/>
                  </a:cubicBezTo>
                  <a:cubicBezTo>
                    <a:pt x="1408848" y="724750"/>
                    <a:pt x="1486780" y="730811"/>
                    <a:pt x="1534405" y="726481"/>
                  </a:cubicBezTo>
                  <a:cubicBezTo>
                    <a:pt x="1582030" y="722151"/>
                    <a:pt x="1621861" y="718688"/>
                    <a:pt x="1653900" y="690113"/>
                  </a:cubicBezTo>
                  <a:cubicBezTo>
                    <a:pt x="1685939" y="661538"/>
                    <a:pt x="1717112" y="599192"/>
                    <a:pt x="1726637" y="555031"/>
                  </a:cubicBezTo>
                  <a:cubicBezTo>
                    <a:pt x="1736162" y="510870"/>
                    <a:pt x="1728368" y="481429"/>
                    <a:pt x="1711050" y="425145"/>
                  </a:cubicBezTo>
                  <a:cubicBezTo>
                    <a:pt x="1693732" y="368861"/>
                    <a:pt x="1613203" y="283136"/>
                    <a:pt x="1622728" y="217327"/>
                  </a:cubicBezTo>
                  <a:cubicBezTo>
                    <a:pt x="1632253" y="151518"/>
                    <a:pt x="1711050" y="58000"/>
                    <a:pt x="1768200" y="30291"/>
                  </a:cubicBezTo>
                  <a:cubicBezTo>
                    <a:pt x="1825350" y="2582"/>
                    <a:pt x="1916271" y="31156"/>
                    <a:pt x="1965628" y="51072"/>
                  </a:cubicBezTo>
                  <a:cubicBezTo>
                    <a:pt x="2014985" y="70988"/>
                    <a:pt x="2037498" y="95234"/>
                    <a:pt x="2064341" y="149786"/>
                  </a:cubicBezTo>
                  <a:cubicBezTo>
                    <a:pt x="2091184" y="204338"/>
                    <a:pt x="2097246" y="249366"/>
                    <a:pt x="2126687" y="378386"/>
                  </a:cubicBezTo>
                  <a:cubicBezTo>
                    <a:pt x="2156128" y="507406"/>
                    <a:pt x="2213278" y="791425"/>
                    <a:pt x="2240987" y="923909"/>
                  </a:cubicBezTo>
                  <a:cubicBezTo>
                    <a:pt x="2268696" y="1056393"/>
                    <a:pt x="2276489" y="1098823"/>
                    <a:pt x="2292941" y="1173291"/>
                  </a:cubicBezTo>
                  <a:cubicBezTo>
                    <a:pt x="2309393" y="1247759"/>
                    <a:pt x="2353555" y="1316166"/>
                    <a:pt x="2339700" y="1370718"/>
                  </a:cubicBezTo>
                  <a:cubicBezTo>
                    <a:pt x="2325845" y="1425270"/>
                    <a:pt x="2250512" y="1476358"/>
                    <a:pt x="2209814" y="1500604"/>
                  </a:cubicBezTo>
                  <a:cubicBezTo>
                    <a:pt x="2169116" y="1524850"/>
                    <a:pt x="2131016" y="1517057"/>
                    <a:pt x="2095514" y="1516191"/>
                  </a:cubicBezTo>
                  <a:cubicBezTo>
                    <a:pt x="2060012" y="1515325"/>
                    <a:pt x="2025375" y="1509264"/>
                    <a:pt x="1996800" y="1495409"/>
                  </a:cubicBezTo>
                  <a:cubicBezTo>
                    <a:pt x="1968225" y="1481554"/>
                    <a:pt x="1942248" y="1458174"/>
                    <a:pt x="1924064" y="1433063"/>
                  </a:cubicBezTo>
                  <a:cubicBezTo>
                    <a:pt x="1905880" y="1407952"/>
                    <a:pt x="1889428" y="1379377"/>
                    <a:pt x="1887696" y="1344741"/>
                  </a:cubicBezTo>
                  <a:cubicBezTo>
                    <a:pt x="1885964" y="1310105"/>
                    <a:pt x="1912807" y="1255552"/>
                    <a:pt x="1913673" y="1225245"/>
                  </a:cubicBezTo>
                  <a:cubicBezTo>
                    <a:pt x="1914539" y="1194938"/>
                    <a:pt x="1906745" y="1178486"/>
                    <a:pt x="1892891" y="1162900"/>
                  </a:cubicBezTo>
                  <a:cubicBezTo>
                    <a:pt x="1879037" y="1147314"/>
                    <a:pt x="1850462" y="1136923"/>
                    <a:pt x="1830546" y="1131727"/>
                  </a:cubicBezTo>
                  <a:cubicBezTo>
                    <a:pt x="1810630" y="1126532"/>
                    <a:pt x="1801971" y="1119604"/>
                    <a:pt x="1773396" y="1131727"/>
                  </a:cubicBezTo>
                  <a:cubicBezTo>
                    <a:pt x="1744821" y="1143850"/>
                    <a:pt x="1719710" y="1143849"/>
                    <a:pt x="1659096" y="1204463"/>
                  </a:cubicBezTo>
                  <a:cubicBezTo>
                    <a:pt x="1598482" y="1265077"/>
                    <a:pt x="1453010" y="1427868"/>
                    <a:pt x="1409714" y="1495409"/>
                  </a:cubicBezTo>
                  <a:cubicBezTo>
                    <a:pt x="1366418" y="1562950"/>
                    <a:pt x="1379407" y="1582866"/>
                    <a:pt x="1399323" y="1609709"/>
                  </a:cubicBezTo>
                  <a:cubicBezTo>
                    <a:pt x="1419239" y="1636552"/>
                    <a:pt x="1479852" y="1655602"/>
                    <a:pt x="1529209" y="1656468"/>
                  </a:cubicBezTo>
                  <a:cubicBezTo>
                    <a:pt x="1578566" y="1657334"/>
                    <a:pt x="1648705" y="1615770"/>
                    <a:pt x="1695464" y="1614904"/>
                  </a:cubicBezTo>
                  <a:cubicBezTo>
                    <a:pt x="1742223" y="1614038"/>
                    <a:pt x="1779457" y="1620099"/>
                    <a:pt x="1809764" y="1651272"/>
                  </a:cubicBezTo>
                  <a:cubicBezTo>
                    <a:pt x="1840071" y="1682445"/>
                    <a:pt x="1887696" y="1740461"/>
                    <a:pt x="1877305" y="1801941"/>
                  </a:cubicBezTo>
                  <a:cubicBezTo>
                    <a:pt x="1866914" y="1863421"/>
                    <a:pt x="1802836" y="1976855"/>
                    <a:pt x="1747418" y="2020150"/>
                  </a:cubicBezTo>
                  <a:cubicBezTo>
                    <a:pt x="1692000" y="2063445"/>
                    <a:pt x="1626191" y="2054786"/>
                    <a:pt x="1544796" y="2061713"/>
                  </a:cubicBezTo>
                  <a:cubicBezTo>
                    <a:pt x="1463401" y="2068640"/>
                    <a:pt x="1259046" y="2061713"/>
                    <a:pt x="1259046" y="2061713"/>
                  </a:cubicBezTo>
                  <a:lnTo>
                    <a:pt x="1118768" y="2061713"/>
                  </a:lnTo>
                  <a:lnTo>
                    <a:pt x="848605" y="2056518"/>
                  </a:lnTo>
                  <a:cubicBezTo>
                    <a:pt x="762014" y="2053920"/>
                    <a:pt x="679753" y="2052188"/>
                    <a:pt x="599223" y="2046127"/>
                  </a:cubicBezTo>
                  <a:cubicBezTo>
                    <a:pt x="518693" y="2040066"/>
                    <a:pt x="444226" y="2037468"/>
                    <a:pt x="365428" y="2020150"/>
                  </a:cubicBezTo>
                  <a:cubicBezTo>
                    <a:pt x="286630" y="2002832"/>
                    <a:pt x="184453" y="1985514"/>
                    <a:pt x="126437" y="1942218"/>
                  </a:cubicBezTo>
                  <a:cubicBezTo>
                    <a:pt x="68421" y="1898923"/>
                    <a:pt x="37248" y="1819259"/>
                    <a:pt x="17332" y="1760377"/>
                  </a:cubicBezTo>
                  <a:cubicBezTo>
                    <a:pt x="-2584" y="1701495"/>
                    <a:pt x="-4316" y="1634820"/>
                    <a:pt x="6941" y="1588927"/>
                  </a:cubicBezTo>
                  <a:cubicBezTo>
                    <a:pt x="18198" y="1543034"/>
                    <a:pt x="39846" y="1520520"/>
                    <a:pt x="84873" y="1485018"/>
                  </a:cubicBezTo>
                  <a:cubicBezTo>
                    <a:pt x="129900" y="1449516"/>
                    <a:pt x="208698" y="1376779"/>
                    <a:pt x="277105" y="1375913"/>
                  </a:cubicBezTo>
                  <a:cubicBezTo>
                    <a:pt x="345512" y="1375047"/>
                    <a:pt x="431237" y="1443454"/>
                    <a:pt x="495314" y="1479822"/>
                  </a:cubicBezTo>
                  <a:cubicBezTo>
                    <a:pt x="559391" y="1516190"/>
                    <a:pt x="606150" y="1573340"/>
                    <a:pt x="661568" y="1594122"/>
                  </a:cubicBezTo>
                  <a:cubicBezTo>
                    <a:pt x="716986" y="1614904"/>
                    <a:pt x="782796" y="1637418"/>
                    <a:pt x="827823" y="1604513"/>
                  </a:cubicBezTo>
                  <a:cubicBezTo>
                    <a:pt x="872850" y="1571609"/>
                    <a:pt x="910950" y="1474627"/>
                    <a:pt x="931732" y="1396695"/>
                  </a:cubicBezTo>
                  <a:cubicBezTo>
                    <a:pt x="952514" y="1318763"/>
                    <a:pt x="962039" y="1208792"/>
                    <a:pt x="952514" y="1136922"/>
                  </a:cubicBezTo>
                  <a:cubicBezTo>
                    <a:pt x="942989" y="1065052"/>
                    <a:pt x="900559" y="991449"/>
                    <a:pt x="874582" y="965472"/>
                  </a:cubicBezTo>
                  <a:cubicBezTo>
                    <a:pt x="848605" y="939495"/>
                    <a:pt x="830420" y="947289"/>
                    <a:pt x="796650" y="981059"/>
                  </a:cubicBezTo>
                  <a:cubicBezTo>
                    <a:pt x="762880" y="1014829"/>
                    <a:pt x="728243" y="1132593"/>
                    <a:pt x="671959" y="1168095"/>
                  </a:cubicBezTo>
                  <a:cubicBezTo>
                    <a:pt x="615675" y="1203597"/>
                    <a:pt x="507437" y="1189743"/>
                    <a:pt x="458946" y="1194072"/>
                  </a:cubicBezTo>
                  <a:cubicBezTo>
                    <a:pt x="410455" y="1198402"/>
                    <a:pt x="413918" y="1191474"/>
                    <a:pt x="381014" y="1194072"/>
                  </a:cubicBezTo>
                  <a:cubicBezTo>
                    <a:pt x="348110" y="1196670"/>
                    <a:pt x="310875" y="1223513"/>
                    <a:pt x="261518" y="1209659"/>
                  </a:cubicBezTo>
                  <a:cubicBezTo>
                    <a:pt x="212161" y="1195805"/>
                    <a:pt x="125571" y="1170693"/>
                    <a:pt x="84873" y="1110945"/>
                  </a:cubicBezTo>
                  <a:cubicBezTo>
                    <a:pt x="44175" y="1051197"/>
                    <a:pt x="880" y="921311"/>
                    <a:pt x="17332" y="851172"/>
                  </a:cubicBezTo>
                  <a:cubicBezTo>
                    <a:pt x="33784" y="781033"/>
                    <a:pt x="131633" y="729945"/>
                    <a:pt x="183587" y="690113"/>
                  </a:cubicBezTo>
                  <a:cubicBezTo>
                    <a:pt x="235541" y="650281"/>
                    <a:pt x="284032" y="645086"/>
                    <a:pt x="329059" y="612181"/>
                  </a:cubicBezTo>
                  <a:cubicBezTo>
                    <a:pt x="374086" y="579277"/>
                    <a:pt x="413918" y="535981"/>
                    <a:pt x="453750" y="492686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91E0BD67-779E-7107-1A64-AE5334697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429" y="4228840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453584E0-D5CD-CCCF-EDEA-EAE65336243E}"/>
                </a:ext>
              </a:extLst>
            </p:cNvPr>
            <p:cNvCxnSpPr>
              <a:cxnSpLocks/>
            </p:cNvCxnSpPr>
            <p:nvPr/>
          </p:nvCxnSpPr>
          <p:spPr>
            <a:xfrm>
              <a:off x="5385595" y="4310142"/>
              <a:ext cx="22268" cy="8257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8AB27EC-6FF8-D349-2664-E339B73C0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9235" y="5886679"/>
              <a:ext cx="64637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74200DE7-3855-C548-7BD6-FC592611FCA4}"/>
                  </a:ext>
                </a:extLst>
              </p:cNvPr>
              <p:cNvSpPr txBox="1"/>
              <p:nvPr/>
            </p:nvSpPr>
            <p:spPr>
              <a:xfrm>
                <a:off x="8970205" y="2642113"/>
                <a:ext cx="435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74200DE7-3855-C548-7BD6-FC592611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205" y="2642113"/>
                <a:ext cx="4356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43B827A-9E7F-0D98-D1D6-3DCA4948D7BB}"/>
                  </a:ext>
                </a:extLst>
              </p:cNvPr>
              <p:cNvSpPr txBox="1"/>
              <p:nvPr/>
            </p:nvSpPr>
            <p:spPr>
              <a:xfrm>
                <a:off x="5125282" y="5638651"/>
                <a:ext cx="24382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OPT</a:t>
                </a: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43B827A-9E7F-0D98-D1D6-3DCA4948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82" y="5638651"/>
                <a:ext cx="2438215" cy="523220"/>
              </a:xfrm>
              <a:prstGeom prst="rect">
                <a:avLst/>
              </a:prstGeom>
              <a:blipFill>
                <a:blip r:embed="rId18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6EDA2E3C-CC41-941F-E3A8-E70CD2031C26}"/>
                  </a:ext>
                </a:extLst>
              </p:cNvPr>
              <p:cNvSpPr txBox="1"/>
              <p:nvPr/>
            </p:nvSpPr>
            <p:spPr>
              <a:xfrm>
                <a:off x="1155291" y="5637804"/>
                <a:ext cx="24382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OPT</a:t>
                </a:r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6EDA2E3C-CC41-941F-E3A8-E70CD203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1" y="5637804"/>
                <a:ext cx="2438215" cy="523220"/>
              </a:xfrm>
              <a:prstGeom prst="rect">
                <a:avLst/>
              </a:prstGeom>
              <a:blipFill>
                <a:blip r:embed="rId19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79FD0AE0-6492-ACD6-FEAB-4A8EBF1E4CF3}"/>
                  </a:ext>
                </a:extLst>
              </p:cNvPr>
              <p:cNvSpPr txBox="1"/>
              <p:nvPr/>
            </p:nvSpPr>
            <p:spPr>
              <a:xfrm>
                <a:off x="9843639" y="5592129"/>
                <a:ext cx="2438215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OPT</a:t>
                </a:r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79FD0AE0-6492-ACD6-FEAB-4A8EBF1E4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9" y="5592129"/>
                <a:ext cx="2438215" cy="530915"/>
              </a:xfrm>
              <a:prstGeom prst="rect">
                <a:avLst/>
              </a:prstGeom>
              <a:blipFill>
                <a:blip r:embed="rId20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9" grpId="0" animBg="1"/>
      <p:bldP spid="35" grpId="0"/>
      <p:bldP spid="168" grpId="0"/>
      <p:bldP spid="169" grpId="0" animBg="1"/>
      <p:bldP spid="170" grpId="0"/>
      <p:bldP spid="171" grpId="0"/>
      <p:bldP spid="177" grpId="0"/>
      <p:bldP spid="178" grpId="0"/>
      <p:bldP spid="188" grpId="0"/>
      <p:bldP spid="189" grpId="0"/>
      <p:bldP spid="190" grpId="0"/>
      <p:bldP spid="238" grpId="0"/>
      <p:bldP spid="239" grpId="0"/>
      <p:bldP spid="254" grpId="0"/>
      <p:bldP spid="256" grpId="0"/>
      <p:bldP spid="258" grpId="0"/>
      <p:bldP spid="2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94364238-D4A5-4BE7-775A-0B5EEBE0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</a:blip>
          <a:srcRect/>
          <a:stretch>
            <a:fillRect/>
          </a:stretch>
        </p:blipFill>
        <p:spPr bwMode="auto">
          <a:xfrm>
            <a:off x="5369856" y="2330943"/>
            <a:ext cx="1175329" cy="11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EA55D-9658-0882-B6D4-CC502BD6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Min-Ratio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EB3169-869E-859B-1F61-99618F51FA10}"/>
                  </a:ext>
                </a:extLst>
              </p:cNvPr>
              <p:cNvSpPr txBox="1"/>
              <p:nvPr/>
            </p:nvSpPr>
            <p:spPr>
              <a:xfrm>
                <a:off x="1445028" y="4307448"/>
                <a:ext cx="6118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EB3169-869E-859B-1F61-99618F51F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28" y="4307448"/>
                <a:ext cx="611855" cy="646331"/>
              </a:xfrm>
              <a:prstGeom prst="rect">
                <a:avLst/>
              </a:prstGeom>
              <a:blipFill>
                <a:blip r:embed="rId4"/>
                <a:stretch>
                  <a:fillRect l="-10204" r="-1020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0D60374B-CC5A-991E-FDAD-CFE78D0A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</a:blip>
          <a:srcRect/>
          <a:stretch>
            <a:fillRect/>
          </a:stretch>
        </p:blipFill>
        <p:spPr bwMode="auto">
          <a:xfrm>
            <a:off x="580825" y="1906826"/>
            <a:ext cx="2322370" cy="224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8C3DA64-2661-822C-0B20-ECCE2C21DB06}"/>
              </a:ext>
            </a:extLst>
          </p:cNvPr>
          <p:cNvGrpSpPr/>
          <p:nvPr/>
        </p:nvGrpSpPr>
        <p:grpSpPr>
          <a:xfrm>
            <a:off x="6983884" y="584503"/>
            <a:ext cx="1904373" cy="1875914"/>
            <a:chOff x="1095632" y="4316000"/>
            <a:chExt cx="1904373" cy="187591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3ED611-B7F9-4722-62BF-0ACFA6370288}"/>
                </a:ext>
              </a:extLst>
            </p:cNvPr>
            <p:cNvGrpSpPr/>
            <p:nvPr/>
          </p:nvGrpSpPr>
          <p:grpSpPr>
            <a:xfrm>
              <a:off x="1095632" y="4316000"/>
              <a:ext cx="1055386" cy="997898"/>
              <a:chOff x="1954200" y="3240678"/>
              <a:chExt cx="1621766" cy="151028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ABD1F0-5CF5-20F2-18FA-0276477E72B4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14BF50-3F96-8FF2-BB47-E36A3ED3EC75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6B8812B-5593-D36C-5E4B-9331FA445111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198CEDF-FBF8-AA8B-4DBF-668CB6C1ED1E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59B93EC-E594-7DFD-A3A4-43A8C0B6C251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CE37D4E-5241-C9D9-46B3-0B3BED247513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5DFDAB2-5021-D690-28A0-551DB8CB5B3B}"/>
                </a:ext>
              </a:extLst>
            </p:cNvPr>
            <p:cNvGrpSpPr/>
            <p:nvPr/>
          </p:nvGrpSpPr>
          <p:grpSpPr>
            <a:xfrm rot="15285227">
              <a:off x="1976507" y="4689029"/>
              <a:ext cx="1050054" cy="996942"/>
              <a:chOff x="1954200" y="3240678"/>
              <a:chExt cx="1621766" cy="151028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EDAC4A-9EA2-CD2B-CCD4-0B765E7AB4D1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78C6EA8-87C5-0CE4-EE9A-D7559D3BA08F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1DD0C43-A364-71D1-2573-B15512DDB098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94222CD-D7D3-460F-2E78-779DAB34850D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02DE8B3-F94D-5473-C92F-4A9B5623E9BE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55CC1FE-A219-9614-070A-4887BD90F941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C0430C-EC10-D685-43AE-FD5475948145}"/>
                </a:ext>
              </a:extLst>
            </p:cNvPr>
            <p:cNvGrpSpPr/>
            <p:nvPr/>
          </p:nvGrpSpPr>
          <p:grpSpPr>
            <a:xfrm rot="3714960">
              <a:off x="1383866" y="5168416"/>
              <a:ext cx="1050054" cy="996942"/>
              <a:chOff x="1954200" y="3240678"/>
              <a:chExt cx="1621766" cy="151028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A6EC285-8F84-ACAA-343D-73393BFE2512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ACD3254A-AD25-83F0-42DA-F4CCD69980CA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D69E420-F91F-62E5-5093-659E4753A2E2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51665A0-5879-C058-B86E-E1B550ACA94A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A3E33E5-38FB-2DF4-320F-BF582530C0F2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00B001F-EBBD-C1C6-E7C8-873A7BA35371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EFC6B6E-5595-AB10-A1DD-BC3640AD6444}"/>
                  </a:ext>
                </a:extLst>
              </p:cNvPr>
              <p:cNvSpPr txBox="1"/>
              <p:nvPr/>
            </p:nvSpPr>
            <p:spPr>
              <a:xfrm>
                <a:off x="9168589" y="943780"/>
                <a:ext cx="304285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Rooted forest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3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000" dirty="0"/>
                  <a:t>“partial tree”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EFC6B6E-5595-AB10-A1DD-BC3640AD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589" y="943780"/>
                <a:ext cx="3042851" cy="1015663"/>
              </a:xfrm>
              <a:prstGeom prst="rect">
                <a:avLst/>
              </a:prstGeom>
              <a:blipFill>
                <a:blip r:embed="rId5"/>
                <a:stretch>
                  <a:fillRect l="-4564" t="-7407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856FC3E-082A-01A4-E215-C25F3B88F3B0}"/>
              </a:ext>
            </a:extLst>
          </p:cNvPr>
          <p:cNvCxnSpPr>
            <a:cxnSpLocks/>
            <a:endCxn id="116" idx="2"/>
          </p:cNvCxnSpPr>
          <p:nvPr/>
        </p:nvCxnSpPr>
        <p:spPr>
          <a:xfrm flipV="1">
            <a:off x="1700726" y="3468074"/>
            <a:ext cx="4256795" cy="552108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7F7CB74-1DFC-3B60-75A0-B4D197559D5B}"/>
              </a:ext>
            </a:extLst>
          </p:cNvPr>
          <p:cNvCxnSpPr>
            <a:cxnSpLocks/>
            <a:stCxn id="16" idx="0"/>
            <a:endCxn id="116" idx="0"/>
          </p:cNvCxnSpPr>
          <p:nvPr/>
        </p:nvCxnSpPr>
        <p:spPr>
          <a:xfrm>
            <a:off x="1742010" y="1906826"/>
            <a:ext cx="4215511" cy="42411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3BF9A81-5C7A-4E96-B050-278D7BB722C0}"/>
              </a:ext>
            </a:extLst>
          </p:cNvPr>
          <p:cNvGrpSpPr/>
          <p:nvPr/>
        </p:nvGrpSpPr>
        <p:grpSpPr>
          <a:xfrm>
            <a:off x="864909" y="2116570"/>
            <a:ext cx="1904373" cy="1875914"/>
            <a:chOff x="1095632" y="4316000"/>
            <a:chExt cx="1904373" cy="1875914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D38B622-9879-5EF6-4404-B1881876BE69}"/>
                </a:ext>
              </a:extLst>
            </p:cNvPr>
            <p:cNvGrpSpPr/>
            <p:nvPr/>
          </p:nvGrpSpPr>
          <p:grpSpPr>
            <a:xfrm>
              <a:off x="1095632" y="4316000"/>
              <a:ext cx="1055386" cy="997898"/>
              <a:chOff x="1954200" y="3240678"/>
              <a:chExt cx="1621766" cy="151028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E9F9B49-832D-201E-127D-B69176055640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71F96CE6-284F-9F6D-E1FA-FEF811092E30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9611D0A0-DB7D-3F17-D6A0-75E72ACA1806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696D524C-3D2A-3C84-C200-83D7B7CDEA01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0FC3D9C0-E789-496A-B8BB-AFF2CDCEF876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9B3C15D4-6E23-E92C-0A09-D0DE5163C973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6C0674A-E87A-D1CC-D3C9-84253DAE3378}"/>
                </a:ext>
              </a:extLst>
            </p:cNvPr>
            <p:cNvGrpSpPr/>
            <p:nvPr/>
          </p:nvGrpSpPr>
          <p:grpSpPr>
            <a:xfrm rot="15285227">
              <a:off x="1976507" y="4689029"/>
              <a:ext cx="1050054" cy="996942"/>
              <a:chOff x="1954200" y="3240678"/>
              <a:chExt cx="1621766" cy="151028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C2438FD-69A7-65D3-C079-46D065FBC84D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BD00BE48-ECDE-E5A8-AC0F-A58114B51D28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4D1A659-1420-9D0F-0F13-C636A1757E8B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41CBB0A6-A7CC-B4C7-5863-04BEEF99F20A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A41E3209-2D0F-A1FB-40D1-A56AAEB0846B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8E4C7D1A-6867-2B6F-1E52-DCF8CAE345FF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69344F8-536A-0CC0-5FBC-FB6535BD0363}"/>
                </a:ext>
              </a:extLst>
            </p:cNvPr>
            <p:cNvGrpSpPr/>
            <p:nvPr/>
          </p:nvGrpSpPr>
          <p:grpSpPr>
            <a:xfrm rot="3714960">
              <a:off x="1383866" y="5168416"/>
              <a:ext cx="1050054" cy="996942"/>
              <a:chOff x="1954200" y="3240678"/>
              <a:chExt cx="1621766" cy="151028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7DF1274-F0B7-2C99-8F89-0C8B9FD8A84D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F63EE9AE-46CC-5A02-32E5-52D72DF123E7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F30327-6178-31D7-75D3-653906CDE125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DF1F0320-9265-A91D-9566-95A78335D58A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884C205D-2B03-CF0A-1429-E4318241DC8F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46BA1BD1-74A8-05F6-4395-BCCBF941849A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361BBE3-F925-5803-7BCB-AD67CA3D411E}"/>
                  </a:ext>
                </a:extLst>
              </p:cNvPr>
              <p:cNvSpPr txBox="1"/>
              <p:nvPr/>
            </p:nvSpPr>
            <p:spPr>
              <a:xfrm>
                <a:off x="9168589" y="2221900"/>
                <a:ext cx="2838213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rgbClr val="F5640D"/>
                    </a:solidFill>
                  </a:rPr>
                  <a:t>“roots”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vertices of</a:t>
                </a:r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361BBE3-F925-5803-7BCB-AD67CA3D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589" y="2221900"/>
                <a:ext cx="2838213" cy="1015663"/>
              </a:xfrm>
              <a:prstGeom prst="rect">
                <a:avLst/>
              </a:prstGeom>
              <a:blipFill>
                <a:blip r:embed="rId6"/>
                <a:stretch>
                  <a:fillRect l="-4889" t="-6173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94C70DC-CA26-F3F7-FCF2-751787D3E4E3}"/>
              </a:ext>
            </a:extLst>
          </p:cNvPr>
          <p:cNvGrpSpPr/>
          <p:nvPr/>
        </p:nvGrpSpPr>
        <p:grpSpPr>
          <a:xfrm rot="233052">
            <a:off x="5571460" y="2483161"/>
            <a:ext cx="937267" cy="931075"/>
            <a:chOff x="4335106" y="4763681"/>
            <a:chExt cx="937267" cy="93107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8E48C66-080B-49E5-B0D7-FC4BA88537A9}"/>
                </a:ext>
              </a:extLst>
            </p:cNvPr>
            <p:cNvSpPr/>
            <p:nvPr/>
          </p:nvSpPr>
          <p:spPr>
            <a:xfrm rot="15285227">
              <a:off x="4584455" y="5559627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6195396-10D1-EBB2-B90C-CFE47B46223D}"/>
                </a:ext>
              </a:extLst>
            </p:cNvPr>
            <p:cNvSpPr/>
            <p:nvPr/>
          </p:nvSpPr>
          <p:spPr>
            <a:xfrm rot="15285227">
              <a:off x="4336779" y="4762008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CB72E30-4C01-DF48-2E8B-FEA287AA6D22}"/>
                </a:ext>
              </a:extLst>
            </p:cNvPr>
            <p:cNvSpPr/>
            <p:nvPr/>
          </p:nvSpPr>
          <p:spPr>
            <a:xfrm rot="15285227">
              <a:off x="5137245" y="4940642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50605294-0323-ABE6-8137-4462D09A2468}"/>
              </a:ext>
            </a:extLst>
          </p:cNvPr>
          <p:cNvSpPr txBox="1"/>
          <p:nvPr/>
        </p:nvSpPr>
        <p:spPr>
          <a:xfrm>
            <a:off x="2953922" y="2330943"/>
            <a:ext cx="242566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vertex</a:t>
            </a:r>
          </a:p>
          <a:p>
            <a:pPr algn="ctr"/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4A281BD-4881-F1E7-2E24-71F0C094FFAC}"/>
                  </a:ext>
                </a:extLst>
              </p:cNvPr>
              <p:cNvSpPr txBox="1"/>
              <p:nvPr/>
            </p:nvSpPr>
            <p:spPr>
              <a:xfrm>
                <a:off x="771170" y="5135914"/>
                <a:ext cx="272059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vertices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4A281BD-4881-F1E7-2E24-71F0C094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70" y="5135914"/>
                <a:ext cx="2720592" cy="1477328"/>
              </a:xfrm>
              <a:prstGeom prst="rect">
                <a:avLst/>
              </a:prstGeom>
              <a:blipFill>
                <a:blip r:embed="rId9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AF3B683-B912-D8DE-49A9-F8973AAE6A59}"/>
              </a:ext>
            </a:extLst>
          </p:cNvPr>
          <p:cNvCxnSpPr>
            <a:cxnSpLocks/>
          </p:cNvCxnSpPr>
          <p:nvPr/>
        </p:nvCxnSpPr>
        <p:spPr>
          <a:xfrm>
            <a:off x="3909591" y="4289093"/>
            <a:ext cx="0" cy="2324149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55E90D0-7D9B-FC69-3B9D-103806317721}"/>
                  </a:ext>
                </a:extLst>
              </p:cNvPr>
              <p:cNvSpPr txBox="1"/>
              <p:nvPr/>
            </p:nvSpPr>
            <p:spPr>
              <a:xfrm>
                <a:off x="4320492" y="5140737"/>
                <a:ext cx="3615579" cy="14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vertices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55E90D0-7D9B-FC69-3B9D-10380631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92" y="5140737"/>
                <a:ext cx="3615579" cy="1494576"/>
              </a:xfrm>
              <a:prstGeom prst="rect">
                <a:avLst/>
              </a:prstGeom>
              <a:blipFill>
                <a:blip r:embed="rId11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Box 176">
            <a:extLst>
              <a:ext uri="{FF2B5EF4-FFF2-40B4-BE49-F238E27FC236}">
                <a16:creationId xmlns:a16="http://schemas.microsoft.com/office/drawing/2014/main" id="{A6DC46BC-AC0E-C87C-204C-BCCD3D2F973F}"/>
              </a:ext>
            </a:extLst>
          </p:cNvPr>
          <p:cNvSpPr txBox="1"/>
          <p:nvPr/>
        </p:nvSpPr>
        <p:spPr>
          <a:xfrm>
            <a:off x="4722580" y="4361667"/>
            <a:ext cx="227658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“core graph”</a:t>
            </a:r>
          </a:p>
        </p:txBody>
      </p:sp>
    </p:spTree>
    <p:extLst>
      <p:ext uri="{BB962C8B-B14F-4D97-AF65-F5344CB8AC3E}">
        <p14:creationId xmlns:p14="http://schemas.microsoft.com/office/powerpoint/2010/main" val="27819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9" grpId="0"/>
      <p:bldP spid="147" grpId="0" animBg="1"/>
      <p:bldP spid="158" grpId="0" animBg="1"/>
      <p:bldP spid="165" grpId="0"/>
      <p:bldP spid="173" grpId="0"/>
      <p:bldP spid="1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94364238-D4A5-4BE7-775A-0B5EEBE0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</a:blip>
          <a:srcRect/>
          <a:stretch>
            <a:fillRect/>
          </a:stretch>
        </p:blipFill>
        <p:spPr bwMode="auto">
          <a:xfrm>
            <a:off x="5369856" y="2330943"/>
            <a:ext cx="1175329" cy="11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EA55D-9658-0882-B6D4-CC502BD6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Min-Ratio Data Structure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D60374B-CC5A-991E-FDAD-CFE78D0A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</a:blip>
          <a:srcRect/>
          <a:stretch>
            <a:fillRect/>
          </a:stretch>
        </p:blipFill>
        <p:spPr bwMode="auto">
          <a:xfrm>
            <a:off x="580825" y="1906826"/>
            <a:ext cx="2322370" cy="224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856FC3E-082A-01A4-E215-C25F3B88F3B0}"/>
              </a:ext>
            </a:extLst>
          </p:cNvPr>
          <p:cNvCxnSpPr>
            <a:cxnSpLocks/>
            <a:endCxn id="116" idx="2"/>
          </p:cNvCxnSpPr>
          <p:nvPr/>
        </p:nvCxnSpPr>
        <p:spPr>
          <a:xfrm flipV="1">
            <a:off x="1700726" y="3468074"/>
            <a:ext cx="4256795" cy="552108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7F7CB74-1DFC-3B60-75A0-B4D197559D5B}"/>
              </a:ext>
            </a:extLst>
          </p:cNvPr>
          <p:cNvCxnSpPr>
            <a:cxnSpLocks/>
            <a:stCxn id="16" idx="0"/>
            <a:endCxn id="116" idx="0"/>
          </p:cNvCxnSpPr>
          <p:nvPr/>
        </p:nvCxnSpPr>
        <p:spPr>
          <a:xfrm>
            <a:off x="1742010" y="1906826"/>
            <a:ext cx="4215511" cy="42411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3BF9A81-5C7A-4E96-B050-278D7BB722C0}"/>
              </a:ext>
            </a:extLst>
          </p:cNvPr>
          <p:cNvGrpSpPr/>
          <p:nvPr/>
        </p:nvGrpSpPr>
        <p:grpSpPr>
          <a:xfrm>
            <a:off x="864909" y="2116570"/>
            <a:ext cx="1904373" cy="1875914"/>
            <a:chOff x="1095632" y="4316000"/>
            <a:chExt cx="1904373" cy="1875914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D38B622-9879-5EF6-4404-B1881876BE69}"/>
                </a:ext>
              </a:extLst>
            </p:cNvPr>
            <p:cNvGrpSpPr/>
            <p:nvPr/>
          </p:nvGrpSpPr>
          <p:grpSpPr>
            <a:xfrm>
              <a:off x="1095632" y="4316000"/>
              <a:ext cx="1055386" cy="997898"/>
              <a:chOff x="1954200" y="3240678"/>
              <a:chExt cx="1621766" cy="151028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E9F9B49-832D-201E-127D-B69176055640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71F96CE6-284F-9F6D-E1FA-FEF811092E30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9611D0A0-DB7D-3F17-D6A0-75E72ACA1806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696D524C-3D2A-3C84-C200-83D7B7CDEA01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0FC3D9C0-E789-496A-B8BB-AFF2CDCEF876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9B3C15D4-6E23-E92C-0A09-D0DE5163C973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6C0674A-E87A-D1CC-D3C9-84253DAE3378}"/>
                </a:ext>
              </a:extLst>
            </p:cNvPr>
            <p:cNvGrpSpPr/>
            <p:nvPr/>
          </p:nvGrpSpPr>
          <p:grpSpPr>
            <a:xfrm rot="15285227">
              <a:off x="1976507" y="4689029"/>
              <a:ext cx="1050054" cy="996942"/>
              <a:chOff x="1954200" y="3240678"/>
              <a:chExt cx="1621766" cy="151028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C2438FD-69A7-65D3-C079-46D065FBC84D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BD00BE48-ECDE-E5A8-AC0F-A58114B51D28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4D1A659-1420-9D0F-0F13-C636A1757E8B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41CBB0A6-A7CC-B4C7-5863-04BEEF99F20A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A41E3209-2D0F-A1FB-40D1-A56AAEB0846B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8E4C7D1A-6867-2B6F-1E52-DCF8CAE345FF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69344F8-536A-0CC0-5FBC-FB6535BD0363}"/>
                </a:ext>
              </a:extLst>
            </p:cNvPr>
            <p:cNvGrpSpPr/>
            <p:nvPr/>
          </p:nvGrpSpPr>
          <p:grpSpPr>
            <a:xfrm rot="3714960">
              <a:off x="1383866" y="5168416"/>
              <a:ext cx="1050054" cy="996942"/>
              <a:chOff x="1954200" y="3240678"/>
              <a:chExt cx="1621766" cy="151028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7DF1274-F0B7-2C99-8F89-0C8B9FD8A84D}"/>
                  </a:ext>
                </a:extLst>
              </p:cNvPr>
              <p:cNvSpPr/>
              <p:nvPr/>
            </p:nvSpPr>
            <p:spPr>
              <a:xfrm>
                <a:off x="2807252" y="3962440"/>
                <a:ext cx="206117" cy="207242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F63EE9AE-46CC-5A02-32E5-52D72DF123E7}"/>
                  </a:ext>
                </a:extLst>
              </p:cNvPr>
              <p:cNvSpPr/>
              <p:nvPr/>
            </p:nvSpPr>
            <p:spPr>
              <a:xfrm>
                <a:off x="2636417" y="3240678"/>
                <a:ext cx="209227" cy="728420"/>
              </a:xfrm>
              <a:custGeom>
                <a:avLst/>
                <a:gdLst>
                  <a:gd name="connsiteX0" fmla="*/ 0 w 209227"/>
                  <a:gd name="connsiteY0" fmla="*/ 0 h 728420"/>
                  <a:gd name="connsiteX1" fmla="*/ 123987 w 209227"/>
                  <a:gd name="connsiteY1" fmla="*/ 224725 h 728420"/>
                  <a:gd name="connsiteX2" fmla="*/ 38746 w 209227"/>
                  <a:gd name="connsiteY2" fmla="*/ 503695 h 728420"/>
                  <a:gd name="connsiteX3" fmla="*/ 209227 w 209227"/>
                  <a:gd name="connsiteY3" fmla="*/ 728420 h 72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728420">
                    <a:moveTo>
                      <a:pt x="0" y="0"/>
                    </a:moveTo>
                    <a:cubicBezTo>
                      <a:pt x="58764" y="70388"/>
                      <a:pt x="117529" y="140776"/>
                      <a:pt x="123987" y="224725"/>
                    </a:cubicBezTo>
                    <a:cubicBezTo>
                      <a:pt x="130445" y="308674"/>
                      <a:pt x="24539" y="419746"/>
                      <a:pt x="38746" y="503695"/>
                    </a:cubicBezTo>
                    <a:cubicBezTo>
                      <a:pt x="52953" y="587644"/>
                      <a:pt x="131090" y="658032"/>
                      <a:pt x="209227" y="72842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F30327-6178-31D7-75D3-653906CDE125}"/>
                  </a:ext>
                </a:extLst>
              </p:cNvPr>
              <p:cNvSpPr/>
              <p:nvPr/>
            </p:nvSpPr>
            <p:spPr>
              <a:xfrm>
                <a:off x="2967803" y="3538947"/>
                <a:ext cx="608163" cy="444261"/>
              </a:xfrm>
              <a:custGeom>
                <a:avLst/>
                <a:gdLst>
                  <a:gd name="connsiteX0" fmla="*/ 608163 w 608163"/>
                  <a:gd name="connsiteY0" fmla="*/ 0 h 444261"/>
                  <a:gd name="connsiteX1" fmla="*/ 224287 w 608163"/>
                  <a:gd name="connsiteY1" fmla="*/ 116457 h 444261"/>
                  <a:gd name="connsiteX2" fmla="*/ 0 w 608163"/>
                  <a:gd name="connsiteY2" fmla="*/ 444261 h 44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63" h="444261">
                    <a:moveTo>
                      <a:pt x="608163" y="0"/>
                    </a:moveTo>
                    <a:cubicBezTo>
                      <a:pt x="466905" y="21207"/>
                      <a:pt x="325647" y="42414"/>
                      <a:pt x="224287" y="116457"/>
                    </a:cubicBezTo>
                    <a:cubicBezTo>
                      <a:pt x="122926" y="190501"/>
                      <a:pt x="61463" y="317381"/>
                      <a:pt x="0" y="444261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DF1F0320-9265-A91D-9566-95A78335D58A}"/>
                  </a:ext>
                </a:extLst>
              </p:cNvPr>
              <p:cNvSpPr/>
              <p:nvPr/>
            </p:nvSpPr>
            <p:spPr>
              <a:xfrm>
                <a:off x="3002309" y="4112604"/>
                <a:ext cx="336430" cy="530524"/>
              </a:xfrm>
              <a:custGeom>
                <a:avLst/>
                <a:gdLst>
                  <a:gd name="connsiteX0" fmla="*/ 336430 w 336430"/>
                  <a:gd name="connsiteY0" fmla="*/ 530524 h 530524"/>
                  <a:gd name="connsiteX1" fmla="*/ 168215 w 336430"/>
                  <a:gd name="connsiteY1" fmla="*/ 401128 h 530524"/>
                  <a:gd name="connsiteX2" fmla="*/ 215660 w 336430"/>
                  <a:gd name="connsiteY2" fmla="*/ 133709 h 530524"/>
                  <a:gd name="connsiteX3" fmla="*/ 0 w 336430"/>
                  <a:gd name="connsiteY3" fmla="*/ 0 h 53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30" h="530524">
                    <a:moveTo>
                      <a:pt x="336430" y="530524"/>
                    </a:moveTo>
                    <a:cubicBezTo>
                      <a:pt x="262386" y="498894"/>
                      <a:pt x="188343" y="467264"/>
                      <a:pt x="168215" y="401128"/>
                    </a:cubicBezTo>
                    <a:cubicBezTo>
                      <a:pt x="148087" y="334992"/>
                      <a:pt x="243696" y="200564"/>
                      <a:pt x="215660" y="133709"/>
                    </a:cubicBezTo>
                    <a:cubicBezTo>
                      <a:pt x="187624" y="66854"/>
                      <a:pt x="93812" y="3342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884C205D-2B03-CF0A-1429-E4318241DC8F}"/>
                  </a:ext>
                </a:extLst>
              </p:cNvPr>
              <p:cNvSpPr/>
              <p:nvPr/>
            </p:nvSpPr>
            <p:spPr>
              <a:xfrm>
                <a:off x="2450218" y="4168675"/>
                <a:ext cx="457200" cy="582283"/>
              </a:xfrm>
              <a:custGeom>
                <a:avLst/>
                <a:gdLst>
                  <a:gd name="connsiteX0" fmla="*/ 457200 w 457200"/>
                  <a:gd name="connsiteY0" fmla="*/ 0 h 582283"/>
                  <a:gd name="connsiteX1" fmla="*/ 267419 w 457200"/>
                  <a:gd name="connsiteY1" fmla="*/ 349370 h 582283"/>
                  <a:gd name="connsiteX2" fmla="*/ 0 w 457200"/>
                  <a:gd name="connsiteY2" fmla="*/ 582283 h 58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582283">
                    <a:moveTo>
                      <a:pt x="457200" y="0"/>
                    </a:moveTo>
                    <a:cubicBezTo>
                      <a:pt x="400409" y="126161"/>
                      <a:pt x="343619" y="252323"/>
                      <a:pt x="267419" y="349370"/>
                    </a:cubicBezTo>
                    <a:cubicBezTo>
                      <a:pt x="191219" y="446417"/>
                      <a:pt x="95609" y="514350"/>
                      <a:pt x="0" y="582283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46BA1BD1-74A8-05F6-4395-BCCBF941849A}"/>
                  </a:ext>
                </a:extLst>
              </p:cNvPr>
              <p:cNvSpPr/>
              <p:nvPr/>
            </p:nvSpPr>
            <p:spPr>
              <a:xfrm>
                <a:off x="1954200" y="3905570"/>
                <a:ext cx="854015" cy="163902"/>
              </a:xfrm>
              <a:custGeom>
                <a:avLst/>
                <a:gdLst>
                  <a:gd name="connsiteX0" fmla="*/ 854015 w 854015"/>
                  <a:gd name="connsiteY0" fmla="*/ 163902 h 163902"/>
                  <a:gd name="connsiteX1" fmla="*/ 306237 w 854015"/>
                  <a:gd name="connsiteY1" fmla="*/ 120770 h 163902"/>
                  <a:gd name="connsiteX2" fmla="*/ 0 w 854015"/>
                  <a:gd name="connsiteY2" fmla="*/ 0 h 1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015" h="163902">
                    <a:moveTo>
                      <a:pt x="854015" y="163902"/>
                    </a:moveTo>
                    <a:cubicBezTo>
                      <a:pt x="651294" y="155994"/>
                      <a:pt x="448573" y="148087"/>
                      <a:pt x="306237" y="120770"/>
                    </a:cubicBezTo>
                    <a:cubicBezTo>
                      <a:pt x="163901" y="93453"/>
                      <a:pt x="81950" y="46726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94C70DC-CA26-F3F7-FCF2-751787D3E4E3}"/>
              </a:ext>
            </a:extLst>
          </p:cNvPr>
          <p:cNvGrpSpPr/>
          <p:nvPr/>
        </p:nvGrpSpPr>
        <p:grpSpPr>
          <a:xfrm rot="233052">
            <a:off x="5571460" y="2483161"/>
            <a:ext cx="937267" cy="931075"/>
            <a:chOff x="4335106" y="4763681"/>
            <a:chExt cx="937267" cy="93107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8E48C66-080B-49E5-B0D7-FC4BA88537A9}"/>
                </a:ext>
              </a:extLst>
            </p:cNvPr>
            <p:cNvSpPr/>
            <p:nvPr/>
          </p:nvSpPr>
          <p:spPr>
            <a:xfrm rot="15285227">
              <a:off x="4584455" y="5559627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6195396-10D1-EBB2-B90C-CFE47B46223D}"/>
                </a:ext>
              </a:extLst>
            </p:cNvPr>
            <p:cNvSpPr/>
            <p:nvPr/>
          </p:nvSpPr>
          <p:spPr>
            <a:xfrm rot="15285227">
              <a:off x="4336779" y="4762008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CB72E30-4C01-DF48-2E8B-FEA287AA6D22}"/>
                </a:ext>
              </a:extLst>
            </p:cNvPr>
            <p:cNvSpPr/>
            <p:nvPr/>
          </p:nvSpPr>
          <p:spPr>
            <a:xfrm rot="15285227">
              <a:off x="5137245" y="4940642"/>
              <a:ext cx="133456" cy="136801"/>
            </a:xfrm>
            <a:prstGeom prst="ellipse">
              <a:avLst/>
            </a:prstGeom>
            <a:solidFill>
              <a:srgbClr val="F5640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50605294-0323-ABE6-8137-4462D09A2468}"/>
              </a:ext>
            </a:extLst>
          </p:cNvPr>
          <p:cNvSpPr txBox="1"/>
          <p:nvPr/>
        </p:nvSpPr>
        <p:spPr>
          <a:xfrm>
            <a:off x="2953922" y="2330943"/>
            <a:ext cx="242566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vertex</a:t>
            </a:r>
          </a:p>
          <a:p>
            <a:pPr algn="ctr"/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4A281BD-4881-F1E7-2E24-71F0C094FFAC}"/>
                  </a:ext>
                </a:extLst>
              </p:cNvPr>
              <p:cNvSpPr txBox="1"/>
              <p:nvPr/>
            </p:nvSpPr>
            <p:spPr>
              <a:xfrm>
                <a:off x="771170" y="5135914"/>
                <a:ext cx="272059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vertices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4A281BD-4881-F1E7-2E24-71F0C094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70" y="5135914"/>
                <a:ext cx="2720592" cy="1477328"/>
              </a:xfrm>
              <a:prstGeom prst="rect">
                <a:avLst/>
              </a:prstGeom>
              <a:blipFill>
                <a:blip r:embed="rId9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AF3B683-B912-D8DE-49A9-F8973AAE6A59}"/>
              </a:ext>
            </a:extLst>
          </p:cNvPr>
          <p:cNvCxnSpPr>
            <a:cxnSpLocks/>
          </p:cNvCxnSpPr>
          <p:nvPr/>
        </p:nvCxnSpPr>
        <p:spPr>
          <a:xfrm>
            <a:off x="3909591" y="4289093"/>
            <a:ext cx="0" cy="2324149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55E90D0-7D9B-FC69-3B9D-103806317721}"/>
                  </a:ext>
                </a:extLst>
              </p:cNvPr>
              <p:cNvSpPr txBox="1"/>
              <p:nvPr/>
            </p:nvSpPr>
            <p:spPr>
              <a:xfrm>
                <a:off x="4320492" y="5140737"/>
                <a:ext cx="3615579" cy="14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vertices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55E90D0-7D9B-FC69-3B9D-10380631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92" y="5140737"/>
                <a:ext cx="3615579" cy="1494576"/>
              </a:xfrm>
              <a:prstGeom prst="rect">
                <a:avLst/>
              </a:prstGeom>
              <a:blipFill>
                <a:blip r:embed="rId11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D976B6C-4C55-4C23-8500-B920D471C50C}"/>
              </a:ext>
            </a:extLst>
          </p:cNvPr>
          <p:cNvSpPr txBox="1"/>
          <p:nvPr/>
        </p:nvSpPr>
        <p:spPr>
          <a:xfrm>
            <a:off x="7099628" y="2399491"/>
            <a:ext cx="242566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edge</a:t>
            </a:r>
          </a:p>
          <a:p>
            <a:pPr algn="ctr"/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B2358C-7966-0CBE-A218-D7F48AB12ECC}"/>
              </a:ext>
            </a:extLst>
          </p:cNvPr>
          <p:cNvCxnSpPr>
            <a:cxnSpLocks/>
          </p:cNvCxnSpPr>
          <p:nvPr/>
        </p:nvCxnSpPr>
        <p:spPr>
          <a:xfrm>
            <a:off x="5989895" y="2328106"/>
            <a:ext cx="3944597" cy="60492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FA0174-F22C-CE78-4401-96F08C13AE02}"/>
              </a:ext>
            </a:extLst>
          </p:cNvPr>
          <p:cNvCxnSpPr>
            <a:cxnSpLocks/>
          </p:cNvCxnSpPr>
          <p:nvPr/>
        </p:nvCxnSpPr>
        <p:spPr>
          <a:xfrm>
            <a:off x="5989895" y="3465237"/>
            <a:ext cx="4137673" cy="18364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5E61DD-ADF2-DC7E-617D-6001757A6252}"/>
              </a:ext>
            </a:extLst>
          </p:cNvPr>
          <p:cNvGrpSpPr/>
          <p:nvPr/>
        </p:nvGrpSpPr>
        <p:grpSpPr>
          <a:xfrm>
            <a:off x="9866091" y="2472492"/>
            <a:ext cx="923327" cy="946021"/>
            <a:chOff x="9834527" y="2837673"/>
            <a:chExt cx="923327" cy="94602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E9E776-AD7F-17E4-1A94-779C40581AF5}"/>
                </a:ext>
              </a:extLst>
            </p:cNvPr>
            <p:cNvGrpSpPr/>
            <p:nvPr/>
          </p:nvGrpSpPr>
          <p:grpSpPr>
            <a:xfrm>
              <a:off x="9834527" y="2837673"/>
              <a:ext cx="923327" cy="946021"/>
              <a:chOff x="8431512" y="1603106"/>
              <a:chExt cx="923327" cy="94602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E2A158-5119-6AEC-B051-9CA4E570170A}"/>
                  </a:ext>
                </a:extLst>
              </p:cNvPr>
              <p:cNvSpPr/>
              <p:nvPr/>
            </p:nvSpPr>
            <p:spPr>
              <a:xfrm rot="15518279">
                <a:off x="8626261" y="2413998"/>
                <a:ext cx="133456" cy="136801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E90DE2A-879F-6794-B091-BE4217C54F7E}"/>
                  </a:ext>
                </a:extLst>
              </p:cNvPr>
              <p:cNvSpPr/>
              <p:nvPr/>
            </p:nvSpPr>
            <p:spPr>
              <a:xfrm rot="15518279">
                <a:off x="8433185" y="1601433"/>
                <a:ext cx="133456" cy="136801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F963D5-A6E1-DF0E-585A-A84AA8534922}"/>
                  </a:ext>
                </a:extLst>
              </p:cNvPr>
              <p:cNvSpPr/>
              <p:nvPr/>
            </p:nvSpPr>
            <p:spPr>
              <a:xfrm rot="15518279">
                <a:off x="9219711" y="1833881"/>
                <a:ext cx="133456" cy="136801"/>
              </a:xfrm>
              <a:prstGeom prst="ellipse">
                <a:avLst/>
              </a:prstGeom>
              <a:solidFill>
                <a:srgbClr val="F5640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52904F-95E8-7346-9B64-BE4301118BC7}"/>
                </a:ext>
              </a:extLst>
            </p:cNvPr>
            <p:cNvCxnSpPr>
              <a:stCxn id="40" idx="2"/>
              <a:endCxn id="39" idx="7"/>
            </p:cNvCxnSpPr>
            <p:nvPr/>
          </p:nvCxnSpPr>
          <p:spPr>
            <a:xfrm>
              <a:off x="9916074" y="2969821"/>
              <a:ext cx="123216" cy="71041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81698-D94E-8604-D863-48974F3344F1}"/>
                </a:ext>
              </a:extLst>
            </p:cNvPr>
            <p:cNvCxnSpPr>
              <a:stCxn id="40" idx="4"/>
              <a:endCxn id="49" idx="7"/>
            </p:cNvCxnSpPr>
            <p:nvPr/>
          </p:nvCxnSpPr>
          <p:spPr>
            <a:xfrm>
              <a:off x="9969988" y="2890925"/>
              <a:ext cx="662752" cy="2091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B8A185-6C39-D09C-53C4-8775FCE87FC9}"/>
                </a:ext>
              </a:extLst>
            </p:cNvPr>
            <p:cNvCxnSpPr>
              <a:stCxn id="39" idx="4"/>
              <a:endCxn id="49" idx="1"/>
            </p:cNvCxnSpPr>
            <p:nvPr/>
          </p:nvCxnSpPr>
          <p:spPr>
            <a:xfrm flipV="1">
              <a:off x="10163064" y="3192636"/>
              <a:ext cx="488267" cy="5108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1D6171-7FD1-FC8B-445F-7A1852A940F9}"/>
                  </a:ext>
                </a:extLst>
              </p:cNvPr>
              <p:cNvSpPr txBox="1"/>
              <p:nvPr/>
            </p:nvSpPr>
            <p:spPr>
              <a:xfrm>
                <a:off x="10332928" y="4325841"/>
                <a:ext cx="12911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1D6171-7FD1-FC8B-445F-7A1852A94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928" y="4325841"/>
                <a:ext cx="1291110" cy="646331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C81AC9-8B3B-70FA-10A4-DE2BBDF5008D}"/>
                  </a:ext>
                </a:extLst>
              </p:cNvPr>
              <p:cNvSpPr txBox="1"/>
              <p:nvPr/>
            </p:nvSpPr>
            <p:spPr>
              <a:xfrm>
                <a:off x="8399984" y="5135914"/>
                <a:ext cx="3615579" cy="1511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vertices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C81AC9-8B3B-70FA-10A4-DE2BBDF50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984" y="5135914"/>
                <a:ext cx="3615579" cy="1511824"/>
              </a:xfrm>
              <a:prstGeom prst="rect">
                <a:avLst/>
              </a:prstGeom>
              <a:blipFill>
                <a:blip r:embed="rId13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D46119A-4F00-151D-EDC6-DA2164B9DD1A}"/>
              </a:ext>
            </a:extLst>
          </p:cNvPr>
          <p:cNvCxnSpPr>
            <a:cxnSpLocks/>
          </p:cNvCxnSpPr>
          <p:nvPr/>
        </p:nvCxnSpPr>
        <p:spPr>
          <a:xfrm>
            <a:off x="7970242" y="3923912"/>
            <a:ext cx="0" cy="2324149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2F744EA-552F-EE36-D034-2A2B3801518D}"/>
              </a:ext>
            </a:extLst>
          </p:cNvPr>
          <p:cNvSpPr txBox="1"/>
          <p:nvPr/>
        </p:nvSpPr>
        <p:spPr>
          <a:xfrm>
            <a:off x="8184583" y="4162175"/>
            <a:ext cx="214834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sparsified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core graph”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107E49-5608-4562-59D7-2DD35AC4E375}"/>
                  </a:ext>
                </a:extLst>
              </p:cNvPr>
              <p:cNvSpPr txBox="1"/>
              <p:nvPr/>
            </p:nvSpPr>
            <p:spPr>
              <a:xfrm>
                <a:off x="1445028" y="4307448"/>
                <a:ext cx="6118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107E49-5608-4562-59D7-2DD35AC4E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28" y="4307448"/>
                <a:ext cx="611855" cy="646331"/>
              </a:xfrm>
              <a:prstGeom prst="rect">
                <a:avLst/>
              </a:prstGeom>
              <a:blipFill>
                <a:blip r:embed="rId14"/>
                <a:stretch>
                  <a:fillRect l="-10204" r="-1020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FE12A65-120C-1A0C-C06B-ED50C0666B03}"/>
              </a:ext>
            </a:extLst>
          </p:cNvPr>
          <p:cNvSpPr txBox="1"/>
          <p:nvPr/>
        </p:nvSpPr>
        <p:spPr>
          <a:xfrm>
            <a:off x="4722580" y="4361667"/>
            <a:ext cx="227658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“core graph”</a:t>
            </a:r>
          </a:p>
        </p:txBody>
      </p:sp>
    </p:spTree>
    <p:extLst>
      <p:ext uri="{BB962C8B-B14F-4D97-AF65-F5344CB8AC3E}">
        <p14:creationId xmlns:p14="http://schemas.microsoft.com/office/powerpoint/2010/main" val="2877088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F06-DBDD-BE7C-F3BA-6951B95E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Graphs – Dynamically?!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160219C-9568-3EB0-D439-86100DB1F989}"/>
              </a:ext>
            </a:extLst>
          </p:cNvPr>
          <p:cNvGrpSpPr/>
          <p:nvPr/>
        </p:nvGrpSpPr>
        <p:grpSpPr>
          <a:xfrm>
            <a:off x="2509203" y="5162164"/>
            <a:ext cx="1556717" cy="1321707"/>
            <a:chOff x="3503021" y="4120761"/>
            <a:chExt cx="1556717" cy="1321707"/>
          </a:xfrm>
        </p:grpSpPr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0622C288-8276-68C4-F5B7-DA025C47D849}"/>
                </a:ext>
              </a:extLst>
            </p:cNvPr>
            <p:cNvSpPr/>
            <p:nvPr/>
          </p:nvSpPr>
          <p:spPr>
            <a:xfrm rot="323051">
              <a:off x="4557255" y="5190099"/>
              <a:ext cx="81807" cy="233955"/>
            </a:xfrm>
            <a:prstGeom prst="arc">
              <a:avLst>
                <a:gd name="adj1" fmla="val 16200000"/>
                <a:gd name="adj2" fmla="val 1560805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9E78673-CFE7-D4C6-4703-DE2207ED0BF4}"/>
                </a:ext>
              </a:extLst>
            </p:cNvPr>
            <p:cNvSpPr/>
            <p:nvPr/>
          </p:nvSpPr>
          <p:spPr>
            <a:xfrm rot="2938151">
              <a:off x="4853058" y="4120199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669ECFD-8724-DF8C-6D57-74588C510885}"/>
                </a:ext>
              </a:extLst>
            </p:cNvPr>
            <p:cNvSpPr/>
            <p:nvPr/>
          </p:nvSpPr>
          <p:spPr>
            <a:xfrm rot="2938151">
              <a:off x="4504409" y="4981347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F12FC56-C8CF-3B15-9BB2-CCC627B1F14F}"/>
                </a:ext>
              </a:extLst>
            </p:cNvPr>
            <p:cNvSpPr/>
            <p:nvPr/>
          </p:nvSpPr>
          <p:spPr>
            <a:xfrm rot="2938151">
              <a:off x="3503583" y="5235789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2960F32-B8CA-F091-5ECA-65C61DE6B6C5}"/>
                </a:ext>
              </a:extLst>
            </p:cNvPr>
            <p:cNvCxnSpPr>
              <a:cxnSpLocks/>
              <a:endCxn id="109" idx="4"/>
            </p:cNvCxnSpPr>
            <p:nvPr/>
          </p:nvCxnSpPr>
          <p:spPr>
            <a:xfrm flipV="1">
              <a:off x="3725164" y="5152992"/>
              <a:ext cx="804137" cy="1795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D67D0CA-22AD-5C07-8AF1-70F9B3509A6D}"/>
                </a:ext>
              </a:extLst>
            </p:cNvPr>
            <p:cNvCxnSpPr>
              <a:cxnSpLocks/>
              <a:stCxn id="109" idx="1"/>
              <a:endCxn id="108" idx="4"/>
            </p:cNvCxnSpPr>
            <p:nvPr/>
          </p:nvCxnSpPr>
          <p:spPr>
            <a:xfrm flipV="1">
              <a:off x="4614901" y="4291844"/>
              <a:ext cx="263049" cy="6900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1241975-8867-0437-21DA-B37B0FBD7303}"/>
                </a:ext>
              </a:extLst>
            </p:cNvPr>
            <p:cNvCxnSpPr>
              <a:cxnSpLocks/>
              <a:stCxn id="109" idx="0"/>
              <a:endCxn id="108" idx="5"/>
            </p:cNvCxnSpPr>
            <p:nvPr/>
          </p:nvCxnSpPr>
          <p:spPr>
            <a:xfrm flipV="1">
              <a:off x="4685635" y="4326892"/>
              <a:ext cx="263048" cy="690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7AA07CE-291A-D7A7-0239-98C072375EBA}"/>
              </a:ext>
            </a:extLst>
          </p:cNvPr>
          <p:cNvCxnSpPr>
            <a:cxnSpLocks/>
          </p:cNvCxnSpPr>
          <p:nvPr/>
        </p:nvCxnSpPr>
        <p:spPr>
          <a:xfrm flipH="1" flipV="1">
            <a:off x="7781437" y="3473046"/>
            <a:ext cx="577715" cy="607502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B797631-21D4-4C4F-5C83-DE3960050A63}"/>
              </a:ext>
            </a:extLst>
          </p:cNvPr>
          <p:cNvCxnSpPr>
            <a:cxnSpLocks/>
            <a:stCxn id="189" idx="1"/>
            <a:endCxn id="185" idx="5"/>
          </p:cNvCxnSpPr>
          <p:nvPr/>
        </p:nvCxnSpPr>
        <p:spPr>
          <a:xfrm flipH="1" flipV="1">
            <a:off x="3256529" y="3388662"/>
            <a:ext cx="577715" cy="607502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>
            <a:extLst>
              <a:ext uri="{FF2B5EF4-FFF2-40B4-BE49-F238E27FC236}">
                <a16:creationId xmlns:a16="http://schemas.microsoft.com/office/drawing/2014/main" id="{13410223-4317-7F3C-E1CA-FC69BA731274}"/>
              </a:ext>
            </a:extLst>
          </p:cNvPr>
          <p:cNvSpPr/>
          <p:nvPr/>
        </p:nvSpPr>
        <p:spPr>
          <a:xfrm>
            <a:off x="3080597" y="3211770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801285F9-0FC5-92DA-FAA2-267354B43A6E}"/>
              </a:ext>
            </a:extLst>
          </p:cNvPr>
          <p:cNvSpPr/>
          <p:nvPr/>
        </p:nvSpPr>
        <p:spPr>
          <a:xfrm>
            <a:off x="2458927" y="3318052"/>
            <a:ext cx="608163" cy="444261"/>
          </a:xfrm>
          <a:custGeom>
            <a:avLst/>
            <a:gdLst>
              <a:gd name="connsiteX0" fmla="*/ 608163 w 608163"/>
              <a:gd name="connsiteY0" fmla="*/ 0 h 444261"/>
              <a:gd name="connsiteX1" fmla="*/ 224287 w 608163"/>
              <a:gd name="connsiteY1" fmla="*/ 116457 h 444261"/>
              <a:gd name="connsiteX2" fmla="*/ 0 w 608163"/>
              <a:gd name="connsiteY2" fmla="*/ 444261 h 4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63" h="444261">
                <a:moveTo>
                  <a:pt x="608163" y="0"/>
                </a:moveTo>
                <a:cubicBezTo>
                  <a:pt x="466905" y="21207"/>
                  <a:pt x="325647" y="42414"/>
                  <a:pt x="224287" y="116457"/>
                </a:cubicBezTo>
                <a:cubicBezTo>
                  <a:pt x="122926" y="190501"/>
                  <a:pt x="61463" y="317381"/>
                  <a:pt x="0" y="444261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383291B-A69C-881B-73A6-DDA0413549A2}"/>
              </a:ext>
            </a:extLst>
          </p:cNvPr>
          <p:cNvSpPr/>
          <p:nvPr/>
        </p:nvSpPr>
        <p:spPr>
          <a:xfrm>
            <a:off x="2342361" y="3759941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604DFD86-4021-FDF5-5E46-8E57B373F797}"/>
              </a:ext>
            </a:extLst>
          </p:cNvPr>
          <p:cNvSpPr/>
          <p:nvPr/>
        </p:nvSpPr>
        <p:spPr>
          <a:xfrm rot="934414" flipH="1">
            <a:off x="4068618" y="3591079"/>
            <a:ext cx="171097" cy="465452"/>
          </a:xfrm>
          <a:custGeom>
            <a:avLst/>
            <a:gdLst>
              <a:gd name="connsiteX0" fmla="*/ 336430 w 336430"/>
              <a:gd name="connsiteY0" fmla="*/ 530524 h 530524"/>
              <a:gd name="connsiteX1" fmla="*/ 168215 w 336430"/>
              <a:gd name="connsiteY1" fmla="*/ 401128 h 530524"/>
              <a:gd name="connsiteX2" fmla="*/ 215660 w 336430"/>
              <a:gd name="connsiteY2" fmla="*/ 133709 h 530524"/>
              <a:gd name="connsiteX3" fmla="*/ 0 w 336430"/>
              <a:gd name="connsiteY3" fmla="*/ 0 h 5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30" h="530524">
                <a:moveTo>
                  <a:pt x="336430" y="530524"/>
                </a:moveTo>
                <a:cubicBezTo>
                  <a:pt x="262386" y="498894"/>
                  <a:pt x="188343" y="467264"/>
                  <a:pt x="168215" y="401128"/>
                </a:cubicBezTo>
                <a:cubicBezTo>
                  <a:pt x="148087" y="334992"/>
                  <a:pt x="243696" y="200564"/>
                  <a:pt x="215660" y="133709"/>
                </a:cubicBezTo>
                <a:cubicBezTo>
                  <a:pt x="187624" y="66854"/>
                  <a:pt x="93812" y="33427"/>
                  <a:pt x="0" y="0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2D652746-9218-B8F0-8759-81647F3FA6E8}"/>
              </a:ext>
            </a:extLst>
          </p:cNvPr>
          <p:cNvSpPr/>
          <p:nvPr/>
        </p:nvSpPr>
        <p:spPr>
          <a:xfrm>
            <a:off x="3804059" y="3965814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F3629DB3-6D95-2952-5558-54E492AC57D7}"/>
              </a:ext>
            </a:extLst>
          </p:cNvPr>
          <p:cNvSpPr/>
          <p:nvPr/>
        </p:nvSpPr>
        <p:spPr>
          <a:xfrm>
            <a:off x="4056008" y="2032961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DE288E24-1AAF-62D9-04CC-F89CB50F3F21}"/>
              </a:ext>
            </a:extLst>
          </p:cNvPr>
          <p:cNvSpPr/>
          <p:nvPr/>
        </p:nvSpPr>
        <p:spPr>
          <a:xfrm rot="10800000">
            <a:off x="3984270" y="1680181"/>
            <a:ext cx="162124" cy="351114"/>
          </a:xfrm>
          <a:custGeom>
            <a:avLst/>
            <a:gdLst>
              <a:gd name="connsiteX0" fmla="*/ 0 w 209227"/>
              <a:gd name="connsiteY0" fmla="*/ 0 h 728420"/>
              <a:gd name="connsiteX1" fmla="*/ 123987 w 209227"/>
              <a:gd name="connsiteY1" fmla="*/ 224725 h 728420"/>
              <a:gd name="connsiteX2" fmla="*/ 38746 w 209227"/>
              <a:gd name="connsiteY2" fmla="*/ 503695 h 728420"/>
              <a:gd name="connsiteX3" fmla="*/ 209227 w 209227"/>
              <a:gd name="connsiteY3" fmla="*/ 728420 h 7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7" h="728420">
                <a:moveTo>
                  <a:pt x="0" y="0"/>
                </a:moveTo>
                <a:cubicBezTo>
                  <a:pt x="58764" y="70388"/>
                  <a:pt x="117529" y="140776"/>
                  <a:pt x="123987" y="224725"/>
                </a:cubicBezTo>
                <a:cubicBezTo>
                  <a:pt x="130445" y="308674"/>
                  <a:pt x="24539" y="419746"/>
                  <a:pt x="38746" y="503695"/>
                </a:cubicBezTo>
                <a:cubicBezTo>
                  <a:pt x="52953" y="587644"/>
                  <a:pt x="131090" y="658032"/>
                  <a:pt x="209227" y="728420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E19D012-A316-1F57-BCDB-A99D7CE5AC94}"/>
              </a:ext>
            </a:extLst>
          </p:cNvPr>
          <p:cNvSpPr/>
          <p:nvPr/>
        </p:nvSpPr>
        <p:spPr>
          <a:xfrm>
            <a:off x="3838809" y="1484459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0FC90DD4-6FCF-08B7-ABF2-CEB67C6C5CF0}"/>
              </a:ext>
            </a:extLst>
          </p:cNvPr>
          <p:cNvSpPr/>
          <p:nvPr/>
        </p:nvSpPr>
        <p:spPr>
          <a:xfrm>
            <a:off x="2649517" y="3007283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7F905CA-349C-20FF-FD84-D9B7FC04E0C0}"/>
              </a:ext>
            </a:extLst>
          </p:cNvPr>
          <p:cNvSpPr/>
          <p:nvPr/>
        </p:nvSpPr>
        <p:spPr>
          <a:xfrm>
            <a:off x="2479112" y="2951853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87C3654-0A23-8B3F-E365-C0228EDFB531}"/>
              </a:ext>
            </a:extLst>
          </p:cNvPr>
          <p:cNvSpPr/>
          <p:nvPr/>
        </p:nvSpPr>
        <p:spPr>
          <a:xfrm>
            <a:off x="4239961" y="3479860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C8634FA-BBAE-CC74-1861-52036BF8037B}"/>
              </a:ext>
            </a:extLst>
          </p:cNvPr>
          <p:cNvCxnSpPr>
            <a:cxnSpLocks/>
            <a:stCxn id="194" idx="0"/>
            <a:endCxn id="192" idx="3"/>
          </p:cNvCxnSpPr>
          <p:nvPr/>
        </p:nvCxnSpPr>
        <p:spPr>
          <a:xfrm flipV="1">
            <a:off x="2582171" y="1661351"/>
            <a:ext cx="1286823" cy="12905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07E2D24-9F20-9206-5991-385DDEF970A5}"/>
              </a:ext>
            </a:extLst>
          </p:cNvPr>
          <p:cNvCxnSpPr>
            <a:cxnSpLocks/>
            <a:stCxn id="200" idx="7"/>
            <a:endCxn id="194" idx="2"/>
          </p:cNvCxnSpPr>
          <p:nvPr/>
        </p:nvCxnSpPr>
        <p:spPr>
          <a:xfrm flipV="1">
            <a:off x="1275010" y="3055474"/>
            <a:ext cx="1204102" cy="5340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E741A79F-0CE9-EA14-092F-ABE73666D90E}"/>
              </a:ext>
            </a:extLst>
          </p:cNvPr>
          <p:cNvSpPr/>
          <p:nvPr/>
        </p:nvSpPr>
        <p:spPr>
          <a:xfrm>
            <a:off x="1735121" y="3813008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2819F604-D790-D32E-C342-A4EA4F8A7DFC}"/>
              </a:ext>
            </a:extLst>
          </p:cNvPr>
          <p:cNvSpPr/>
          <p:nvPr/>
        </p:nvSpPr>
        <p:spPr>
          <a:xfrm rot="10800000">
            <a:off x="1268329" y="3741305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805FBF4-6711-F2B4-3A3B-1A6ACD287288}"/>
              </a:ext>
            </a:extLst>
          </p:cNvPr>
          <p:cNvSpPr/>
          <p:nvPr/>
        </p:nvSpPr>
        <p:spPr>
          <a:xfrm>
            <a:off x="1099078" y="3559216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42B0367-F533-F8F3-17C5-0A7CAE6A9D52}"/>
              </a:ext>
            </a:extLst>
          </p:cNvPr>
          <p:cNvCxnSpPr>
            <a:cxnSpLocks/>
            <a:stCxn id="190" idx="4"/>
            <a:endCxn id="195" idx="0"/>
          </p:cNvCxnSpPr>
          <p:nvPr/>
        </p:nvCxnSpPr>
        <p:spPr>
          <a:xfrm>
            <a:off x="4159067" y="2240203"/>
            <a:ext cx="183953" cy="12396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3EA7744-6068-330F-CFE6-1A0B8B0AAB6F}"/>
              </a:ext>
            </a:extLst>
          </p:cNvPr>
          <p:cNvCxnSpPr>
            <a:cxnSpLocks/>
            <a:stCxn id="187" idx="6"/>
            <a:endCxn id="189" idx="2"/>
          </p:cNvCxnSpPr>
          <p:nvPr/>
        </p:nvCxnSpPr>
        <p:spPr>
          <a:xfrm>
            <a:off x="2548478" y="3863562"/>
            <a:ext cx="1255581" cy="2058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62C990F8-880B-704E-A3A3-2C2656B70C7F}"/>
              </a:ext>
            </a:extLst>
          </p:cNvPr>
          <p:cNvSpPr/>
          <p:nvPr/>
        </p:nvSpPr>
        <p:spPr>
          <a:xfrm rot="17027841">
            <a:off x="2554678" y="2320361"/>
            <a:ext cx="1533905" cy="258097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4F6D4A6-3D2D-DCFF-ABF6-9AEFF93E0DC2}"/>
              </a:ext>
            </a:extLst>
          </p:cNvPr>
          <p:cNvSpPr/>
          <p:nvPr/>
        </p:nvSpPr>
        <p:spPr>
          <a:xfrm rot="1041216">
            <a:off x="929963" y="3549407"/>
            <a:ext cx="1167815" cy="50106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7C5E1B6-FFAF-009A-FBAA-C1420B5ECBAB}"/>
              </a:ext>
            </a:extLst>
          </p:cNvPr>
          <p:cNvSpPr/>
          <p:nvPr/>
        </p:nvSpPr>
        <p:spPr>
          <a:xfrm rot="4053538">
            <a:off x="3496679" y="1648242"/>
            <a:ext cx="1083388" cy="37343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3B0ABC4-6D1C-A483-2C28-5E2715B5C755}"/>
              </a:ext>
            </a:extLst>
          </p:cNvPr>
          <p:cNvCxnSpPr/>
          <p:nvPr/>
        </p:nvCxnSpPr>
        <p:spPr>
          <a:xfrm>
            <a:off x="881815" y="4663438"/>
            <a:ext cx="858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BD93B39A-3666-A158-A023-92AD3F783023}"/>
              </a:ext>
            </a:extLst>
          </p:cNvPr>
          <p:cNvCxnSpPr>
            <a:cxnSpLocks/>
          </p:cNvCxnSpPr>
          <p:nvPr/>
        </p:nvCxnSpPr>
        <p:spPr>
          <a:xfrm>
            <a:off x="5176385" y="1160351"/>
            <a:ext cx="0" cy="5232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43EA81A-0F0E-46C7-62D7-E35AED693AC4}"/>
              </a:ext>
            </a:extLst>
          </p:cNvPr>
          <p:cNvGrpSpPr/>
          <p:nvPr/>
        </p:nvGrpSpPr>
        <p:grpSpPr>
          <a:xfrm>
            <a:off x="5421334" y="1377485"/>
            <a:ext cx="3682155" cy="3084535"/>
            <a:chOff x="1082363" y="1445666"/>
            <a:chExt cx="3682155" cy="308453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07804BE-7272-593A-A91F-4CE489BD1C8D}"/>
                </a:ext>
              </a:extLst>
            </p:cNvPr>
            <p:cNvSpPr/>
            <p:nvPr/>
          </p:nvSpPr>
          <p:spPr>
            <a:xfrm>
              <a:off x="3232997" y="3364170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9F20285-5D8C-52C5-C415-9C8DCA6F6ED6}"/>
                </a:ext>
              </a:extLst>
            </p:cNvPr>
            <p:cNvSpPr/>
            <p:nvPr/>
          </p:nvSpPr>
          <p:spPr>
            <a:xfrm>
              <a:off x="2611327" y="3470452"/>
              <a:ext cx="608163" cy="444261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724B549-3A93-A933-1E10-64C46CEF1B45}"/>
                </a:ext>
              </a:extLst>
            </p:cNvPr>
            <p:cNvSpPr/>
            <p:nvPr/>
          </p:nvSpPr>
          <p:spPr>
            <a:xfrm>
              <a:off x="2494761" y="391234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60BFED8-C0D7-E456-206E-588004FD1FCB}"/>
                </a:ext>
              </a:extLst>
            </p:cNvPr>
            <p:cNvSpPr/>
            <p:nvPr/>
          </p:nvSpPr>
          <p:spPr>
            <a:xfrm rot="934414" flipH="1">
              <a:off x="4221018" y="3743479"/>
              <a:ext cx="171097" cy="465452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11F25AE-117C-B0C5-8A5A-03704138D3C1}"/>
                </a:ext>
              </a:extLst>
            </p:cNvPr>
            <p:cNvSpPr/>
            <p:nvPr/>
          </p:nvSpPr>
          <p:spPr>
            <a:xfrm>
              <a:off x="3956459" y="4118214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754DAA-34E6-9799-81E0-130D955D93D4}"/>
                </a:ext>
              </a:extLst>
            </p:cNvPr>
            <p:cNvSpPr/>
            <p:nvPr/>
          </p:nvSpPr>
          <p:spPr>
            <a:xfrm>
              <a:off x="4208408" y="2185361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52B829-DD56-7093-8245-82BF59EDB35F}"/>
                </a:ext>
              </a:extLst>
            </p:cNvPr>
            <p:cNvSpPr/>
            <p:nvPr/>
          </p:nvSpPr>
          <p:spPr>
            <a:xfrm rot="10800000">
              <a:off x="4136670" y="1832581"/>
              <a:ext cx="162124" cy="351114"/>
            </a:xfrm>
            <a:custGeom>
              <a:avLst/>
              <a:gdLst>
                <a:gd name="connsiteX0" fmla="*/ 0 w 209227"/>
                <a:gd name="connsiteY0" fmla="*/ 0 h 728420"/>
                <a:gd name="connsiteX1" fmla="*/ 123987 w 209227"/>
                <a:gd name="connsiteY1" fmla="*/ 224725 h 728420"/>
                <a:gd name="connsiteX2" fmla="*/ 38746 w 209227"/>
                <a:gd name="connsiteY2" fmla="*/ 503695 h 728420"/>
                <a:gd name="connsiteX3" fmla="*/ 209227 w 209227"/>
                <a:gd name="connsiteY3" fmla="*/ 728420 h 72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728420">
                  <a:moveTo>
                    <a:pt x="0" y="0"/>
                  </a:moveTo>
                  <a:cubicBezTo>
                    <a:pt x="58764" y="70388"/>
                    <a:pt x="117529" y="140776"/>
                    <a:pt x="123987" y="224725"/>
                  </a:cubicBezTo>
                  <a:cubicBezTo>
                    <a:pt x="130445" y="308674"/>
                    <a:pt x="24539" y="419746"/>
                    <a:pt x="38746" y="503695"/>
                  </a:cubicBezTo>
                  <a:cubicBezTo>
                    <a:pt x="52953" y="587644"/>
                    <a:pt x="131090" y="658032"/>
                    <a:pt x="209227" y="728420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6583EA0-E317-5660-E844-2818B85DAB90}"/>
                </a:ext>
              </a:extLst>
            </p:cNvPr>
            <p:cNvSpPr/>
            <p:nvPr/>
          </p:nvSpPr>
          <p:spPr>
            <a:xfrm>
              <a:off x="3991209" y="1636859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4F433DA-3C69-1EEA-B3F5-B237A75A1E3C}"/>
                </a:ext>
              </a:extLst>
            </p:cNvPr>
            <p:cNvSpPr/>
            <p:nvPr/>
          </p:nvSpPr>
          <p:spPr>
            <a:xfrm>
              <a:off x="2801917" y="3159683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48F1DA8-AA8B-736E-FD58-24C3F160E874}"/>
                </a:ext>
              </a:extLst>
            </p:cNvPr>
            <p:cNvSpPr/>
            <p:nvPr/>
          </p:nvSpPr>
          <p:spPr>
            <a:xfrm>
              <a:off x="2631512" y="3104253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198670F-388F-0A87-C4AA-2B1F2E6EC030}"/>
                </a:ext>
              </a:extLst>
            </p:cNvPr>
            <p:cNvSpPr/>
            <p:nvPr/>
          </p:nvSpPr>
          <p:spPr>
            <a:xfrm>
              <a:off x="4392361" y="3632260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5CA0B6-610A-47F3-0616-24F33F563F52}"/>
                </a:ext>
              </a:extLst>
            </p:cNvPr>
            <p:cNvCxnSpPr>
              <a:cxnSpLocks/>
              <a:stCxn id="114" idx="0"/>
              <a:endCxn id="112" idx="3"/>
            </p:cNvCxnSpPr>
            <p:nvPr/>
          </p:nvCxnSpPr>
          <p:spPr>
            <a:xfrm flipV="1">
              <a:off x="2734571" y="1813751"/>
              <a:ext cx="1286823" cy="12905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B252089-565C-4561-12D9-5C08B8DBA1AE}"/>
                </a:ext>
              </a:extLst>
            </p:cNvPr>
            <p:cNvCxnSpPr>
              <a:cxnSpLocks/>
              <a:stCxn id="123" idx="7"/>
              <a:endCxn id="114" idx="2"/>
            </p:cNvCxnSpPr>
            <p:nvPr/>
          </p:nvCxnSpPr>
          <p:spPr>
            <a:xfrm flipV="1">
              <a:off x="1427410" y="3207874"/>
              <a:ext cx="1204102" cy="5340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69884A7-FEF4-CE47-6CAA-081C84219BAC}"/>
                </a:ext>
              </a:extLst>
            </p:cNvPr>
            <p:cNvSpPr/>
            <p:nvPr/>
          </p:nvSpPr>
          <p:spPr>
            <a:xfrm>
              <a:off x="1887521" y="3965408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39B6029-3E8F-5EBF-1263-727A80FFB510}"/>
                </a:ext>
              </a:extLst>
            </p:cNvPr>
            <p:cNvSpPr/>
            <p:nvPr/>
          </p:nvSpPr>
          <p:spPr>
            <a:xfrm rot="10800000">
              <a:off x="1420729" y="3893705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9633F0-0870-F704-371C-CE542E492FA1}"/>
                </a:ext>
              </a:extLst>
            </p:cNvPr>
            <p:cNvSpPr/>
            <p:nvPr/>
          </p:nvSpPr>
          <p:spPr>
            <a:xfrm>
              <a:off x="1251478" y="3711616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422B45E-1C58-7C24-5DAC-8F4DA485D0B2}"/>
                </a:ext>
              </a:extLst>
            </p:cNvPr>
            <p:cNvCxnSpPr>
              <a:cxnSpLocks/>
              <a:stCxn id="106" idx="4"/>
              <a:endCxn id="115" idx="0"/>
            </p:cNvCxnSpPr>
            <p:nvPr/>
          </p:nvCxnSpPr>
          <p:spPr>
            <a:xfrm>
              <a:off x="4311467" y="2392603"/>
              <a:ext cx="183953" cy="123965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B0B8DB7-188E-63BF-A18F-E419BA474758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>
            <a:xfrm>
              <a:off x="2700878" y="4015962"/>
              <a:ext cx="1255581" cy="2058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471BE37-2B12-9F0C-7400-1CD6C8EE86A7}"/>
                </a:ext>
              </a:extLst>
            </p:cNvPr>
            <p:cNvSpPr/>
            <p:nvPr/>
          </p:nvSpPr>
          <p:spPr>
            <a:xfrm rot="17027841">
              <a:off x="2707078" y="2472761"/>
              <a:ext cx="1533905" cy="25809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0FC783A-7786-A589-31F0-AF0680354674}"/>
                </a:ext>
              </a:extLst>
            </p:cNvPr>
            <p:cNvSpPr/>
            <p:nvPr/>
          </p:nvSpPr>
          <p:spPr>
            <a:xfrm rot="1041216">
              <a:off x="1082363" y="3701807"/>
              <a:ext cx="1167815" cy="5010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6E9979F-C975-A965-28AD-BF8A55216B6D}"/>
                </a:ext>
              </a:extLst>
            </p:cNvPr>
            <p:cNvSpPr/>
            <p:nvPr/>
          </p:nvSpPr>
          <p:spPr>
            <a:xfrm rot="4053538">
              <a:off x="3649079" y="1800642"/>
              <a:ext cx="1083388" cy="37343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A672C02-5751-5C84-3AE4-E092201724C0}"/>
                  </a:ext>
                </a:extLst>
              </p:cNvPr>
              <p:cNvSpPr txBox="1"/>
              <p:nvPr/>
            </p:nvSpPr>
            <p:spPr>
              <a:xfrm>
                <a:off x="322033" y="1033943"/>
                <a:ext cx="202977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b="0" dirty="0"/>
                  <a:t>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Forest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Roots 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A672C02-5751-5C84-3AE4-E0922017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3" y="1033943"/>
                <a:ext cx="2029778" cy="1323439"/>
              </a:xfrm>
              <a:prstGeom prst="rect">
                <a:avLst/>
              </a:prstGeom>
              <a:blipFill>
                <a:blip r:embed="rId2"/>
                <a:stretch>
                  <a:fillRect l="-5590"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6CA9B041-FEF6-59A5-E6EC-11726A1E882D}"/>
              </a:ext>
            </a:extLst>
          </p:cNvPr>
          <p:cNvSpPr txBox="1"/>
          <p:nvPr/>
        </p:nvSpPr>
        <p:spPr>
          <a:xfrm>
            <a:off x="250905" y="5009903"/>
            <a:ext cx="336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Core graph</a:t>
            </a:r>
            <a:endParaRPr lang="en-US" sz="24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9765E9A-233D-0B42-3D2D-418BA0EF2412}"/>
              </a:ext>
            </a:extLst>
          </p:cNvPr>
          <p:cNvSpPr/>
          <p:nvPr/>
        </p:nvSpPr>
        <p:spPr>
          <a:xfrm>
            <a:off x="1421071" y="1997074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5748B-793E-83FC-2521-9225BAE0B947}"/>
              </a:ext>
            </a:extLst>
          </p:cNvPr>
          <p:cNvSpPr txBox="1"/>
          <p:nvPr/>
        </p:nvSpPr>
        <p:spPr>
          <a:xfrm rot="19196231">
            <a:off x="7767951" y="2668005"/>
            <a:ext cx="2387797" cy="369332"/>
          </a:xfrm>
          <a:prstGeom prst="rect">
            <a:avLst/>
          </a:prstGeom>
          <a:solidFill>
            <a:schemeClr val="bg1">
              <a:alpha val="83231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sz="1800" dirty="0">
                <a:solidFill>
                  <a:srgbClr val="FF0000"/>
                </a:solidFill>
              </a:rPr>
              <a:t>dge changed in 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EE07C89-6C8D-F323-787B-DF2E993FCCE8}"/>
              </a:ext>
            </a:extLst>
          </p:cNvPr>
          <p:cNvSpPr txBox="1"/>
          <p:nvPr/>
        </p:nvSpPr>
        <p:spPr>
          <a:xfrm>
            <a:off x="9246058" y="3107980"/>
            <a:ext cx="2997757" cy="369332"/>
          </a:xfrm>
          <a:prstGeom prst="rect">
            <a:avLst/>
          </a:prstGeom>
          <a:solidFill>
            <a:schemeClr val="bg1">
              <a:alpha val="83231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it from forest!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451AB-2285-AB88-8DE8-27E40F431A64}"/>
              </a:ext>
            </a:extLst>
          </p:cNvPr>
          <p:cNvSpPr/>
          <p:nvPr/>
        </p:nvSpPr>
        <p:spPr>
          <a:xfrm>
            <a:off x="4765225" y="825798"/>
            <a:ext cx="7354373" cy="586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en-US" dirty="0"/>
              <a:t>Apples on Trains?</a:t>
            </a:r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5AB56505-C4B5-3D41-A899-010A8D05A0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30E8F7-E41C-6D48-8E8B-3BAC15C7F238}"/>
              </a:ext>
            </a:extLst>
          </p:cNvPr>
          <p:cNvSpPr txBox="1"/>
          <p:nvPr/>
        </p:nvSpPr>
        <p:spPr>
          <a:xfrm>
            <a:off x="731837" y="968256"/>
            <a:ext cx="6381875" cy="74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Some cities have a surplus of apples, others a deficit.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How can we most cheaply send the surplus apples to cities with a deficit?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B61FAA6-47DE-2641-A45E-A5EDC0DCA0E9}"/>
              </a:ext>
            </a:extLst>
          </p:cNvPr>
          <p:cNvGrpSpPr/>
          <p:nvPr/>
        </p:nvGrpSpPr>
        <p:grpSpPr>
          <a:xfrm>
            <a:off x="2159854" y="1806997"/>
            <a:ext cx="2432718" cy="981579"/>
            <a:chOff x="5862442" y="3382163"/>
            <a:chExt cx="2432718" cy="98157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CD6071-B269-3241-A309-A70FD24263AA}"/>
                </a:ext>
              </a:extLst>
            </p:cNvPr>
            <p:cNvSpPr/>
            <p:nvPr/>
          </p:nvSpPr>
          <p:spPr>
            <a:xfrm>
              <a:off x="6258003" y="3505935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B84716-4B9C-2C49-8740-99381CF7CB28}"/>
                </a:ext>
              </a:extLst>
            </p:cNvPr>
            <p:cNvSpPr txBox="1"/>
            <p:nvPr/>
          </p:nvSpPr>
          <p:spPr>
            <a:xfrm>
              <a:off x="6595656" y="3382163"/>
              <a:ext cx="121539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city = vertex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770A16E-C3F6-804E-9F42-7B3AFB56A637}"/>
                </a:ext>
              </a:extLst>
            </p:cNvPr>
            <p:cNvSpPr/>
            <p:nvPr/>
          </p:nvSpPr>
          <p:spPr>
            <a:xfrm>
              <a:off x="6248306" y="3868570"/>
              <a:ext cx="88949" cy="93226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5A25E30-C038-9A47-8E46-56B9824F343F}"/>
                </a:ext>
              </a:extLst>
            </p:cNvPr>
            <p:cNvSpPr/>
            <p:nvPr/>
          </p:nvSpPr>
          <p:spPr>
            <a:xfrm>
              <a:off x="5862442" y="4270516"/>
              <a:ext cx="88949" cy="93226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ECAA861-9A27-4845-B278-BC6B88271C37}"/>
                </a:ext>
              </a:extLst>
            </p:cNvPr>
            <p:cNvSpPr/>
            <p:nvPr/>
          </p:nvSpPr>
          <p:spPr>
            <a:xfrm>
              <a:off x="5921969" y="3934867"/>
              <a:ext cx="330200" cy="333829"/>
            </a:xfrm>
            <a:custGeom>
              <a:avLst/>
              <a:gdLst>
                <a:gd name="connsiteX0" fmla="*/ 0 w 330200"/>
                <a:gd name="connsiteY0" fmla="*/ 333829 h 333829"/>
                <a:gd name="connsiteX1" fmla="*/ 123371 w 330200"/>
                <a:gd name="connsiteY1" fmla="*/ 87086 h 333829"/>
                <a:gd name="connsiteX2" fmla="*/ 330200 w 330200"/>
                <a:gd name="connsiteY2" fmla="*/ 0 h 3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33829">
                  <a:moveTo>
                    <a:pt x="0" y="333829"/>
                  </a:moveTo>
                  <a:cubicBezTo>
                    <a:pt x="34169" y="238276"/>
                    <a:pt x="68338" y="142724"/>
                    <a:pt x="123371" y="87086"/>
                  </a:cubicBezTo>
                  <a:cubicBezTo>
                    <a:pt x="178404" y="31448"/>
                    <a:pt x="254302" y="15724"/>
                    <a:pt x="3302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8BC47D-8DD0-6445-B4C1-1C4A5168B889}"/>
                </a:ext>
              </a:extLst>
            </p:cNvPr>
            <p:cNvSpPr txBox="1"/>
            <p:nvPr/>
          </p:nvSpPr>
          <p:spPr>
            <a:xfrm>
              <a:off x="6595656" y="3864244"/>
              <a:ext cx="16995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train route = edge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779D52C-6D60-0C41-979B-248E5AE5588F}"/>
              </a:ext>
            </a:extLst>
          </p:cNvPr>
          <p:cNvSpPr txBox="1"/>
          <p:nvPr/>
        </p:nvSpPr>
        <p:spPr>
          <a:xfrm>
            <a:off x="731837" y="2899431"/>
            <a:ext cx="6094990" cy="14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Train routes are </a:t>
            </a:r>
            <a:r>
              <a:rPr lang="en-US" sz="1500" i="1" dirty="0"/>
              <a:t>directed</a:t>
            </a:r>
            <a:r>
              <a:rPr lang="en-US" sz="1500" dirty="0"/>
              <a:t> and have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a </a:t>
            </a:r>
            <a:r>
              <a:rPr lang="en-US" sz="1500" i="1" dirty="0">
                <a:solidFill>
                  <a:srgbClr val="058036"/>
                </a:solidFill>
              </a:rPr>
              <a:t>cost</a:t>
            </a:r>
            <a:r>
              <a:rPr lang="en-US" sz="1500" i="1" dirty="0"/>
              <a:t> </a:t>
            </a:r>
            <a:r>
              <a:rPr lang="en-US" sz="1500" dirty="0"/>
              <a:t>(fuel spent per ton of apples) and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a </a:t>
            </a:r>
            <a:r>
              <a:rPr lang="en-US" sz="1500" i="1" dirty="0">
                <a:solidFill>
                  <a:srgbClr val="FF0000"/>
                </a:solidFill>
              </a:rPr>
              <a:t>capacity</a:t>
            </a:r>
            <a:r>
              <a:rPr lang="en-US" sz="1500" i="1" dirty="0"/>
              <a:t> </a:t>
            </a:r>
            <a:r>
              <a:rPr lang="en-US" sz="1500" dirty="0"/>
              <a:t>(</a:t>
            </a:r>
            <a:r>
              <a:rPr lang="en-US" sz="1500" dirty="0" err="1"/>
              <a:t>tonnes</a:t>
            </a:r>
            <a:r>
              <a:rPr lang="en-US" sz="1500" dirty="0"/>
              <a:t> apples per day)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56732C22-D8AD-E843-A4EF-24FD49B5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44" y="710351"/>
            <a:ext cx="4326876" cy="3124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C4F6BE8-045A-C34B-A74D-1B9B0393C5DE}"/>
                  </a:ext>
                </a:extLst>
              </p:cNvPr>
              <p:cNvSpPr txBox="1"/>
              <p:nvPr/>
            </p:nvSpPr>
            <p:spPr>
              <a:xfrm>
                <a:off x="1598800" y="2124085"/>
                <a:ext cx="70724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dirty="0">
                    <a:solidFill>
                      <a:srgbClr val="058036"/>
                    </a:solidFill>
                  </a:rPr>
                  <a:t>cost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500" b="0" i="1" dirty="0">
                  <a:solidFill>
                    <a:srgbClr val="05803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500" dirty="0">
                    <a:solidFill>
                      <a:srgbClr val="FF0000"/>
                    </a:solidFill>
                  </a:rPr>
                  <a:t>cap.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C4F6BE8-045A-C34B-A74D-1B9B0393C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0" y="2124085"/>
                <a:ext cx="707245" cy="553998"/>
              </a:xfrm>
              <a:prstGeom prst="rect">
                <a:avLst/>
              </a:prstGeom>
              <a:blipFill>
                <a:blip r:embed="rId4"/>
                <a:stretch>
                  <a:fillRect l="-3509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C307C3-8A32-9948-815C-9ECC2870F69D}"/>
              </a:ext>
            </a:extLst>
          </p:cNvPr>
          <p:cNvGrpSpPr/>
          <p:nvPr/>
        </p:nvGrpSpPr>
        <p:grpSpPr>
          <a:xfrm>
            <a:off x="1862093" y="4209828"/>
            <a:ext cx="2355700" cy="1786733"/>
            <a:chOff x="6025990" y="2744723"/>
            <a:chExt cx="2355700" cy="1786733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30CC388-9808-0749-B907-9B884C58C521}"/>
                </a:ext>
              </a:extLst>
            </p:cNvPr>
            <p:cNvSpPr/>
            <p:nvPr/>
          </p:nvSpPr>
          <p:spPr>
            <a:xfrm>
              <a:off x="6283379" y="3050507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0E270BC-B7EA-1E47-9318-FD2182712601}"/>
                </a:ext>
              </a:extLst>
            </p:cNvPr>
            <p:cNvSpPr/>
            <p:nvPr/>
          </p:nvSpPr>
          <p:spPr>
            <a:xfrm>
              <a:off x="7874586" y="4203119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7742221-5AEC-184B-8BB4-316589E8585F}"/>
                </a:ext>
              </a:extLst>
            </p:cNvPr>
            <p:cNvSpPr/>
            <p:nvPr/>
          </p:nvSpPr>
          <p:spPr>
            <a:xfrm>
              <a:off x="7872272" y="343762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F2D5EA4-04F2-F340-89DC-2AD47C23A172}"/>
                </a:ext>
              </a:extLst>
            </p:cNvPr>
            <p:cNvSpPr/>
            <p:nvPr/>
          </p:nvSpPr>
          <p:spPr>
            <a:xfrm>
              <a:off x="6622999" y="378196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BB0194B-C253-D740-837D-0A9556E28535}"/>
                </a:ext>
              </a:extLst>
            </p:cNvPr>
            <p:cNvSpPr/>
            <p:nvPr/>
          </p:nvSpPr>
          <p:spPr>
            <a:xfrm>
              <a:off x="6372328" y="3097659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ECFA538-54CE-4545-B8D8-51C6EC719228}"/>
                </a:ext>
              </a:extLst>
            </p:cNvPr>
            <p:cNvSpPr/>
            <p:nvPr/>
          </p:nvSpPr>
          <p:spPr>
            <a:xfrm rot="10800000" flipV="1">
              <a:off x="6358742" y="3138279"/>
              <a:ext cx="264257" cy="643683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0E7E8ED-570D-0E4D-B782-076287979733}"/>
                </a:ext>
              </a:extLst>
            </p:cNvPr>
            <p:cNvSpPr/>
            <p:nvPr/>
          </p:nvSpPr>
          <p:spPr>
            <a:xfrm rot="10800000" flipV="1">
              <a:off x="6708264" y="3871090"/>
              <a:ext cx="1176595" cy="373432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2D9DB7C-A60C-6649-8FB0-CE4FB2EB3C91}"/>
                </a:ext>
              </a:extLst>
            </p:cNvPr>
            <p:cNvCxnSpPr>
              <a:cxnSpLocks/>
              <a:stCxn id="127" idx="4"/>
              <a:endCxn id="126" idx="0"/>
            </p:cNvCxnSpPr>
            <p:nvPr/>
          </p:nvCxnSpPr>
          <p:spPr>
            <a:xfrm>
              <a:off x="7916747" y="3530848"/>
              <a:ext cx="2314" cy="67227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D0A3020-3C34-094D-9883-498AA1679186}"/>
                    </a:ext>
                  </a:extLst>
                </p:cNvPr>
                <p:cNvSpPr txBox="1"/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D0A3020-3C34-094D-9883-498AA1679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E4D668C-2777-1045-B184-F38BF175DC6D}"/>
                    </a:ext>
                  </a:extLst>
                </p:cNvPr>
                <p:cNvSpPr txBox="1"/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E4D668C-2777-1045-B184-F38BF175D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2834CB-B441-AF46-89BB-8E9CA703C46A}"/>
              </a:ext>
            </a:extLst>
          </p:cNvPr>
          <p:cNvGrpSpPr/>
          <p:nvPr/>
        </p:nvGrpSpPr>
        <p:grpSpPr>
          <a:xfrm>
            <a:off x="1460055" y="4098327"/>
            <a:ext cx="3168382" cy="2078851"/>
            <a:chOff x="1460055" y="4098327"/>
            <a:chExt cx="3168382" cy="207885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AC4FA5F-AFF0-5A4A-9ED4-1089E79A8579}"/>
                </a:ext>
              </a:extLst>
            </p:cNvPr>
            <p:cNvGrpSpPr/>
            <p:nvPr/>
          </p:nvGrpSpPr>
          <p:grpSpPr>
            <a:xfrm>
              <a:off x="2274481" y="4627927"/>
              <a:ext cx="1491939" cy="970767"/>
              <a:chOff x="6438378" y="3162822"/>
              <a:chExt cx="1491947" cy="970767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2CFC9B90-9ED7-2549-9A4B-5735C5955F69}"/>
                  </a:ext>
                </a:extLst>
              </p:cNvPr>
              <p:cNvSpPr/>
              <p:nvPr/>
            </p:nvSpPr>
            <p:spPr>
              <a:xfrm>
                <a:off x="6438378" y="3162822"/>
                <a:ext cx="1340285" cy="325677"/>
              </a:xfrm>
              <a:custGeom>
                <a:avLst/>
                <a:gdLst>
                  <a:gd name="connsiteX0" fmla="*/ 0 w 1340285"/>
                  <a:gd name="connsiteY0" fmla="*/ 0 h 325677"/>
                  <a:gd name="connsiteX1" fmla="*/ 137786 w 1340285"/>
                  <a:gd name="connsiteY1" fmla="*/ 31315 h 325677"/>
                  <a:gd name="connsiteX2" fmla="*/ 526093 w 1340285"/>
                  <a:gd name="connsiteY2" fmla="*/ 68893 h 325677"/>
                  <a:gd name="connsiteX3" fmla="*/ 895611 w 1340285"/>
                  <a:gd name="connsiteY3" fmla="*/ 156575 h 325677"/>
                  <a:gd name="connsiteX4" fmla="*/ 1340285 w 1340285"/>
                  <a:gd name="connsiteY4" fmla="*/ 325677 h 32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285" h="325677">
                    <a:moveTo>
                      <a:pt x="0" y="0"/>
                    </a:moveTo>
                    <a:cubicBezTo>
                      <a:pt x="25052" y="9916"/>
                      <a:pt x="50104" y="19833"/>
                      <a:pt x="137786" y="31315"/>
                    </a:cubicBezTo>
                    <a:cubicBezTo>
                      <a:pt x="225468" y="42797"/>
                      <a:pt x="399789" y="48016"/>
                      <a:pt x="526093" y="68893"/>
                    </a:cubicBezTo>
                    <a:cubicBezTo>
                      <a:pt x="652397" y="89770"/>
                      <a:pt x="759913" y="113778"/>
                      <a:pt x="895611" y="156575"/>
                    </a:cubicBezTo>
                    <a:cubicBezTo>
                      <a:pt x="1031309" y="199372"/>
                      <a:pt x="1185797" y="262524"/>
                      <a:pt x="1340285" y="325677"/>
                    </a:cubicBez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5640D"/>
                  </a:solidFill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367F5D6-6F26-984E-9785-CD5409AF83F7}"/>
                  </a:ext>
                </a:extLst>
              </p:cNvPr>
              <p:cNvSpPr/>
              <p:nvPr/>
            </p:nvSpPr>
            <p:spPr>
              <a:xfrm>
                <a:off x="7841299" y="3594971"/>
                <a:ext cx="0" cy="538618"/>
              </a:xfrm>
              <a:custGeom>
                <a:avLst/>
                <a:gdLst>
                  <a:gd name="connsiteX0" fmla="*/ 0 w 0"/>
                  <a:gd name="connsiteY0" fmla="*/ 0 h 538619"/>
                  <a:gd name="connsiteX1" fmla="*/ 0 w 0"/>
                  <a:gd name="connsiteY1" fmla="*/ 538619 h 53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38619">
                    <a:moveTo>
                      <a:pt x="0" y="0"/>
                    </a:moveTo>
                    <a:lnTo>
                      <a:pt x="0" y="538619"/>
                    </a:ln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D50EFB65-1511-0C4F-BDCE-957D1FFFB688}"/>
                      </a:ext>
                    </a:extLst>
                  </p:cNvPr>
                  <p:cNvSpPr txBox="1"/>
                  <p:nvPr/>
                </p:nvSpPr>
                <p:spPr>
                  <a:xfrm>
                    <a:off x="6974452" y="3227371"/>
                    <a:ext cx="343363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D50EFB65-1511-0C4F-BDCE-957D1FFFB6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4452" y="3227371"/>
                    <a:ext cx="343363" cy="3231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DA21E5C5-3061-0E4D-A2CE-A5BC8DC9EC1F}"/>
                      </a:ext>
                    </a:extLst>
                  </p:cNvPr>
                  <p:cNvSpPr txBox="1"/>
                  <p:nvPr/>
                </p:nvSpPr>
                <p:spPr>
                  <a:xfrm>
                    <a:off x="7586961" y="3655254"/>
                    <a:ext cx="343364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DA21E5C5-3061-0E4D-A2CE-A5BC8DC9E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6961" y="3655254"/>
                    <a:ext cx="343364" cy="3231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1C3ACAC0-94ED-F84E-8E9E-8A9B8B1E47B4}"/>
                    </a:ext>
                  </a:extLst>
                </p:cNvPr>
                <p:cNvSpPr txBox="1"/>
                <p:nvPr/>
              </p:nvSpPr>
              <p:spPr>
                <a:xfrm>
                  <a:off x="2680703" y="4098327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1C3ACAC0-94ED-F84E-8E9E-8A9B8B1E4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703" y="4098327"/>
                  <a:ext cx="707245" cy="553998"/>
                </a:xfrm>
                <a:prstGeom prst="rect">
                  <a:avLst/>
                </a:prstGeom>
                <a:blipFill>
                  <a:blip r:embed="rId9"/>
                  <a:stretch>
                    <a:fillRect l="-5357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1C24AE92-F675-5744-86C3-5E055B813488}"/>
                    </a:ext>
                  </a:extLst>
                </p:cNvPr>
                <p:cNvSpPr txBox="1"/>
                <p:nvPr/>
              </p:nvSpPr>
              <p:spPr>
                <a:xfrm>
                  <a:off x="3921192" y="5032621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1C24AE92-F675-5744-86C3-5E055B813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92" y="5032621"/>
                  <a:ext cx="707245" cy="553998"/>
                </a:xfrm>
                <a:prstGeom prst="rect">
                  <a:avLst/>
                </a:prstGeom>
                <a:blipFill>
                  <a:blip r:embed="rId10"/>
                  <a:stretch>
                    <a:fillRect l="-3509" t="-4545"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E30C8F46-BAD5-C141-AAD7-B417B7BE5CFB}"/>
                    </a:ext>
                  </a:extLst>
                </p:cNvPr>
                <p:cNvSpPr txBox="1"/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E30C8F46-BAD5-C141-AAD7-B417B7BE5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blipFill>
                  <a:blip r:embed="rId11"/>
                  <a:stretch>
                    <a:fillRect l="-5357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5CF1706B-176F-9648-A45F-652E6AAC6C0F}"/>
                    </a:ext>
                  </a:extLst>
                </p:cNvPr>
                <p:cNvSpPr txBox="1"/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5CF1706B-176F-9648-A45F-652E6AAC6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blipFill>
                  <a:blip r:embed="rId12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CA6CC82-E2CF-4146-ABB3-241AAC6FA322}"/>
                  </a:ext>
                </a:extLst>
              </p:cNvPr>
              <p:cNvSpPr txBox="1"/>
              <p:nvPr/>
            </p:nvSpPr>
            <p:spPr>
              <a:xfrm>
                <a:off x="5030737" y="4255180"/>
                <a:ext cx="157825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Cost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CA6CC82-E2CF-4146-ABB3-241AAC6FA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37" y="4255180"/>
                <a:ext cx="1578253" cy="553998"/>
              </a:xfrm>
              <a:prstGeom prst="rect">
                <a:avLst/>
              </a:prstGeom>
              <a:blipFill>
                <a:blip r:embed="rId13"/>
                <a:stretch>
                  <a:fillRect l="-160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3A4AC8E8-7012-C04C-81C0-B7E4F8DA75B3}"/>
              </a:ext>
            </a:extLst>
          </p:cNvPr>
          <p:cNvSpPr txBox="1"/>
          <p:nvPr/>
        </p:nvSpPr>
        <p:spPr>
          <a:xfrm>
            <a:off x="5060168" y="4803436"/>
            <a:ext cx="1468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Is this optimal?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52BCE37-03A4-D94B-8E3D-33A8EF5A0C65}"/>
              </a:ext>
            </a:extLst>
          </p:cNvPr>
          <p:cNvSpPr txBox="1"/>
          <p:nvPr/>
        </p:nvSpPr>
        <p:spPr>
          <a:xfrm>
            <a:off x="5060168" y="5103195"/>
            <a:ext cx="4844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No.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5F5E1F-D406-5B4A-88C5-49DEA18A5F1D}"/>
              </a:ext>
            </a:extLst>
          </p:cNvPr>
          <p:cNvGrpSpPr/>
          <p:nvPr/>
        </p:nvGrpSpPr>
        <p:grpSpPr>
          <a:xfrm>
            <a:off x="2319251" y="2460567"/>
            <a:ext cx="699930" cy="409093"/>
            <a:chOff x="2319251" y="2460567"/>
            <a:chExt cx="699930" cy="40909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3F9A1C-5B70-0E40-B52B-738CDD29CB08}"/>
                </a:ext>
              </a:extLst>
            </p:cNvPr>
            <p:cNvSpPr/>
            <p:nvPr/>
          </p:nvSpPr>
          <p:spPr>
            <a:xfrm>
              <a:off x="2319251" y="2460567"/>
              <a:ext cx="207818" cy="290946"/>
            </a:xfrm>
            <a:custGeom>
              <a:avLst/>
              <a:gdLst>
                <a:gd name="connsiteX0" fmla="*/ 0 w 207818"/>
                <a:gd name="connsiteY0" fmla="*/ 290946 h 290946"/>
                <a:gd name="connsiteX1" fmla="*/ 24938 w 207818"/>
                <a:gd name="connsiteY1" fmla="*/ 174568 h 290946"/>
                <a:gd name="connsiteX2" fmla="*/ 62345 w 207818"/>
                <a:gd name="connsiteY2" fmla="*/ 78971 h 290946"/>
                <a:gd name="connsiteX3" fmla="*/ 207818 w 207818"/>
                <a:gd name="connsiteY3" fmla="*/ 0 h 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818" h="290946">
                  <a:moveTo>
                    <a:pt x="0" y="290946"/>
                  </a:moveTo>
                  <a:cubicBezTo>
                    <a:pt x="7273" y="250421"/>
                    <a:pt x="14547" y="209897"/>
                    <a:pt x="24938" y="174568"/>
                  </a:cubicBezTo>
                  <a:cubicBezTo>
                    <a:pt x="35329" y="139239"/>
                    <a:pt x="31865" y="108066"/>
                    <a:pt x="62345" y="78971"/>
                  </a:cubicBezTo>
                  <a:cubicBezTo>
                    <a:pt x="92825" y="49876"/>
                    <a:pt x="150321" y="24938"/>
                    <a:pt x="207818" y="0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49A963A9-7E89-7047-8FCD-28B0C05FB811}"/>
                    </a:ext>
                  </a:extLst>
                </p:cNvPr>
                <p:cNvSpPr txBox="1"/>
                <p:nvPr/>
              </p:nvSpPr>
              <p:spPr>
                <a:xfrm>
                  <a:off x="2331172" y="2546495"/>
                  <a:ext cx="6880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rgbClr val="F5640D"/>
                      </a:solidFill>
                    </a:rPr>
                    <a:t>f</a:t>
                  </a:r>
                  <a:r>
                    <a:rPr lang="en-US" sz="1500" b="0" dirty="0">
                      <a:solidFill>
                        <a:srgbClr val="F5640D"/>
                      </a:solidFill>
                    </a:rPr>
                    <a:t>low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5640D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49A963A9-7E89-7047-8FCD-28B0C05FB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172" y="2546495"/>
                  <a:ext cx="688009" cy="323165"/>
                </a:xfrm>
                <a:prstGeom prst="rect">
                  <a:avLst/>
                </a:prstGeom>
                <a:blipFill>
                  <a:blip r:embed="rId14"/>
                  <a:stretch>
                    <a:fillRect l="-3636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B73A79-D343-8A43-9DBE-03321FA7F389}"/>
              </a:ext>
            </a:extLst>
          </p:cNvPr>
          <p:cNvGrpSpPr/>
          <p:nvPr/>
        </p:nvGrpSpPr>
        <p:grpSpPr>
          <a:xfrm>
            <a:off x="7014065" y="4098327"/>
            <a:ext cx="3168382" cy="2078851"/>
            <a:chOff x="7014065" y="4098327"/>
            <a:chExt cx="3168382" cy="2078851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4F829DF-0C13-514F-8467-041F177B3C18}"/>
                </a:ext>
              </a:extLst>
            </p:cNvPr>
            <p:cNvGrpSpPr/>
            <p:nvPr/>
          </p:nvGrpSpPr>
          <p:grpSpPr>
            <a:xfrm>
              <a:off x="7014065" y="4098327"/>
              <a:ext cx="3168382" cy="2078851"/>
              <a:chOff x="1460055" y="4098327"/>
              <a:chExt cx="3168382" cy="2078851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D63C1FB8-E421-BF46-9A9F-2647B2C092F8}"/>
                  </a:ext>
                </a:extLst>
              </p:cNvPr>
              <p:cNvGrpSpPr/>
              <p:nvPr/>
            </p:nvGrpSpPr>
            <p:grpSpPr>
              <a:xfrm>
                <a:off x="2274481" y="4627927"/>
                <a:ext cx="1491939" cy="970767"/>
                <a:chOff x="6438378" y="3162822"/>
                <a:chExt cx="1491947" cy="970767"/>
              </a:xfrm>
            </p:grpSpPr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3F497B50-D9C0-104E-8ACF-7AF088450B76}"/>
                    </a:ext>
                  </a:extLst>
                </p:cNvPr>
                <p:cNvSpPr/>
                <p:nvPr/>
              </p:nvSpPr>
              <p:spPr>
                <a:xfrm>
                  <a:off x="6438378" y="3162822"/>
                  <a:ext cx="1340285" cy="325677"/>
                </a:xfrm>
                <a:custGeom>
                  <a:avLst/>
                  <a:gdLst>
                    <a:gd name="connsiteX0" fmla="*/ 0 w 1340285"/>
                    <a:gd name="connsiteY0" fmla="*/ 0 h 325677"/>
                    <a:gd name="connsiteX1" fmla="*/ 137786 w 1340285"/>
                    <a:gd name="connsiteY1" fmla="*/ 31315 h 325677"/>
                    <a:gd name="connsiteX2" fmla="*/ 526093 w 1340285"/>
                    <a:gd name="connsiteY2" fmla="*/ 68893 h 325677"/>
                    <a:gd name="connsiteX3" fmla="*/ 895611 w 1340285"/>
                    <a:gd name="connsiteY3" fmla="*/ 156575 h 325677"/>
                    <a:gd name="connsiteX4" fmla="*/ 1340285 w 1340285"/>
                    <a:gd name="connsiteY4" fmla="*/ 325677 h 325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0285" h="325677">
                      <a:moveTo>
                        <a:pt x="0" y="0"/>
                      </a:moveTo>
                      <a:cubicBezTo>
                        <a:pt x="25052" y="9916"/>
                        <a:pt x="50104" y="19833"/>
                        <a:pt x="137786" y="31315"/>
                      </a:cubicBezTo>
                      <a:cubicBezTo>
                        <a:pt x="225468" y="42797"/>
                        <a:pt x="399789" y="48016"/>
                        <a:pt x="526093" y="68893"/>
                      </a:cubicBezTo>
                      <a:cubicBezTo>
                        <a:pt x="652397" y="89770"/>
                        <a:pt x="759913" y="113778"/>
                        <a:pt x="895611" y="156575"/>
                      </a:cubicBezTo>
                      <a:cubicBezTo>
                        <a:pt x="1031309" y="199372"/>
                        <a:pt x="1185797" y="262524"/>
                        <a:pt x="1340285" y="325677"/>
                      </a:cubicBezTo>
                    </a:path>
                  </a:pathLst>
                </a:custGeom>
                <a:noFill/>
                <a:ln>
                  <a:solidFill>
                    <a:srgbClr val="F5640D"/>
                  </a:solidFill>
                  <a:prstDash val="sysDot"/>
                  <a:headEnd type="none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5640D"/>
                    </a:solidFill>
                  </a:endParaRPr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531DFB4D-D7E3-E14D-8F21-E81353576B24}"/>
                    </a:ext>
                  </a:extLst>
                </p:cNvPr>
                <p:cNvSpPr/>
                <p:nvPr/>
              </p:nvSpPr>
              <p:spPr>
                <a:xfrm>
                  <a:off x="7841299" y="3594971"/>
                  <a:ext cx="0" cy="538618"/>
                </a:xfrm>
                <a:custGeom>
                  <a:avLst/>
                  <a:gdLst>
                    <a:gd name="connsiteX0" fmla="*/ 0 w 0"/>
                    <a:gd name="connsiteY0" fmla="*/ 0 h 538619"/>
                    <a:gd name="connsiteX1" fmla="*/ 0 w 0"/>
                    <a:gd name="connsiteY1" fmla="*/ 538619 h 53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38619">
                      <a:moveTo>
                        <a:pt x="0" y="0"/>
                      </a:moveTo>
                      <a:lnTo>
                        <a:pt x="0" y="538619"/>
                      </a:lnTo>
                    </a:path>
                  </a:pathLst>
                </a:custGeom>
                <a:noFill/>
                <a:ln>
                  <a:solidFill>
                    <a:srgbClr val="F5640D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9" name="TextBox 198">
                      <a:extLst>
                        <a:ext uri="{FF2B5EF4-FFF2-40B4-BE49-F238E27FC236}">
                          <a16:creationId xmlns:a16="http://schemas.microsoft.com/office/drawing/2014/main" id="{5D960567-6D81-F04B-91D5-64142439C6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74452" y="3227371"/>
                      <a:ext cx="343363" cy="3231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rgbClr val="F5640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500" dirty="0"/>
                    </a:p>
                  </p:txBody>
                </p:sp>
              </mc:Choice>
              <mc:Fallback xmlns="">
                <p:sp>
                  <p:nvSpPr>
                    <p:cNvPr id="199" name="TextBox 198">
                      <a:extLst>
                        <a:ext uri="{FF2B5EF4-FFF2-40B4-BE49-F238E27FC236}">
                          <a16:creationId xmlns:a16="http://schemas.microsoft.com/office/drawing/2014/main" id="{5D960567-6D81-F04B-91D5-64142439C6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4452" y="3227371"/>
                      <a:ext cx="343363" cy="32316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0" name="TextBox 199">
                      <a:extLst>
                        <a:ext uri="{FF2B5EF4-FFF2-40B4-BE49-F238E27FC236}">
                          <a16:creationId xmlns:a16="http://schemas.microsoft.com/office/drawing/2014/main" id="{301723AD-C802-BA4B-975A-FABCD9D078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6961" y="3655254"/>
                      <a:ext cx="343364" cy="3231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rgbClr val="F5640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500" dirty="0"/>
                    </a:p>
                  </p:txBody>
                </p:sp>
              </mc:Choice>
              <mc:Fallback xmlns="">
                <p:sp>
                  <p:nvSpPr>
                    <p:cNvPr id="200" name="TextBox 199">
                      <a:extLst>
                        <a:ext uri="{FF2B5EF4-FFF2-40B4-BE49-F238E27FC236}">
                          <a16:creationId xmlns:a16="http://schemas.microsoft.com/office/drawing/2014/main" id="{301723AD-C802-BA4B-975A-FABCD9D078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6961" y="3655254"/>
                      <a:ext cx="343364" cy="32316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7CD371D2-F3EA-1048-8E8E-680EDBD7D53E}"/>
                      </a:ext>
                    </a:extLst>
                  </p:cNvPr>
                  <p:cNvSpPr txBox="1"/>
                  <p:nvPr/>
                </p:nvSpPr>
                <p:spPr>
                  <a:xfrm>
                    <a:off x="2680703" y="4098327"/>
                    <a:ext cx="707245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500" b="0" dirty="0">
                        <a:solidFill>
                          <a:srgbClr val="058036"/>
                        </a:solidFill>
                      </a:rPr>
                      <a:t>cost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endParaRPr lang="en-US" sz="1500" b="0" i="1" dirty="0">
                      <a:solidFill>
                        <a:srgbClr val="058036"/>
                      </a:solidFill>
                      <a:latin typeface="Cambria Math" panose="02040503050406030204" pitchFamily="18" charset="0"/>
                    </a:endParaRPr>
                  </a:p>
                  <a:p>
                    <a:r>
                      <a:rPr lang="en-US" sz="1500" dirty="0">
                        <a:solidFill>
                          <a:srgbClr val="FF0000"/>
                        </a:solidFill>
                      </a:rPr>
                      <a:t>cap.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endParaRPr 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7CD371D2-F3EA-1048-8E8E-680EDBD7D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0703" y="4098327"/>
                    <a:ext cx="707245" cy="55399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509" t="-444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6C8063AE-3CAB-8046-86FE-F7A79C6FD4FF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192" y="5032621"/>
                    <a:ext cx="707245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500" b="0" dirty="0">
                        <a:solidFill>
                          <a:srgbClr val="058036"/>
                        </a:solidFill>
                      </a:rPr>
                      <a:t>cost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500" b="0" i="1" dirty="0">
                      <a:solidFill>
                        <a:srgbClr val="058036"/>
                      </a:solidFill>
                      <a:latin typeface="Cambria Math" panose="02040503050406030204" pitchFamily="18" charset="0"/>
                    </a:endParaRPr>
                  </a:p>
                  <a:p>
                    <a:r>
                      <a:rPr lang="en-US" sz="1500" dirty="0">
                        <a:solidFill>
                          <a:srgbClr val="FF0000"/>
                        </a:solidFill>
                      </a:rPr>
                      <a:t>cap.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endParaRPr 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6C8063AE-3CAB-8046-86FE-F7A79C6FD4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1192" y="5032621"/>
                    <a:ext cx="707245" cy="55399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754" t="-4545" b="-11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71840671-0320-BC46-B1E4-EF69B83EE6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60055" y="4747430"/>
                    <a:ext cx="707245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500" b="0" dirty="0">
                        <a:solidFill>
                          <a:srgbClr val="058036"/>
                        </a:solidFill>
                      </a:rPr>
                      <a:t>cost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500" b="0" i="1" dirty="0">
                      <a:solidFill>
                        <a:srgbClr val="058036"/>
                      </a:solidFill>
                      <a:latin typeface="Cambria Math" panose="02040503050406030204" pitchFamily="18" charset="0"/>
                    </a:endParaRPr>
                  </a:p>
                  <a:p>
                    <a:r>
                      <a:rPr lang="en-US" sz="1500" dirty="0">
                        <a:solidFill>
                          <a:srgbClr val="FF0000"/>
                        </a:solidFill>
                      </a:rPr>
                      <a:t>cap.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71840671-0320-BC46-B1E4-EF69B83EE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055" y="4747430"/>
                    <a:ext cx="707245" cy="55399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509" t="-444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7EB03AE9-2602-814B-A5F6-4A802655AF3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0815" y="5623180"/>
                    <a:ext cx="707245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500" b="0" dirty="0">
                        <a:solidFill>
                          <a:srgbClr val="058036"/>
                        </a:solidFill>
                      </a:rPr>
                      <a:t>cost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05803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500" b="0" i="1" dirty="0">
                      <a:solidFill>
                        <a:srgbClr val="058036"/>
                      </a:solidFill>
                      <a:latin typeface="Cambria Math" panose="02040503050406030204" pitchFamily="18" charset="0"/>
                    </a:endParaRPr>
                  </a:p>
                  <a:p>
                    <a:r>
                      <a:rPr lang="en-US" sz="1500" dirty="0">
                        <a:solidFill>
                          <a:srgbClr val="FF0000"/>
                        </a:solidFill>
                      </a:rPr>
                      <a:t>cap. </a:t>
                    </a:r>
                    <a14:m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5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7EB03AE9-2602-814B-A5F6-4A802655AF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0815" y="5623180"/>
                    <a:ext cx="707245" cy="55399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509" t="-444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2D334C-4A6D-F644-8A78-BA64A274D285}"/>
                </a:ext>
              </a:extLst>
            </p:cNvPr>
            <p:cNvGrpSpPr/>
            <p:nvPr/>
          </p:nvGrpSpPr>
          <p:grpSpPr>
            <a:xfrm>
              <a:off x="7416103" y="4209828"/>
              <a:ext cx="2355700" cy="1786733"/>
              <a:chOff x="7416103" y="4209828"/>
              <a:chExt cx="2355700" cy="178673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6A470CFB-399D-8545-BDA6-C7F4D2E2114D}"/>
                  </a:ext>
                </a:extLst>
              </p:cNvPr>
              <p:cNvGrpSpPr/>
              <p:nvPr/>
            </p:nvGrpSpPr>
            <p:grpSpPr>
              <a:xfrm>
                <a:off x="7416103" y="4209828"/>
                <a:ext cx="2355700" cy="1786733"/>
                <a:chOff x="6025990" y="2744723"/>
                <a:chExt cx="2355700" cy="1786733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8217A52-EFFF-C94F-AEF0-76C4DA18D7F5}"/>
                    </a:ext>
                  </a:extLst>
                </p:cNvPr>
                <p:cNvSpPr/>
                <p:nvPr/>
              </p:nvSpPr>
              <p:spPr>
                <a:xfrm>
                  <a:off x="6283379" y="3050507"/>
                  <a:ext cx="88949" cy="9322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68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B78ED87D-B300-B642-AF38-2DFE5A1013F0}"/>
                    </a:ext>
                  </a:extLst>
                </p:cNvPr>
                <p:cNvSpPr/>
                <p:nvPr/>
              </p:nvSpPr>
              <p:spPr>
                <a:xfrm>
                  <a:off x="7874586" y="4203119"/>
                  <a:ext cx="88949" cy="9322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68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B953C2FC-817D-7742-B206-AA9454588DD8}"/>
                    </a:ext>
                  </a:extLst>
                </p:cNvPr>
                <p:cNvSpPr/>
                <p:nvPr/>
              </p:nvSpPr>
              <p:spPr>
                <a:xfrm>
                  <a:off x="7872272" y="3437622"/>
                  <a:ext cx="88949" cy="93226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68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71FD5E9-BC2B-2C4B-945C-D44E6C29DF4C}"/>
                    </a:ext>
                  </a:extLst>
                </p:cNvPr>
                <p:cNvSpPr/>
                <p:nvPr/>
              </p:nvSpPr>
              <p:spPr>
                <a:xfrm>
                  <a:off x="6622999" y="3781962"/>
                  <a:ext cx="88949" cy="93226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68"/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B1BD51F1-AB45-3E44-8816-483424B580CF}"/>
                    </a:ext>
                  </a:extLst>
                </p:cNvPr>
                <p:cNvSpPr/>
                <p:nvPr/>
              </p:nvSpPr>
              <p:spPr>
                <a:xfrm>
                  <a:off x="6372328" y="3097659"/>
                  <a:ext cx="1512533" cy="369332"/>
                </a:xfrm>
                <a:custGeom>
                  <a:avLst/>
                  <a:gdLst>
                    <a:gd name="connsiteX0" fmla="*/ 0 w 1176618"/>
                    <a:gd name="connsiteY0" fmla="*/ 0 h 316006"/>
                    <a:gd name="connsiteX1" fmla="*/ 679077 w 1176618"/>
                    <a:gd name="connsiteY1" fmla="*/ 100853 h 316006"/>
                    <a:gd name="connsiteX2" fmla="*/ 1176618 w 1176618"/>
                    <a:gd name="connsiteY2" fmla="*/ 316006 h 316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6618" h="316006">
                      <a:moveTo>
                        <a:pt x="0" y="0"/>
                      </a:moveTo>
                      <a:cubicBezTo>
                        <a:pt x="241487" y="24092"/>
                        <a:pt x="482974" y="48185"/>
                        <a:pt x="679077" y="100853"/>
                      </a:cubicBezTo>
                      <a:cubicBezTo>
                        <a:pt x="875180" y="153521"/>
                        <a:pt x="1025899" y="234763"/>
                        <a:pt x="1176618" y="31600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855041E-C0EB-5B43-A43B-F70110A2EC2B}"/>
                    </a:ext>
                  </a:extLst>
                </p:cNvPr>
                <p:cNvSpPr/>
                <p:nvPr/>
              </p:nvSpPr>
              <p:spPr>
                <a:xfrm rot="10800000" flipV="1">
                  <a:off x="6358742" y="3138279"/>
                  <a:ext cx="264257" cy="643683"/>
                </a:xfrm>
                <a:custGeom>
                  <a:avLst/>
                  <a:gdLst>
                    <a:gd name="connsiteX0" fmla="*/ 0 w 1183341"/>
                    <a:gd name="connsiteY0" fmla="*/ 356347 h 356347"/>
                    <a:gd name="connsiteX1" fmla="*/ 739589 w 1183341"/>
                    <a:gd name="connsiteY1" fmla="*/ 221876 h 356347"/>
                    <a:gd name="connsiteX2" fmla="*/ 1183341 w 1183341"/>
                    <a:gd name="connsiteY2" fmla="*/ 0 h 35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83341" h="356347">
                      <a:moveTo>
                        <a:pt x="0" y="356347"/>
                      </a:moveTo>
                      <a:cubicBezTo>
                        <a:pt x="271183" y="318807"/>
                        <a:pt x="542366" y="281267"/>
                        <a:pt x="739589" y="221876"/>
                      </a:cubicBezTo>
                      <a:cubicBezTo>
                        <a:pt x="936812" y="162485"/>
                        <a:pt x="1060076" y="81242"/>
                        <a:pt x="1183341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1162D06C-E46E-5D4E-9218-F1F6E7C1953C}"/>
                    </a:ext>
                  </a:extLst>
                </p:cNvPr>
                <p:cNvSpPr/>
                <p:nvPr/>
              </p:nvSpPr>
              <p:spPr>
                <a:xfrm rot="10800000" flipV="1">
                  <a:off x="6708264" y="3871090"/>
                  <a:ext cx="1176595" cy="373432"/>
                </a:xfrm>
                <a:custGeom>
                  <a:avLst/>
                  <a:gdLst>
                    <a:gd name="connsiteX0" fmla="*/ 0 w 1183341"/>
                    <a:gd name="connsiteY0" fmla="*/ 356347 h 356347"/>
                    <a:gd name="connsiteX1" fmla="*/ 739589 w 1183341"/>
                    <a:gd name="connsiteY1" fmla="*/ 221876 h 356347"/>
                    <a:gd name="connsiteX2" fmla="*/ 1183341 w 1183341"/>
                    <a:gd name="connsiteY2" fmla="*/ 0 h 35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83341" h="356347">
                      <a:moveTo>
                        <a:pt x="0" y="356347"/>
                      </a:moveTo>
                      <a:cubicBezTo>
                        <a:pt x="271183" y="318807"/>
                        <a:pt x="542366" y="281267"/>
                        <a:pt x="739589" y="221876"/>
                      </a:cubicBezTo>
                      <a:cubicBezTo>
                        <a:pt x="936812" y="162485"/>
                        <a:pt x="1060076" y="81242"/>
                        <a:pt x="1183341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A6647E96-70D0-DB4D-8214-E2EABE4F6DD7}"/>
                    </a:ext>
                  </a:extLst>
                </p:cNvPr>
                <p:cNvCxnSpPr>
                  <a:cxnSpLocks/>
                  <a:stCxn id="183" idx="4"/>
                  <a:endCxn id="182" idx="0"/>
                </p:cNvCxnSpPr>
                <p:nvPr/>
              </p:nvCxnSpPr>
              <p:spPr>
                <a:xfrm>
                  <a:off x="7916747" y="3530848"/>
                  <a:ext cx="2314" cy="6722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TextBox 188">
                      <a:extLst>
                        <a:ext uri="{FF2B5EF4-FFF2-40B4-BE49-F238E27FC236}">
                          <a16:creationId xmlns:a16="http://schemas.microsoft.com/office/drawing/2014/main" id="{8A84D873-0319-F140-B4C2-E3B676A690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25990" y="2744723"/>
                      <a:ext cx="487634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oMath>
                        </m:oMathPara>
                      </a14:m>
                      <a:endParaRPr lang="en-US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9" name="TextBox 188">
                      <a:extLst>
                        <a:ext uri="{FF2B5EF4-FFF2-40B4-BE49-F238E27FC236}">
                          <a16:creationId xmlns:a16="http://schemas.microsoft.com/office/drawing/2014/main" id="{8A84D873-0319-F140-B4C2-E3B676A690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5990" y="2744723"/>
                      <a:ext cx="487634" cy="3231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0" name="TextBox 189">
                      <a:extLst>
                        <a:ext uri="{FF2B5EF4-FFF2-40B4-BE49-F238E27FC236}">
                          <a16:creationId xmlns:a16="http://schemas.microsoft.com/office/drawing/2014/main" id="{DD74C2A2-1377-E046-AC2B-05EB8FDFED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94057" y="4208291"/>
                      <a:ext cx="487633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oMath>
                        </m:oMathPara>
                      </a14:m>
                      <a:endParaRPr lang="en-US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0" name="TextBox 189">
                      <a:extLst>
                        <a:ext uri="{FF2B5EF4-FFF2-40B4-BE49-F238E27FC236}">
                          <a16:creationId xmlns:a16="http://schemas.microsoft.com/office/drawing/2014/main" id="{DD74C2A2-1377-E046-AC2B-05EB8FDFED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4057" y="4208291"/>
                      <a:ext cx="487633" cy="3231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D8F69EDC-ADD6-7746-9A68-63A74FFB02E5}"/>
                  </a:ext>
                </a:extLst>
              </p:cNvPr>
              <p:cNvSpPr/>
              <p:nvPr/>
            </p:nvSpPr>
            <p:spPr>
              <a:xfrm>
                <a:off x="7818992" y="4677565"/>
                <a:ext cx="220471" cy="504993"/>
              </a:xfrm>
              <a:custGeom>
                <a:avLst/>
                <a:gdLst>
                  <a:gd name="connsiteX0" fmla="*/ 0 w 220471"/>
                  <a:gd name="connsiteY0" fmla="*/ 0 h 504993"/>
                  <a:gd name="connsiteX1" fmla="*/ 48126 w 220471"/>
                  <a:gd name="connsiteY1" fmla="*/ 228600 h 504993"/>
                  <a:gd name="connsiteX2" fmla="*/ 198521 w 220471"/>
                  <a:gd name="connsiteY2" fmla="*/ 469231 h 504993"/>
                  <a:gd name="connsiteX3" fmla="*/ 216569 w 220471"/>
                  <a:gd name="connsiteY3" fmla="*/ 499310 h 50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471" h="504993">
                    <a:moveTo>
                      <a:pt x="0" y="0"/>
                    </a:moveTo>
                    <a:cubicBezTo>
                      <a:pt x="7519" y="75197"/>
                      <a:pt x="15039" y="150395"/>
                      <a:pt x="48126" y="228600"/>
                    </a:cubicBezTo>
                    <a:cubicBezTo>
                      <a:pt x="81213" y="306805"/>
                      <a:pt x="170447" y="424113"/>
                      <a:pt x="198521" y="469231"/>
                    </a:cubicBezTo>
                    <a:cubicBezTo>
                      <a:pt x="226595" y="514349"/>
                      <a:pt x="221582" y="506829"/>
                      <a:pt x="216569" y="499310"/>
                    </a:cubicBez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7556CF73-9ED0-2E4A-B13B-063DEF19216E}"/>
                  </a:ext>
                </a:extLst>
              </p:cNvPr>
              <p:cNvSpPr/>
              <p:nvPr/>
            </p:nvSpPr>
            <p:spPr>
              <a:xfrm>
                <a:off x="8204003" y="5327270"/>
                <a:ext cx="962526" cy="294774"/>
              </a:xfrm>
              <a:custGeom>
                <a:avLst/>
                <a:gdLst>
                  <a:gd name="connsiteX0" fmla="*/ 0 w 962526"/>
                  <a:gd name="connsiteY0" fmla="*/ 0 h 294774"/>
                  <a:gd name="connsiteX1" fmla="*/ 433137 w 962526"/>
                  <a:gd name="connsiteY1" fmla="*/ 186489 h 294774"/>
                  <a:gd name="connsiteX2" fmla="*/ 962526 w 962526"/>
                  <a:gd name="connsiteY2" fmla="*/ 294774 h 29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526" h="294774">
                    <a:moveTo>
                      <a:pt x="0" y="0"/>
                    </a:moveTo>
                    <a:cubicBezTo>
                      <a:pt x="136358" y="68680"/>
                      <a:pt x="272716" y="137360"/>
                      <a:pt x="433137" y="186489"/>
                    </a:cubicBezTo>
                    <a:cubicBezTo>
                      <a:pt x="593558" y="235618"/>
                      <a:pt x="778042" y="265196"/>
                      <a:pt x="962526" y="294774"/>
                    </a:cubicBez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32E247C2-9B35-A348-90F2-13E7FDFB7B2B}"/>
                      </a:ext>
                    </a:extLst>
                  </p:cNvPr>
                  <p:cNvSpPr txBox="1"/>
                  <p:nvPr/>
                </p:nvSpPr>
                <p:spPr>
                  <a:xfrm>
                    <a:off x="7844220" y="4727126"/>
                    <a:ext cx="343361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32E247C2-9B35-A348-90F2-13E7FDFB7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4220" y="4727126"/>
                    <a:ext cx="343361" cy="32316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EADDAC00-01A8-C549-831F-2789268DC61E}"/>
                      </a:ext>
                    </a:extLst>
                  </p:cNvPr>
                  <p:cNvSpPr txBox="1"/>
                  <p:nvPr/>
                </p:nvSpPr>
                <p:spPr>
                  <a:xfrm>
                    <a:off x="8449508" y="5213994"/>
                    <a:ext cx="343362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EADDAC00-01A8-C549-831F-2789268DC6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9508" y="5213994"/>
                    <a:ext cx="343362" cy="32316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57E285D-EFAD-C540-BBC4-9792866F8961}"/>
                  </a:ext>
                </a:extLst>
              </p:cNvPr>
              <p:cNvSpPr txBox="1"/>
              <p:nvPr/>
            </p:nvSpPr>
            <p:spPr>
              <a:xfrm>
                <a:off x="10301683" y="4286331"/>
                <a:ext cx="167180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New cost</a:t>
                </a:r>
              </a:p>
              <a:p>
                <a14:m>
                  <m:oMath xmlns:m="http://schemas.openxmlformats.org/officeDocument/2006/math">
                    <m:r>
                      <a:rPr lang="en-US" sz="1500" b="0" i="0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500" b="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57E285D-EFAD-C540-BBC4-9792866F8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683" y="4286331"/>
                <a:ext cx="1671804" cy="784830"/>
              </a:xfrm>
              <a:prstGeom prst="rect">
                <a:avLst/>
              </a:prstGeom>
              <a:blipFill>
                <a:blip r:embed="rId25"/>
                <a:stretch>
                  <a:fillRect l="-1515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1DCBE4A2-C074-F442-89A3-07D4D6174055}"/>
                  </a:ext>
                </a:extLst>
              </p:cNvPr>
              <p:cNvSpPr txBox="1"/>
              <p:nvPr/>
            </p:nvSpPr>
            <p:spPr>
              <a:xfrm>
                <a:off x="4768836" y="2278264"/>
                <a:ext cx="181652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058036"/>
                    </a:solidFill>
                  </a:rPr>
                  <a:t>cost</a:t>
                </a:r>
                <a:r>
                  <a:rPr lang="en-US" sz="1500" b="0" dirty="0">
                    <a:solidFill>
                      <a:srgbClr val="F5640D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500" dirty="0"/>
              </a:p>
              <a:p>
                <a:r>
                  <a:rPr lang="en-US" sz="1500" dirty="0">
                    <a:solidFill>
                      <a:srgbClr val="FF0000"/>
                    </a:solidFill>
                  </a:rPr>
                  <a:t>cap.</a:t>
                </a:r>
                <a:r>
                  <a:rPr lang="en-US" sz="1500" dirty="0"/>
                  <a:t> 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F5640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500" dirty="0"/>
                  <a:t> 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✓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1DCBE4A2-C074-F442-89A3-07D4D6174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6" y="2278264"/>
                <a:ext cx="1816523" cy="553998"/>
              </a:xfrm>
              <a:prstGeom prst="rect">
                <a:avLst/>
              </a:prstGeom>
              <a:blipFill>
                <a:blip r:embed="rId26"/>
                <a:stretch>
                  <a:fillRect l="-138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7" grpId="0"/>
      <p:bldP spid="82" grpId="0"/>
      <p:bldP spid="174" grpId="0"/>
      <p:bldP spid="175" grpId="0"/>
      <p:bldP spid="176" grpId="0"/>
      <p:bldP spid="212" grpId="0"/>
      <p:bldP spid="2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F06-DBDD-BE7C-F3BA-6951B95E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Graphs – Dynamically?!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7AA07CE-291A-D7A7-0239-98C072375EBA}"/>
              </a:ext>
            </a:extLst>
          </p:cNvPr>
          <p:cNvCxnSpPr>
            <a:cxnSpLocks/>
          </p:cNvCxnSpPr>
          <p:nvPr/>
        </p:nvCxnSpPr>
        <p:spPr>
          <a:xfrm flipH="1" flipV="1">
            <a:off x="7781437" y="3473046"/>
            <a:ext cx="577715" cy="607502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B797631-21D4-4C4F-5C83-DE3960050A63}"/>
              </a:ext>
            </a:extLst>
          </p:cNvPr>
          <p:cNvCxnSpPr>
            <a:cxnSpLocks/>
            <a:stCxn id="189" idx="1"/>
            <a:endCxn id="185" idx="5"/>
          </p:cNvCxnSpPr>
          <p:nvPr/>
        </p:nvCxnSpPr>
        <p:spPr>
          <a:xfrm flipH="1" flipV="1">
            <a:off x="3256529" y="3388662"/>
            <a:ext cx="577715" cy="607502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>
            <a:extLst>
              <a:ext uri="{FF2B5EF4-FFF2-40B4-BE49-F238E27FC236}">
                <a16:creationId xmlns:a16="http://schemas.microsoft.com/office/drawing/2014/main" id="{13410223-4317-7F3C-E1CA-FC69BA731274}"/>
              </a:ext>
            </a:extLst>
          </p:cNvPr>
          <p:cNvSpPr/>
          <p:nvPr/>
        </p:nvSpPr>
        <p:spPr>
          <a:xfrm>
            <a:off x="3080597" y="3211770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801285F9-0FC5-92DA-FAA2-267354B43A6E}"/>
              </a:ext>
            </a:extLst>
          </p:cNvPr>
          <p:cNvSpPr/>
          <p:nvPr/>
        </p:nvSpPr>
        <p:spPr>
          <a:xfrm>
            <a:off x="2458927" y="3318052"/>
            <a:ext cx="608163" cy="444261"/>
          </a:xfrm>
          <a:custGeom>
            <a:avLst/>
            <a:gdLst>
              <a:gd name="connsiteX0" fmla="*/ 608163 w 608163"/>
              <a:gd name="connsiteY0" fmla="*/ 0 h 444261"/>
              <a:gd name="connsiteX1" fmla="*/ 224287 w 608163"/>
              <a:gd name="connsiteY1" fmla="*/ 116457 h 444261"/>
              <a:gd name="connsiteX2" fmla="*/ 0 w 608163"/>
              <a:gd name="connsiteY2" fmla="*/ 444261 h 4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63" h="444261">
                <a:moveTo>
                  <a:pt x="608163" y="0"/>
                </a:moveTo>
                <a:cubicBezTo>
                  <a:pt x="466905" y="21207"/>
                  <a:pt x="325647" y="42414"/>
                  <a:pt x="224287" y="116457"/>
                </a:cubicBezTo>
                <a:cubicBezTo>
                  <a:pt x="122926" y="190501"/>
                  <a:pt x="61463" y="317381"/>
                  <a:pt x="0" y="444261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383291B-A69C-881B-73A6-DDA0413549A2}"/>
              </a:ext>
            </a:extLst>
          </p:cNvPr>
          <p:cNvSpPr/>
          <p:nvPr/>
        </p:nvSpPr>
        <p:spPr>
          <a:xfrm>
            <a:off x="2342361" y="3759941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604DFD86-4021-FDF5-5E46-8E57B373F797}"/>
              </a:ext>
            </a:extLst>
          </p:cNvPr>
          <p:cNvSpPr/>
          <p:nvPr/>
        </p:nvSpPr>
        <p:spPr>
          <a:xfrm rot="934414" flipH="1">
            <a:off x="4068618" y="3591079"/>
            <a:ext cx="171097" cy="465452"/>
          </a:xfrm>
          <a:custGeom>
            <a:avLst/>
            <a:gdLst>
              <a:gd name="connsiteX0" fmla="*/ 336430 w 336430"/>
              <a:gd name="connsiteY0" fmla="*/ 530524 h 530524"/>
              <a:gd name="connsiteX1" fmla="*/ 168215 w 336430"/>
              <a:gd name="connsiteY1" fmla="*/ 401128 h 530524"/>
              <a:gd name="connsiteX2" fmla="*/ 215660 w 336430"/>
              <a:gd name="connsiteY2" fmla="*/ 133709 h 530524"/>
              <a:gd name="connsiteX3" fmla="*/ 0 w 336430"/>
              <a:gd name="connsiteY3" fmla="*/ 0 h 5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30" h="530524">
                <a:moveTo>
                  <a:pt x="336430" y="530524"/>
                </a:moveTo>
                <a:cubicBezTo>
                  <a:pt x="262386" y="498894"/>
                  <a:pt x="188343" y="467264"/>
                  <a:pt x="168215" y="401128"/>
                </a:cubicBezTo>
                <a:cubicBezTo>
                  <a:pt x="148087" y="334992"/>
                  <a:pt x="243696" y="200564"/>
                  <a:pt x="215660" y="133709"/>
                </a:cubicBezTo>
                <a:cubicBezTo>
                  <a:pt x="187624" y="66854"/>
                  <a:pt x="93812" y="33427"/>
                  <a:pt x="0" y="0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2D652746-9218-B8F0-8759-81647F3FA6E8}"/>
              </a:ext>
            </a:extLst>
          </p:cNvPr>
          <p:cNvSpPr/>
          <p:nvPr/>
        </p:nvSpPr>
        <p:spPr>
          <a:xfrm>
            <a:off x="3804059" y="3965814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F3629DB3-6D95-2952-5558-54E492AC57D7}"/>
              </a:ext>
            </a:extLst>
          </p:cNvPr>
          <p:cNvSpPr/>
          <p:nvPr/>
        </p:nvSpPr>
        <p:spPr>
          <a:xfrm>
            <a:off x="4056008" y="2032961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DE288E24-1AAF-62D9-04CC-F89CB50F3F21}"/>
              </a:ext>
            </a:extLst>
          </p:cNvPr>
          <p:cNvSpPr/>
          <p:nvPr/>
        </p:nvSpPr>
        <p:spPr>
          <a:xfrm rot="10800000">
            <a:off x="3984270" y="1680181"/>
            <a:ext cx="162124" cy="351114"/>
          </a:xfrm>
          <a:custGeom>
            <a:avLst/>
            <a:gdLst>
              <a:gd name="connsiteX0" fmla="*/ 0 w 209227"/>
              <a:gd name="connsiteY0" fmla="*/ 0 h 728420"/>
              <a:gd name="connsiteX1" fmla="*/ 123987 w 209227"/>
              <a:gd name="connsiteY1" fmla="*/ 224725 h 728420"/>
              <a:gd name="connsiteX2" fmla="*/ 38746 w 209227"/>
              <a:gd name="connsiteY2" fmla="*/ 503695 h 728420"/>
              <a:gd name="connsiteX3" fmla="*/ 209227 w 209227"/>
              <a:gd name="connsiteY3" fmla="*/ 728420 h 7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7" h="728420">
                <a:moveTo>
                  <a:pt x="0" y="0"/>
                </a:moveTo>
                <a:cubicBezTo>
                  <a:pt x="58764" y="70388"/>
                  <a:pt x="117529" y="140776"/>
                  <a:pt x="123987" y="224725"/>
                </a:cubicBezTo>
                <a:cubicBezTo>
                  <a:pt x="130445" y="308674"/>
                  <a:pt x="24539" y="419746"/>
                  <a:pt x="38746" y="503695"/>
                </a:cubicBezTo>
                <a:cubicBezTo>
                  <a:pt x="52953" y="587644"/>
                  <a:pt x="131090" y="658032"/>
                  <a:pt x="209227" y="728420"/>
                </a:cubicBez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E19D012-A316-1F57-BCDB-A99D7CE5AC94}"/>
              </a:ext>
            </a:extLst>
          </p:cNvPr>
          <p:cNvSpPr/>
          <p:nvPr/>
        </p:nvSpPr>
        <p:spPr>
          <a:xfrm>
            <a:off x="3838809" y="1484459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0FC90DD4-6FCF-08B7-ABF2-CEB67C6C5CF0}"/>
              </a:ext>
            </a:extLst>
          </p:cNvPr>
          <p:cNvSpPr/>
          <p:nvPr/>
        </p:nvSpPr>
        <p:spPr>
          <a:xfrm>
            <a:off x="2649517" y="3007283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7F905CA-349C-20FF-FD84-D9B7FC04E0C0}"/>
              </a:ext>
            </a:extLst>
          </p:cNvPr>
          <p:cNvSpPr/>
          <p:nvPr/>
        </p:nvSpPr>
        <p:spPr>
          <a:xfrm>
            <a:off x="2479112" y="2951853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87C3654-0A23-8B3F-E365-C0228EDFB531}"/>
              </a:ext>
            </a:extLst>
          </p:cNvPr>
          <p:cNvSpPr/>
          <p:nvPr/>
        </p:nvSpPr>
        <p:spPr>
          <a:xfrm>
            <a:off x="4239961" y="3479860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C8634FA-BBAE-CC74-1861-52036BF8037B}"/>
              </a:ext>
            </a:extLst>
          </p:cNvPr>
          <p:cNvCxnSpPr>
            <a:cxnSpLocks/>
            <a:stCxn id="194" idx="0"/>
            <a:endCxn id="192" idx="3"/>
          </p:cNvCxnSpPr>
          <p:nvPr/>
        </p:nvCxnSpPr>
        <p:spPr>
          <a:xfrm flipV="1">
            <a:off x="2582171" y="1661351"/>
            <a:ext cx="1286823" cy="12905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07E2D24-9F20-9206-5991-385DDEF970A5}"/>
              </a:ext>
            </a:extLst>
          </p:cNvPr>
          <p:cNvCxnSpPr>
            <a:cxnSpLocks/>
            <a:stCxn id="200" idx="7"/>
            <a:endCxn id="194" idx="2"/>
          </p:cNvCxnSpPr>
          <p:nvPr/>
        </p:nvCxnSpPr>
        <p:spPr>
          <a:xfrm flipV="1">
            <a:off x="1275010" y="3055474"/>
            <a:ext cx="1204102" cy="5340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E741A79F-0CE9-EA14-092F-ABE73666D90E}"/>
              </a:ext>
            </a:extLst>
          </p:cNvPr>
          <p:cNvSpPr/>
          <p:nvPr/>
        </p:nvSpPr>
        <p:spPr>
          <a:xfrm>
            <a:off x="1735121" y="3813008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2819F604-D790-D32E-C342-A4EA4F8A7DFC}"/>
              </a:ext>
            </a:extLst>
          </p:cNvPr>
          <p:cNvSpPr/>
          <p:nvPr/>
        </p:nvSpPr>
        <p:spPr>
          <a:xfrm rot="10800000">
            <a:off x="1268329" y="3741305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805FBF4-6711-F2B4-3A3B-1A6ACD287288}"/>
              </a:ext>
            </a:extLst>
          </p:cNvPr>
          <p:cNvSpPr/>
          <p:nvPr/>
        </p:nvSpPr>
        <p:spPr>
          <a:xfrm>
            <a:off x="1099078" y="3559216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42B0367-F533-F8F3-17C5-0A7CAE6A9D52}"/>
              </a:ext>
            </a:extLst>
          </p:cNvPr>
          <p:cNvCxnSpPr>
            <a:cxnSpLocks/>
            <a:stCxn id="190" idx="4"/>
            <a:endCxn id="195" idx="0"/>
          </p:cNvCxnSpPr>
          <p:nvPr/>
        </p:nvCxnSpPr>
        <p:spPr>
          <a:xfrm>
            <a:off x="4159067" y="2240203"/>
            <a:ext cx="183953" cy="12396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3EA7744-6068-330F-CFE6-1A0B8B0AAB6F}"/>
              </a:ext>
            </a:extLst>
          </p:cNvPr>
          <p:cNvCxnSpPr>
            <a:cxnSpLocks/>
            <a:stCxn id="187" idx="6"/>
            <a:endCxn id="189" idx="2"/>
          </p:cNvCxnSpPr>
          <p:nvPr/>
        </p:nvCxnSpPr>
        <p:spPr>
          <a:xfrm>
            <a:off x="2548478" y="3863562"/>
            <a:ext cx="1255581" cy="2058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62C990F8-880B-704E-A3A3-2C2656B70C7F}"/>
              </a:ext>
            </a:extLst>
          </p:cNvPr>
          <p:cNvSpPr/>
          <p:nvPr/>
        </p:nvSpPr>
        <p:spPr>
          <a:xfrm rot="17027841">
            <a:off x="2554678" y="2320361"/>
            <a:ext cx="1533905" cy="258097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4F6D4A6-3D2D-DCFF-ABF6-9AEFF93E0DC2}"/>
              </a:ext>
            </a:extLst>
          </p:cNvPr>
          <p:cNvSpPr/>
          <p:nvPr/>
        </p:nvSpPr>
        <p:spPr>
          <a:xfrm rot="1041216">
            <a:off x="929963" y="3549407"/>
            <a:ext cx="1167815" cy="50106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7C5E1B6-FFAF-009A-FBAA-C1420B5ECBAB}"/>
              </a:ext>
            </a:extLst>
          </p:cNvPr>
          <p:cNvSpPr/>
          <p:nvPr/>
        </p:nvSpPr>
        <p:spPr>
          <a:xfrm rot="4053538">
            <a:off x="3496679" y="1648242"/>
            <a:ext cx="1083388" cy="37343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3B0ABC4-6D1C-A483-2C28-5E2715B5C755}"/>
              </a:ext>
            </a:extLst>
          </p:cNvPr>
          <p:cNvCxnSpPr/>
          <p:nvPr/>
        </p:nvCxnSpPr>
        <p:spPr>
          <a:xfrm>
            <a:off x="881815" y="4663438"/>
            <a:ext cx="858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BD93B39A-3666-A158-A023-92AD3F783023}"/>
              </a:ext>
            </a:extLst>
          </p:cNvPr>
          <p:cNvCxnSpPr>
            <a:cxnSpLocks/>
          </p:cNvCxnSpPr>
          <p:nvPr/>
        </p:nvCxnSpPr>
        <p:spPr>
          <a:xfrm>
            <a:off x="5176385" y="1160351"/>
            <a:ext cx="0" cy="5232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0561C0-C000-1603-FA85-453F58F5EB79}"/>
              </a:ext>
            </a:extLst>
          </p:cNvPr>
          <p:cNvSpPr txBox="1"/>
          <p:nvPr/>
        </p:nvSpPr>
        <p:spPr>
          <a:xfrm>
            <a:off x="9246058" y="3107980"/>
            <a:ext cx="2997757" cy="369332"/>
          </a:xfrm>
          <a:prstGeom prst="rect">
            <a:avLst/>
          </a:prstGeom>
          <a:solidFill>
            <a:schemeClr val="bg1">
              <a:alpha val="83231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it from forest!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6349A0-CF15-0883-3330-61F9576E18AE}"/>
              </a:ext>
            </a:extLst>
          </p:cNvPr>
          <p:cNvGrpSpPr/>
          <p:nvPr/>
        </p:nvGrpSpPr>
        <p:grpSpPr>
          <a:xfrm>
            <a:off x="5423496" y="1374142"/>
            <a:ext cx="3516115" cy="3027829"/>
            <a:chOff x="5734479" y="1343007"/>
            <a:chExt cx="3516115" cy="30278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82E73E-F2D7-4200-1DC1-E454CADA6334}"/>
                </a:ext>
              </a:extLst>
            </p:cNvPr>
            <p:cNvSpPr/>
            <p:nvPr/>
          </p:nvSpPr>
          <p:spPr>
            <a:xfrm>
              <a:off x="7885113" y="3261511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59545DB-64BF-D905-6B50-3CD3DFCCD528}"/>
                </a:ext>
              </a:extLst>
            </p:cNvPr>
            <p:cNvSpPr/>
            <p:nvPr/>
          </p:nvSpPr>
          <p:spPr>
            <a:xfrm>
              <a:off x="7263443" y="3367793"/>
              <a:ext cx="608163" cy="444261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D2D74B-81A4-2B92-F060-82FD4C7FFADA}"/>
                </a:ext>
              </a:extLst>
            </p:cNvPr>
            <p:cNvSpPr/>
            <p:nvPr/>
          </p:nvSpPr>
          <p:spPr>
            <a:xfrm>
              <a:off x="7146877" y="3809682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FD4AACC-4504-738B-BD43-28B8B5331185}"/>
                </a:ext>
              </a:extLst>
            </p:cNvPr>
            <p:cNvSpPr/>
            <p:nvPr/>
          </p:nvSpPr>
          <p:spPr>
            <a:xfrm rot="934414" flipH="1">
              <a:off x="8873134" y="3640820"/>
              <a:ext cx="171097" cy="465452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C8AE74B-5883-2E7D-EE2B-A5038E50E7E5}"/>
                </a:ext>
              </a:extLst>
            </p:cNvPr>
            <p:cNvSpPr/>
            <p:nvPr/>
          </p:nvSpPr>
          <p:spPr>
            <a:xfrm>
              <a:off x="8608575" y="4015555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0BDE93-14F4-1789-1C2D-7D715501A925}"/>
                </a:ext>
              </a:extLst>
            </p:cNvPr>
            <p:cNvSpPr/>
            <p:nvPr/>
          </p:nvSpPr>
          <p:spPr>
            <a:xfrm>
              <a:off x="8860524" y="2082702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6A548EF-118A-E01D-C6C5-F3435813491B}"/>
                </a:ext>
              </a:extLst>
            </p:cNvPr>
            <p:cNvSpPr/>
            <p:nvPr/>
          </p:nvSpPr>
          <p:spPr>
            <a:xfrm rot="10800000">
              <a:off x="8788786" y="1729922"/>
              <a:ext cx="162124" cy="351114"/>
            </a:xfrm>
            <a:custGeom>
              <a:avLst/>
              <a:gdLst>
                <a:gd name="connsiteX0" fmla="*/ 0 w 209227"/>
                <a:gd name="connsiteY0" fmla="*/ 0 h 728420"/>
                <a:gd name="connsiteX1" fmla="*/ 123987 w 209227"/>
                <a:gd name="connsiteY1" fmla="*/ 224725 h 728420"/>
                <a:gd name="connsiteX2" fmla="*/ 38746 w 209227"/>
                <a:gd name="connsiteY2" fmla="*/ 503695 h 728420"/>
                <a:gd name="connsiteX3" fmla="*/ 209227 w 209227"/>
                <a:gd name="connsiteY3" fmla="*/ 728420 h 72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728420">
                  <a:moveTo>
                    <a:pt x="0" y="0"/>
                  </a:moveTo>
                  <a:cubicBezTo>
                    <a:pt x="58764" y="70388"/>
                    <a:pt x="117529" y="140776"/>
                    <a:pt x="123987" y="224725"/>
                  </a:cubicBezTo>
                  <a:cubicBezTo>
                    <a:pt x="130445" y="308674"/>
                    <a:pt x="24539" y="419746"/>
                    <a:pt x="38746" y="503695"/>
                  </a:cubicBezTo>
                  <a:cubicBezTo>
                    <a:pt x="52953" y="587644"/>
                    <a:pt x="131090" y="658032"/>
                    <a:pt x="209227" y="728420"/>
                  </a:cubicBez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7D0CA4-572C-E95B-8374-950CD2CA25DE}"/>
                </a:ext>
              </a:extLst>
            </p:cNvPr>
            <p:cNvSpPr/>
            <p:nvPr/>
          </p:nvSpPr>
          <p:spPr>
            <a:xfrm>
              <a:off x="8643325" y="1534200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A3EC171-D39A-A20E-04C1-C5BD70FFB53C}"/>
                </a:ext>
              </a:extLst>
            </p:cNvPr>
            <p:cNvSpPr/>
            <p:nvPr/>
          </p:nvSpPr>
          <p:spPr>
            <a:xfrm>
              <a:off x="7454033" y="3057024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73334C-B9DC-412A-9FD8-F561E628CBB3}"/>
                </a:ext>
              </a:extLst>
            </p:cNvPr>
            <p:cNvSpPr/>
            <p:nvPr/>
          </p:nvSpPr>
          <p:spPr>
            <a:xfrm>
              <a:off x="7283628" y="3001594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A8EC12-47D7-3A77-E617-B4F14E38FE66}"/>
                </a:ext>
              </a:extLst>
            </p:cNvPr>
            <p:cNvSpPr/>
            <p:nvPr/>
          </p:nvSpPr>
          <p:spPr>
            <a:xfrm>
              <a:off x="9044477" y="352960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78FC38-108F-B2BF-65DE-E8817CB13F7F}"/>
                </a:ext>
              </a:extLst>
            </p:cNvPr>
            <p:cNvCxnSpPr>
              <a:cxnSpLocks/>
              <a:stCxn id="39" idx="0"/>
              <a:endCxn id="37" idx="3"/>
            </p:cNvCxnSpPr>
            <p:nvPr/>
          </p:nvCxnSpPr>
          <p:spPr>
            <a:xfrm flipV="1">
              <a:off x="7386687" y="1711092"/>
              <a:ext cx="1286823" cy="12905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7442C4-AC1A-6805-AA0E-23B1B4260F19}"/>
                </a:ext>
              </a:extLst>
            </p:cNvPr>
            <p:cNvCxnSpPr>
              <a:cxnSpLocks/>
              <a:stCxn id="45" idx="7"/>
              <a:endCxn id="39" idx="2"/>
            </p:cNvCxnSpPr>
            <p:nvPr/>
          </p:nvCxnSpPr>
          <p:spPr>
            <a:xfrm flipV="1">
              <a:off x="6079526" y="3105215"/>
              <a:ext cx="1204102" cy="5340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E52D7BA-10BE-177D-452F-7F2F3A17F910}"/>
                </a:ext>
              </a:extLst>
            </p:cNvPr>
            <p:cNvSpPr/>
            <p:nvPr/>
          </p:nvSpPr>
          <p:spPr>
            <a:xfrm>
              <a:off x="6539637" y="3862749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F08643A-0A38-D6A9-9B44-709B31564F47}"/>
                </a:ext>
              </a:extLst>
            </p:cNvPr>
            <p:cNvSpPr/>
            <p:nvPr/>
          </p:nvSpPr>
          <p:spPr>
            <a:xfrm rot="10800000">
              <a:off x="6072845" y="3791046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236B73-C3C4-AEF3-6633-08265AABBB7B}"/>
                </a:ext>
              </a:extLst>
            </p:cNvPr>
            <p:cNvSpPr/>
            <p:nvPr/>
          </p:nvSpPr>
          <p:spPr>
            <a:xfrm>
              <a:off x="5903594" y="3608957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D1789A-A027-B529-C0F2-E21A773B1510}"/>
                </a:ext>
              </a:extLst>
            </p:cNvPr>
            <p:cNvCxnSpPr>
              <a:cxnSpLocks/>
              <a:stCxn id="35" idx="4"/>
              <a:endCxn id="40" idx="0"/>
            </p:cNvCxnSpPr>
            <p:nvPr/>
          </p:nvCxnSpPr>
          <p:spPr>
            <a:xfrm>
              <a:off x="8963583" y="2289944"/>
              <a:ext cx="183953" cy="123965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AEA3E8-24D2-3009-B035-BFDB1A6DAD25}"/>
                </a:ext>
              </a:extLst>
            </p:cNvPr>
            <p:cNvCxnSpPr>
              <a:cxnSpLocks/>
              <a:stCxn id="32" idx="6"/>
              <a:endCxn id="34" idx="2"/>
            </p:cNvCxnSpPr>
            <p:nvPr/>
          </p:nvCxnSpPr>
          <p:spPr>
            <a:xfrm>
              <a:off x="7352994" y="3913303"/>
              <a:ext cx="1255581" cy="2058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01BF8CC-A681-7C46-E97E-2B4BF7CDF0BB}"/>
                </a:ext>
              </a:extLst>
            </p:cNvPr>
            <p:cNvSpPr/>
            <p:nvPr/>
          </p:nvSpPr>
          <p:spPr>
            <a:xfrm rot="2226105">
              <a:off x="6984154" y="2854114"/>
              <a:ext cx="1135888" cy="13023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982A89F-E6CC-A0E4-D8AC-E454962D9651}"/>
                </a:ext>
              </a:extLst>
            </p:cNvPr>
            <p:cNvSpPr/>
            <p:nvPr/>
          </p:nvSpPr>
          <p:spPr>
            <a:xfrm rot="1041216">
              <a:off x="5734479" y="3599148"/>
              <a:ext cx="1167815" cy="5010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DA91053-69B2-7010-47A9-0A1F697A55AB}"/>
                </a:ext>
              </a:extLst>
            </p:cNvPr>
            <p:cNvSpPr/>
            <p:nvPr/>
          </p:nvSpPr>
          <p:spPr>
            <a:xfrm rot="4053538">
              <a:off x="8301195" y="1697983"/>
              <a:ext cx="1083388" cy="37343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5BDA7D-3A8A-E408-8E8C-2639B72254E9}"/>
                </a:ext>
              </a:extLst>
            </p:cNvPr>
            <p:cNvSpPr/>
            <p:nvPr/>
          </p:nvSpPr>
          <p:spPr>
            <a:xfrm rot="2539255">
              <a:off x="8700008" y="3396424"/>
              <a:ext cx="454080" cy="9744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33483E5-3CBC-9B79-2C3B-776C4BA1E607}"/>
              </a:ext>
            </a:extLst>
          </p:cNvPr>
          <p:cNvGrpSpPr/>
          <p:nvPr/>
        </p:nvGrpSpPr>
        <p:grpSpPr>
          <a:xfrm>
            <a:off x="6712211" y="4885473"/>
            <a:ext cx="1773272" cy="1321707"/>
            <a:chOff x="6712211" y="4885473"/>
            <a:chExt cx="1773272" cy="1321707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B08B05A-907A-F5D6-9C9A-75FAFC9684FF}"/>
                </a:ext>
              </a:extLst>
            </p:cNvPr>
            <p:cNvSpPr/>
            <p:nvPr/>
          </p:nvSpPr>
          <p:spPr>
            <a:xfrm rot="2938151">
              <a:off x="8062248" y="4884911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45A6B09-C716-3BF9-E6B2-BB229CA063F1}"/>
                </a:ext>
              </a:extLst>
            </p:cNvPr>
            <p:cNvSpPr/>
            <p:nvPr/>
          </p:nvSpPr>
          <p:spPr>
            <a:xfrm rot="2938151">
              <a:off x="7713599" y="5746059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06EF05E-337D-F63C-0C1E-E29852C24121}"/>
                </a:ext>
              </a:extLst>
            </p:cNvPr>
            <p:cNvSpPr/>
            <p:nvPr/>
          </p:nvSpPr>
          <p:spPr>
            <a:xfrm rot="2938151">
              <a:off x="6712773" y="6000501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38E8862B-FECF-5B97-FAE9-8B1575E7A754}"/>
                </a:ext>
              </a:extLst>
            </p:cNvPr>
            <p:cNvCxnSpPr>
              <a:cxnSpLocks/>
              <a:endCxn id="164" idx="4"/>
            </p:cNvCxnSpPr>
            <p:nvPr/>
          </p:nvCxnSpPr>
          <p:spPr>
            <a:xfrm flipV="1">
              <a:off x="6934354" y="5917704"/>
              <a:ext cx="804137" cy="1795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C388831-8D58-B8EF-60E1-88DD4F69F431}"/>
                </a:ext>
              </a:extLst>
            </p:cNvPr>
            <p:cNvCxnSpPr>
              <a:cxnSpLocks/>
              <a:stCxn id="164" idx="1"/>
              <a:endCxn id="163" idx="4"/>
            </p:cNvCxnSpPr>
            <p:nvPr/>
          </p:nvCxnSpPr>
          <p:spPr>
            <a:xfrm flipV="1">
              <a:off x="7824091" y="5056556"/>
              <a:ext cx="263049" cy="6900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CF4CB3E-0F19-2517-6D2A-8B1A23B3F7FE}"/>
                </a:ext>
              </a:extLst>
            </p:cNvPr>
            <p:cNvCxnSpPr>
              <a:cxnSpLocks/>
              <a:stCxn id="178" idx="1"/>
              <a:endCxn id="163" idx="6"/>
            </p:cNvCxnSpPr>
            <p:nvPr/>
          </p:nvCxnSpPr>
          <p:spPr>
            <a:xfrm flipH="1" flipV="1">
              <a:off x="8232961" y="5066275"/>
              <a:ext cx="156334" cy="7493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7B47BD-B3B8-E2AD-ABBD-AAEE3BC4C069}"/>
                </a:ext>
              </a:extLst>
            </p:cNvPr>
            <p:cNvSpPr/>
            <p:nvPr/>
          </p:nvSpPr>
          <p:spPr>
            <a:xfrm rot="2938151">
              <a:off x="8278803" y="5815125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75F349E-2865-6515-4067-8410C7857B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5180" y="5818676"/>
              <a:ext cx="358981" cy="5532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2CA3B5-8F72-1A45-16F3-11E0992CE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01688" y="5901026"/>
              <a:ext cx="358981" cy="553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F6B9BC-9531-1CF6-707B-B9DB2CF03D72}"/>
              </a:ext>
            </a:extLst>
          </p:cNvPr>
          <p:cNvGrpSpPr/>
          <p:nvPr/>
        </p:nvGrpSpPr>
        <p:grpSpPr>
          <a:xfrm>
            <a:off x="2509203" y="5162164"/>
            <a:ext cx="1556717" cy="1321707"/>
            <a:chOff x="3503021" y="4120761"/>
            <a:chExt cx="1556717" cy="1321707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5131F0BA-D8AB-4CDA-411C-B2960E92BBF7}"/>
                </a:ext>
              </a:extLst>
            </p:cNvPr>
            <p:cNvSpPr/>
            <p:nvPr/>
          </p:nvSpPr>
          <p:spPr>
            <a:xfrm rot="323051">
              <a:off x="4557255" y="5190099"/>
              <a:ext cx="81807" cy="233955"/>
            </a:xfrm>
            <a:prstGeom prst="arc">
              <a:avLst>
                <a:gd name="adj1" fmla="val 16200000"/>
                <a:gd name="adj2" fmla="val 1560805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72D05F-B5EC-B937-3DFE-A946E800D7AE}"/>
                </a:ext>
              </a:extLst>
            </p:cNvPr>
            <p:cNvSpPr/>
            <p:nvPr/>
          </p:nvSpPr>
          <p:spPr>
            <a:xfrm rot="2938151">
              <a:off x="4853058" y="4120199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D69DFA1-B8C8-C7EE-F530-C7EF3F128210}"/>
                </a:ext>
              </a:extLst>
            </p:cNvPr>
            <p:cNvSpPr/>
            <p:nvPr/>
          </p:nvSpPr>
          <p:spPr>
            <a:xfrm rot="2938151">
              <a:off x="4504409" y="4981347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5F9DF25-0728-D812-6369-FD6B7901F4B0}"/>
                </a:ext>
              </a:extLst>
            </p:cNvPr>
            <p:cNvSpPr/>
            <p:nvPr/>
          </p:nvSpPr>
          <p:spPr>
            <a:xfrm rot="2938151">
              <a:off x="3503583" y="5235789"/>
              <a:ext cx="206117" cy="207242"/>
            </a:xfrm>
            <a:prstGeom prst="ellipse">
              <a:avLst/>
            </a:prstGeom>
            <a:ln w="2540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38C6FBB-1C24-C005-A143-D0B762272AD2}"/>
                </a:ext>
              </a:extLst>
            </p:cNvPr>
            <p:cNvCxnSpPr>
              <a:cxnSpLocks/>
              <a:endCxn id="56" idx="4"/>
            </p:cNvCxnSpPr>
            <p:nvPr/>
          </p:nvCxnSpPr>
          <p:spPr>
            <a:xfrm flipV="1">
              <a:off x="3725164" y="5152992"/>
              <a:ext cx="804137" cy="1795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E70F1B4-88A1-AC74-75CD-BA66FAFC4984}"/>
                </a:ext>
              </a:extLst>
            </p:cNvPr>
            <p:cNvCxnSpPr>
              <a:cxnSpLocks/>
              <a:stCxn id="56" idx="1"/>
              <a:endCxn id="55" idx="4"/>
            </p:cNvCxnSpPr>
            <p:nvPr/>
          </p:nvCxnSpPr>
          <p:spPr>
            <a:xfrm flipV="1">
              <a:off x="4614901" y="4291844"/>
              <a:ext cx="263049" cy="6900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826EC9-F572-2483-1E35-289DAF01C4CC}"/>
                </a:ext>
              </a:extLst>
            </p:cNvPr>
            <p:cNvCxnSpPr>
              <a:cxnSpLocks/>
              <a:stCxn id="56" idx="0"/>
              <a:endCxn id="55" idx="5"/>
            </p:cNvCxnSpPr>
            <p:nvPr/>
          </p:nvCxnSpPr>
          <p:spPr>
            <a:xfrm flipV="1">
              <a:off x="4685635" y="4326892"/>
              <a:ext cx="263048" cy="690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EDB75C-D167-9D01-A336-159595145B39}"/>
                  </a:ext>
                </a:extLst>
              </p:cNvPr>
              <p:cNvSpPr txBox="1"/>
              <p:nvPr/>
            </p:nvSpPr>
            <p:spPr>
              <a:xfrm>
                <a:off x="322033" y="1033943"/>
                <a:ext cx="202977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b="0" dirty="0"/>
                  <a:t>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Forest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Roots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EDB75C-D167-9D01-A336-15959514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3" y="1033943"/>
                <a:ext cx="2029778" cy="1323439"/>
              </a:xfrm>
              <a:prstGeom prst="rect">
                <a:avLst/>
              </a:prstGeom>
              <a:blipFill>
                <a:blip r:embed="rId2"/>
                <a:stretch>
                  <a:fillRect l="-5590"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4322F34-0BEB-83BB-07B5-834600F686B9}"/>
              </a:ext>
            </a:extLst>
          </p:cNvPr>
          <p:cNvSpPr txBox="1"/>
          <p:nvPr/>
        </p:nvSpPr>
        <p:spPr>
          <a:xfrm>
            <a:off x="250905" y="5009903"/>
            <a:ext cx="336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Core graph</a:t>
            </a:r>
            <a:endParaRPr lang="en-US" sz="24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6FC0926-FB50-8C5E-55C4-FBF6413A1113}"/>
              </a:ext>
            </a:extLst>
          </p:cNvPr>
          <p:cNvSpPr/>
          <p:nvPr/>
        </p:nvSpPr>
        <p:spPr>
          <a:xfrm>
            <a:off x="1421071" y="1997074"/>
            <a:ext cx="206117" cy="207242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5748B-793E-83FC-2521-9225BAE0B947}"/>
              </a:ext>
            </a:extLst>
          </p:cNvPr>
          <p:cNvSpPr txBox="1"/>
          <p:nvPr/>
        </p:nvSpPr>
        <p:spPr>
          <a:xfrm rot="19196231">
            <a:off x="7767951" y="2668005"/>
            <a:ext cx="2387797" cy="369332"/>
          </a:xfrm>
          <a:prstGeom prst="rect">
            <a:avLst/>
          </a:prstGeom>
          <a:solidFill>
            <a:schemeClr val="bg1">
              <a:alpha val="83231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sz="1800" dirty="0">
                <a:solidFill>
                  <a:srgbClr val="FF0000"/>
                </a:solidFill>
              </a:rPr>
              <a:t>dge changed in G</a:t>
            </a:r>
          </a:p>
        </p:txBody>
      </p:sp>
    </p:spTree>
    <p:extLst>
      <p:ext uri="{BB962C8B-B14F-4D97-AF65-F5344CB8AC3E}">
        <p14:creationId xmlns:p14="http://schemas.microsoft.com/office/powerpoint/2010/main" val="4996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2CB9-CD0E-2535-0D77-70146AC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</a:t>
            </a:r>
            <a:r>
              <a:rPr lang="en-US" dirty="0" err="1"/>
              <a:t>Sparsification</a:t>
            </a:r>
            <a:r>
              <a:rPr lang="en-US" dirty="0"/>
              <a:t> via Spanners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0C8753-2FCD-2C89-8883-E34D3DE58FC1}"/>
              </a:ext>
            </a:extLst>
          </p:cNvPr>
          <p:cNvGrpSpPr/>
          <p:nvPr/>
        </p:nvGrpSpPr>
        <p:grpSpPr>
          <a:xfrm>
            <a:off x="3069884" y="1303831"/>
            <a:ext cx="3108761" cy="2724120"/>
            <a:chOff x="3393636" y="1535328"/>
            <a:chExt cx="3108761" cy="27241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994F08-B54E-FF8B-FA38-643EE8CF59CC}"/>
                </a:ext>
              </a:extLst>
            </p:cNvPr>
            <p:cNvCxnSpPr>
              <a:cxnSpLocks/>
              <a:stCxn id="54" idx="2"/>
              <a:endCxn id="58" idx="6"/>
            </p:cNvCxnSpPr>
            <p:nvPr/>
          </p:nvCxnSpPr>
          <p:spPr>
            <a:xfrm flipH="1">
              <a:off x="4469347" y="2301622"/>
              <a:ext cx="4438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B45D3E8-EE79-BB61-2E25-D008F7FE2E0B}"/>
                </a:ext>
              </a:extLst>
            </p:cNvPr>
            <p:cNvSpPr/>
            <p:nvPr/>
          </p:nvSpPr>
          <p:spPr>
            <a:xfrm rot="12737839">
              <a:off x="3707654" y="2761509"/>
              <a:ext cx="537146" cy="557354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998E35A-C409-0E5D-2109-D9B8BD5B68A6}"/>
                </a:ext>
              </a:extLst>
            </p:cNvPr>
            <p:cNvSpPr/>
            <p:nvPr/>
          </p:nvSpPr>
          <p:spPr>
            <a:xfrm>
              <a:off x="3393636" y="2288940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1F4AA95-764F-A393-1644-D17C052C2036}"/>
                </a:ext>
              </a:extLst>
            </p:cNvPr>
            <p:cNvSpPr/>
            <p:nvPr/>
          </p:nvSpPr>
          <p:spPr>
            <a:xfrm rot="3046953" flipH="1">
              <a:off x="3760157" y="2047704"/>
              <a:ext cx="347835" cy="579178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BA479D-98D8-9D93-45E7-F9A1B4FD1F78}"/>
                </a:ext>
              </a:extLst>
            </p:cNvPr>
            <p:cNvSpPr/>
            <p:nvPr/>
          </p:nvSpPr>
          <p:spPr>
            <a:xfrm>
              <a:off x="4913201" y="219800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90F603-18FE-AA26-9145-89221CB7CEEE}"/>
                </a:ext>
              </a:extLst>
            </p:cNvPr>
            <p:cNvSpPr/>
            <p:nvPr/>
          </p:nvSpPr>
          <p:spPr>
            <a:xfrm>
              <a:off x="3400163" y="3078975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33162B-A810-B8E5-F5AA-137D706E407D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>
              <a:off x="4440593" y="1638949"/>
              <a:ext cx="575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BF2560-44D4-32C4-8D59-9E058532534F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3496695" y="2496182"/>
              <a:ext cx="6527" cy="5827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003912-90E0-0709-0DE4-2CE74E154919}"/>
                </a:ext>
              </a:extLst>
            </p:cNvPr>
            <p:cNvSpPr/>
            <p:nvPr/>
          </p:nvSpPr>
          <p:spPr>
            <a:xfrm>
              <a:off x="4263230" y="219800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A69CEED-FE8F-6248-F3AF-EFA52962D0F9}"/>
                </a:ext>
              </a:extLst>
            </p:cNvPr>
            <p:cNvSpPr/>
            <p:nvPr/>
          </p:nvSpPr>
          <p:spPr>
            <a:xfrm rot="14727690">
              <a:off x="4058861" y="1855846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B880155-3EE8-3BB3-E861-4AB6C00F0ACC}"/>
                </a:ext>
              </a:extLst>
            </p:cNvPr>
            <p:cNvSpPr/>
            <p:nvPr/>
          </p:nvSpPr>
          <p:spPr>
            <a:xfrm>
              <a:off x="4234476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5E4EF5-4071-A045-A15A-E8ED5210AF89}"/>
                </a:ext>
              </a:extLst>
            </p:cNvPr>
            <p:cNvSpPr/>
            <p:nvPr/>
          </p:nvSpPr>
          <p:spPr>
            <a:xfrm>
              <a:off x="5016259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5524686-3AE6-5722-D756-788BFC774BCD}"/>
                </a:ext>
              </a:extLst>
            </p:cNvPr>
            <p:cNvSpPr/>
            <p:nvPr/>
          </p:nvSpPr>
          <p:spPr>
            <a:xfrm>
              <a:off x="4263230" y="2882356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7689362-969C-2B71-4A80-068508C298DC}"/>
                </a:ext>
              </a:extLst>
            </p:cNvPr>
            <p:cNvSpPr/>
            <p:nvPr/>
          </p:nvSpPr>
          <p:spPr>
            <a:xfrm rot="5400000">
              <a:off x="4872197" y="1920546"/>
              <a:ext cx="450272" cy="104641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500D32-693D-34C9-BC39-3E45FA2900DB}"/>
                </a:ext>
              </a:extLst>
            </p:cNvPr>
            <p:cNvSpPr/>
            <p:nvPr/>
          </p:nvSpPr>
          <p:spPr>
            <a:xfrm>
              <a:off x="5283334" y="264110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2C6E0AA-4429-EF0D-441B-C746EB62A7BF}"/>
                </a:ext>
              </a:extLst>
            </p:cNvPr>
            <p:cNvSpPr/>
            <p:nvPr/>
          </p:nvSpPr>
          <p:spPr>
            <a:xfrm>
              <a:off x="4794788" y="317289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2A8DCFA-846F-594E-62FA-A33D0B4DA3A3}"/>
                </a:ext>
              </a:extLst>
            </p:cNvPr>
            <p:cNvSpPr/>
            <p:nvPr/>
          </p:nvSpPr>
          <p:spPr>
            <a:xfrm rot="2166422">
              <a:off x="5037002" y="2474552"/>
              <a:ext cx="362370" cy="74064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5596D0-D607-6728-F887-7EEA060E941F}"/>
                </a:ext>
              </a:extLst>
            </p:cNvPr>
            <p:cNvCxnSpPr>
              <a:cxnSpLocks/>
              <a:stCxn id="67" idx="2"/>
              <a:endCxn id="62" idx="5"/>
            </p:cNvCxnSpPr>
            <p:nvPr/>
          </p:nvCxnSpPr>
          <p:spPr>
            <a:xfrm flipH="1" flipV="1">
              <a:off x="4439162" y="3059248"/>
              <a:ext cx="355626" cy="21726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DB2EAC0-28B6-3051-B429-A55A3B83B40D}"/>
                </a:ext>
              </a:extLst>
            </p:cNvPr>
            <p:cNvCxnSpPr>
              <a:cxnSpLocks/>
              <a:stCxn id="62" idx="0"/>
              <a:endCxn id="58" idx="4"/>
            </p:cNvCxnSpPr>
            <p:nvPr/>
          </p:nvCxnSpPr>
          <p:spPr>
            <a:xfrm flipV="1">
              <a:off x="4366289" y="2405243"/>
              <a:ext cx="0" cy="47711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CB2DF7-AA92-3E22-C743-DA4189717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0720" y="2817992"/>
              <a:ext cx="342799" cy="3852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D73EDC3-5AEE-5A75-58C0-A1742B4898D9}"/>
                </a:ext>
              </a:extLst>
            </p:cNvPr>
            <p:cNvCxnSpPr>
              <a:cxnSpLocks/>
              <a:stCxn id="104" idx="1"/>
              <a:endCxn id="67" idx="5"/>
            </p:cNvCxnSpPr>
            <p:nvPr/>
          </p:nvCxnSpPr>
          <p:spPr>
            <a:xfrm flipH="1" flipV="1">
              <a:off x="4970720" y="3349782"/>
              <a:ext cx="415672" cy="31678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A54F4EE-964A-02E0-ED2E-69746E017D5B}"/>
                </a:ext>
              </a:extLst>
            </p:cNvPr>
            <p:cNvCxnSpPr>
              <a:cxnSpLocks/>
              <a:stCxn id="103" idx="1"/>
              <a:endCxn id="66" idx="5"/>
            </p:cNvCxnSpPr>
            <p:nvPr/>
          </p:nvCxnSpPr>
          <p:spPr>
            <a:xfrm flipH="1" flipV="1">
              <a:off x="5459266" y="2817992"/>
              <a:ext cx="385809" cy="26906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BF625C3-2F3B-187F-D4F7-A23C311232DA}"/>
                </a:ext>
              </a:extLst>
            </p:cNvPr>
            <p:cNvSpPr/>
            <p:nvPr/>
          </p:nvSpPr>
          <p:spPr>
            <a:xfrm>
              <a:off x="5814890" y="3056709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CFF4C0C-88AE-54D0-72F5-0BD1B6BB8B1A}"/>
                </a:ext>
              </a:extLst>
            </p:cNvPr>
            <p:cNvSpPr/>
            <p:nvPr/>
          </p:nvSpPr>
          <p:spPr>
            <a:xfrm>
              <a:off x="5356207" y="3636217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2BE8CD0-9A37-BE0C-FE20-E3D82B68B4BA}"/>
                </a:ext>
              </a:extLst>
            </p:cNvPr>
            <p:cNvSpPr/>
            <p:nvPr/>
          </p:nvSpPr>
          <p:spPr>
            <a:xfrm>
              <a:off x="6296280" y="3431165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016D09-EB8A-6401-9A35-14B2650A976E}"/>
                </a:ext>
              </a:extLst>
            </p:cNvPr>
            <p:cNvCxnSpPr>
              <a:cxnSpLocks/>
              <a:stCxn id="105" idx="1"/>
              <a:endCxn id="103" idx="5"/>
            </p:cNvCxnSpPr>
            <p:nvPr/>
          </p:nvCxnSpPr>
          <p:spPr>
            <a:xfrm flipH="1" flipV="1">
              <a:off x="5990822" y="3233601"/>
              <a:ext cx="335643" cy="2279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4E3CA9D-0089-4D11-70E4-6DAB02D92179}"/>
                </a:ext>
              </a:extLst>
            </p:cNvPr>
            <p:cNvSpPr/>
            <p:nvPr/>
          </p:nvSpPr>
          <p:spPr>
            <a:xfrm>
              <a:off x="5880626" y="4052206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FF0DB03-925B-9910-7352-6B3366AE1442}"/>
                </a:ext>
              </a:extLst>
            </p:cNvPr>
            <p:cNvCxnSpPr>
              <a:cxnSpLocks/>
              <a:stCxn id="116" idx="1"/>
              <a:endCxn id="104" idx="5"/>
            </p:cNvCxnSpPr>
            <p:nvPr/>
          </p:nvCxnSpPr>
          <p:spPr>
            <a:xfrm flipH="1" flipV="1">
              <a:off x="5532139" y="3813109"/>
              <a:ext cx="378672" cy="26944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7E7B5C4-B1BA-3835-8802-345AD21F057A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 flipH="1">
              <a:off x="5478132" y="3233601"/>
              <a:ext cx="366943" cy="4205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416EBA5-C8AF-CC99-3F57-467362E723FC}"/>
                </a:ext>
              </a:extLst>
            </p:cNvPr>
            <p:cNvCxnSpPr>
              <a:cxnSpLocks/>
              <a:stCxn id="105" idx="3"/>
              <a:endCxn id="116" idx="7"/>
            </p:cNvCxnSpPr>
            <p:nvPr/>
          </p:nvCxnSpPr>
          <p:spPr>
            <a:xfrm flipH="1">
              <a:off x="6056558" y="3608057"/>
              <a:ext cx="269907" cy="4744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007DE63A-9C85-98EC-12A8-EEB0A35347A4}"/>
              </a:ext>
            </a:extLst>
          </p:cNvPr>
          <p:cNvSpPr txBox="1"/>
          <p:nvPr/>
        </p:nvSpPr>
        <p:spPr>
          <a:xfrm>
            <a:off x="225907" y="1170795"/>
            <a:ext cx="236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Core</a:t>
            </a:r>
            <a:r>
              <a:rPr lang="en-US" dirty="0"/>
              <a:t> </a:t>
            </a:r>
            <a:r>
              <a:rPr lang="en-US" i="1" dirty="0"/>
              <a:t>graph</a:t>
            </a:r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501C140-0536-EBA5-DD22-D0B580A5B972}"/>
              </a:ext>
            </a:extLst>
          </p:cNvPr>
          <p:cNvCxnSpPr>
            <a:cxnSpLocks/>
          </p:cNvCxnSpPr>
          <p:nvPr/>
        </p:nvCxnSpPr>
        <p:spPr>
          <a:xfrm>
            <a:off x="1684366" y="1376370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1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2CB9-CD0E-2535-0D77-70146AC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</a:t>
            </a:r>
            <a:r>
              <a:rPr lang="en-US" dirty="0" err="1"/>
              <a:t>Sparsification</a:t>
            </a:r>
            <a:r>
              <a:rPr lang="en-US" dirty="0"/>
              <a:t> via Spanners</a:t>
            </a: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F04503F6-A1AA-D5EC-023C-907B436180DD}"/>
              </a:ext>
            </a:extLst>
          </p:cNvPr>
          <p:cNvSpPr/>
          <p:nvPr/>
        </p:nvSpPr>
        <p:spPr>
          <a:xfrm>
            <a:off x="1759559" y="1924361"/>
            <a:ext cx="395802" cy="77595"/>
          </a:xfrm>
          <a:custGeom>
            <a:avLst/>
            <a:gdLst>
              <a:gd name="connsiteX0" fmla="*/ 0 w 354087"/>
              <a:gd name="connsiteY0" fmla="*/ 66153 h 66153"/>
              <a:gd name="connsiteX1" fmla="*/ 120623 w 354087"/>
              <a:gd name="connsiteY1" fmla="*/ 5 h 66153"/>
              <a:gd name="connsiteX2" fmla="*/ 284048 w 354087"/>
              <a:gd name="connsiteY2" fmla="*/ 62262 h 66153"/>
              <a:gd name="connsiteX3" fmla="*/ 354087 w 354087"/>
              <a:gd name="connsiteY3" fmla="*/ 50588 h 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7" h="66153">
                <a:moveTo>
                  <a:pt x="0" y="66153"/>
                </a:moveTo>
                <a:cubicBezTo>
                  <a:pt x="36641" y="33403"/>
                  <a:pt x="73282" y="653"/>
                  <a:pt x="120623" y="5"/>
                </a:cubicBezTo>
                <a:cubicBezTo>
                  <a:pt x="167964" y="-644"/>
                  <a:pt x="245137" y="53832"/>
                  <a:pt x="284048" y="62262"/>
                </a:cubicBezTo>
                <a:cubicBezTo>
                  <a:pt x="322959" y="70692"/>
                  <a:pt x="338523" y="60640"/>
                  <a:pt x="354087" y="50588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5D8445-D9B1-4FCF-821F-236597924EAA}"/>
              </a:ext>
            </a:extLst>
          </p:cNvPr>
          <p:cNvSpPr txBox="1"/>
          <p:nvPr/>
        </p:nvSpPr>
        <p:spPr>
          <a:xfrm>
            <a:off x="347223" y="1807899"/>
            <a:ext cx="1276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Spanner</a:t>
            </a:r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D984E2DA-F3DA-8FDF-448C-FFBB57D5F8E9}"/>
              </a:ext>
            </a:extLst>
          </p:cNvPr>
          <p:cNvSpPr/>
          <p:nvPr/>
        </p:nvSpPr>
        <p:spPr>
          <a:xfrm>
            <a:off x="1667916" y="2207692"/>
            <a:ext cx="572186" cy="632826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7C0665-ABAF-ADA4-2E7D-6EBACE662C44}"/>
              </a:ext>
            </a:extLst>
          </p:cNvPr>
          <p:cNvSpPr txBox="1"/>
          <p:nvPr/>
        </p:nvSpPr>
        <p:spPr>
          <a:xfrm>
            <a:off x="105550" y="2285013"/>
            <a:ext cx="150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Edge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embedding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7DE63A-9C85-98EC-12A8-EEB0A35347A4}"/>
              </a:ext>
            </a:extLst>
          </p:cNvPr>
          <p:cNvSpPr txBox="1"/>
          <p:nvPr/>
        </p:nvSpPr>
        <p:spPr>
          <a:xfrm>
            <a:off x="225907" y="1170795"/>
            <a:ext cx="236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Core</a:t>
            </a:r>
            <a:r>
              <a:rPr lang="en-US" dirty="0"/>
              <a:t> </a:t>
            </a:r>
            <a:r>
              <a:rPr lang="en-US" i="1" dirty="0"/>
              <a:t>graph</a:t>
            </a:r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501C140-0536-EBA5-DD22-D0B580A5B972}"/>
              </a:ext>
            </a:extLst>
          </p:cNvPr>
          <p:cNvCxnSpPr>
            <a:cxnSpLocks/>
          </p:cNvCxnSpPr>
          <p:nvPr/>
        </p:nvCxnSpPr>
        <p:spPr>
          <a:xfrm>
            <a:off x="1684366" y="1376370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149B9-AEC9-CD87-B15A-3F299446AAA2}"/>
                  </a:ext>
                </a:extLst>
              </p:cNvPr>
              <p:cNvSpPr txBox="1"/>
              <p:nvPr/>
            </p:nvSpPr>
            <p:spPr>
              <a:xfrm>
                <a:off x="1005556" y="3032454"/>
                <a:ext cx="1508005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149B9-AEC9-CD87-B15A-3F299446A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56" y="3032454"/>
                <a:ext cx="1508005" cy="380810"/>
              </a:xfrm>
              <a:prstGeom prst="rect">
                <a:avLst/>
              </a:prstGeom>
              <a:blipFill>
                <a:blip r:embed="rId2"/>
                <a:stretch>
                  <a:fillRect l="-84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A5EFAC-AE65-AA7D-FC1C-327D37CC5EEF}"/>
              </a:ext>
            </a:extLst>
          </p:cNvPr>
          <p:cNvCxnSpPr>
            <a:cxnSpLocks/>
            <a:stCxn id="9" idx="2"/>
            <a:endCxn id="13" idx="6"/>
          </p:cNvCxnSpPr>
          <p:nvPr/>
        </p:nvCxnSpPr>
        <p:spPr>
          <a:xfrm flipH="1">
            <a:off x="4145595" y="2070125"/>
            <a:ext cx="443854" cy="0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92920E46-3C9B-C150-9EAD-23CBA38E38DC}"/>
              </a:ext>
            </a:extLst>
          </p:cNvPr>
          <p:cNvSpPr/>
          <p:nvPr/>
        </p:nvSpPr>
        <p:spPr>
          <a:xfrm rot="12737839">
            <a:off x="3383902" y="2530012"/>
            <a:ext cx="537146" cy="557354"/>
          </a:xfrm>
          <a:custGeom>
            <a:avLst/>
            <a:gdLst>
              <a:gd name="connsiteX0" fmla="*/ 608163 w 608163"/>
              <a:gd name="connsiteY0" fmla="*/ 0 h 444261"/>
              <a:gd name="connsiteX1" fmla="*/ 224287 w 608163"/>
              <a:gd name="connsiteY1" fmla="*/ 116457 h 444261"/>
              <a:gd name="connsiteX2" fmla="*/ 0 w 608163"/>
              <a:gd name="connsiteY2" fmla="*/ 444261 h 4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63" h="444261">
                <a:moveTo>
                  <a:pt x="608163" y="0"/>
                </a:moveTo>
                <a:cubicBezTo>
                  <a:pt x="466905" y="21207"/>
                  <a:pt x="325647" y="42414"/>
                  <a:pt x="224287" y="116457"/>
                </a:cubicBezTo>
                <a:cubicBezTo>
                  <a:pt x="122926" y="190501"/>
                  <a:pt x="61463" y="317381"/>
                  <a:pt x="0" y="444261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9D8B5C-A5E1-215C-BA24-B620B4D34537}"/>
              </a:ext>
            </a:extLst>
          </p:cNvPr>
          <p:cNvSpPr/>
          <p:nvPr/>
        </p:nvSpPr>
        <p:spPr>
          <a:xfrm>
            <a:off x="3069884" y="2057443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0B86A98-98E5-5BFD-C6F4-7F6A0C8EE926}"/>
              </a:ext>
            </a:extLst>
          </p:cNvPr>
          <p:cNvSpPr/>
          <p:nvPr/>
        </p:nvSpPr>
        <p:spPr>
          <a:xfrm rot="3046953" flipH="1">
            <a:off x="3436405" y="1816207"/>
            <a:ext cx="347835" cy="579178"/>
          </a:xfrm>
          <a:custGeom>
            <a:avLst/>
            <a:gdLst>
              <a:gd name="connsiteX0" fmla="*/ 336430 w 336430"/>
              <a:gd name="connsiteY0" fmla="*/ 530524 h 530524"/>
              <a:gd name="connsiteX1" fmla="*/ 168215 w 336430"/>
              <a:gd name="connsiteY1" fmla="*/ 401128 h 530524"/>
              <a:gd name="connsiteX2" fmla="*/ 215660 w 336430"/>
              <a:gd name="connsiteY2" fmla="*/ 133709 h 530524"/>
              <a:gd name="connsiteX3" fmla="*/ 0 w 336430"/>
              <a:gd name="connsiteY3" fmla="*/ 0 h 5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30" h="530524">
                <a:moveTo>
                  <a:pt x="336430" y="530524"/>
                </a:moveTo>
                <a:cubicBezTo>
                  <a:pt x="262386" y="498894"/>
                  <a:pt x="188343" y="467264"/>
                  <a:pt x="168215" y="401128"/>
                </a:cubicBezTo>
                <a:cubicBezTo>
                  <a:pt x="148087" y="334992"/>
                  <a:pt x="243696" y="200564"/>
                  <a:pt x="215660" y="133709"/>
                </a:cubicBezTo>
                <a:cubicBezTo>
                  <a:pt x="187624" y="66854"/>
                  <a:pt x="93812" y="33427"/>
                  <a:pt x="0" y="0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23E4E0-8071-86DD-C81C-42CDEE645245}"/>
              </a:ext>
            </a:extLst>
          </p:cNvPr>
          <p:cNvSpPr/>
          <p:nvPr/>
        </p:nvSpPr>
        <p:spPr>
          <a:xfrm>
            <a:off x="4589449" y="1966504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4CF037-BB71-5FE8-227F-F7339C29B437}"/>
              </a:ext>
            </a:extLst>
          </p:cNvPr>
          <p:cNvSpPr/>
          <p:nvPr/>
        </p:nvSpPr>
        <p:spPr>
          <a:xfrm>
            <a:off x="3076411" y="2847478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091EB9-0ADA-6B21-52E1-46E559D4E8BB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116841" y="1407452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5A9BB-1C6D-6D90-1690-204FEEEEAB4D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3172943" y="2264685"/>
            <a:ext cx="6527" cy="58279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D5E7FF-07C5-ABC5-16AD-D456ECF0E5A8}"/>
              </a:ext>
            </a:extLst>
          </p:cNvPr>
          <p:cNvSpPr/>
          <p:nvPr/>
        </p:nvSpPr>
        <p:spPr>
          <a:xfrm>
            <a:off x="3939478" y="1966504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AC7A6B-00DA-67F7-A3E5-D487272083C5}"/>
              </a:ext>
            </a:extLst>
          </p:cNvPr>
          <p:cNvSpPr/>
          <p:nvPr/>
        </p:nvSpPr>
        <p:spPr>
          <a:xfrm rot="14727690">
            <a:off x="3735109" y="1624349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D52318-B88A-F2FE-B011-8489CFFDEE37}"/>
              </a:ext>
            </a:extLst>
          </p:cNvPr>
          <p:cNvSpPr/>
          <p:nvPr/>
        </p:nvSpPr>
        <p:spPr>
          <a:xfrm>
            <a:off x="3910724" y="1303831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626578-5BC8-231C-FB16-FC90CFD49EAD}"/>
              </a:ext>
            </a:extLst>
          </p:cNvPr>
          <p:cNvSpPr/>
          <p:nvPr/>
        </p:nvSpPr>
        <p:spPr>
          <a:xfrm>
            <a:off x="4692507" y="1303831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E09C6F-2C5A-CCDD-02BD-B16F8D3E4AD1}"/>
              </a:ext>
            </a:extLst>
          </p:cNvPr>
          <p:cNvSpPr/>
          <p:nvPr/>
        </p:nvSpPr>
        <p:spPr>
          <a:xfrm>
            <a:off x="3939478" y="2650859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B38E510-31B9-A112-3150-5EC710A0D209}"/>
              </a:ext>
            </a:extLst>
          </p:cNvPr>
          <p:cNvSpPr/>
          <p:nvPr/>
        </p:nvSpPr>
        <p:spPr>
          <a:xfrm rot="5400000">
            <a:off x="4548445" y="1689049"/>
            <a:ext cx="450272" cy="104641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7575CB-0561-D103-CC25-C556C5307BDA}"/>
              </a:ext>
            </a:extLst>
          </p:cNvPr>
          <p:cNvSpPr/>
          <p:nvPr/>
        </p:nvSpPr>
        <p:spPr>
          <a:xfrm>
            <a:off x="4959582" y="2409603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82C52A-E035-7836-BF41-1DE35DEA4BC1}"/>
              </a:ext>
            </a:extLst>
          </p:cNvPr>
          <p:cNvSpPr/>
          <p:nvPr/>
        </p:nvSpPr>
        <p:spPr>
          <a:xfrm>
            <a:off x="4471036" y="2941393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62D4963-AC0B-B75E-A0D5-64E7BD20F37E}"/>
              </a:ext>
            </a:extLst>
          </p:cNvPr>
          <p:cNvSpPr/>
          <p:nvPr/>
        </p:nvSpPr>
        <p:spPr>
          <a:xfrm rot="2166422">
            <a:off x="4713250" y="2243055"/>
            <a:ext cx="362370" cy="74064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DC49B3-C00D-AC02-80B2-13FBA67D633B}"/>
              </a:ext>
            </a:extLst>
          </p:cNvPr>
          <p:cNvCxnSpPr>
            <a:cxnSpLocks/>
            <a:stCxn id="20" idx="2"/>
            <a:endCxn id="17" idx="5"/>
          </p:cNvCxnSpPr>
          <p:nvPr/>
        </p:nvCxnSpPr>
        <p:spPr>
          <a:xfrm flipH="1" flipV="1">
            <a:off x="4115410" y="2827751"/>
            <a:ext cx="355626" cy="217263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54E4B4-5CB4-B9E7-50C4-9AFF14D0F00F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4042537" y="2173746"/>
            <a:ext cx="0" cy="477113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F9B57C24-609E-7F1D-D994-F8FF4D915109}"/>
              </a:ext>
            </a:extLst>
          </p:cNvPr>
          <p:cNvSpPr/>
          <p:nvPr/>
        </p:nvSpPr>
        <p:spPr>
          <a:xfrm>
            <a:off x="4028397" y="1489390"/>
            <a:ext cx="692864" cy="507463"/>
          </a:xfrm>
          <a:custGeom>
            <a:avLst/>
            <a:gdLst>
              <a:gd name="connsiteX0" fmla="*/ 163808 w 779173"/>
              <a:gd name="connsiteY0" fmla="*/ 0 h 528923"/>
              <a:gd name="connsiteX1" fmla="*/ 90980 w 779173"/>
              <a:gd name="connsiteY1" fmla="*/ 105197 h 528923"/>
              <a:gd name="connsiteX2" fmla="*/ 1967 w 779173"/>
              <a:gd name="connsiteY2" fmla="*/ 161841 h 528923"/>
              <a:gd name="connsiteX3" fmla="*/ 42427 w 779173"/>
              <a:gd name="connsiteY3" fmla="*/ 420786 h 528923"/>
              <a:gd name="connsiteX4" fmla="*/ 188084 w 779173"/>
              <a:gd name="connsiteY4" fmla="*/ 461246 h 528923"/>
              <a:gd name="connsiteX5" fmla="*/ 220452 w 779173"/>
              <a:gd name="connsiteY5" fmla="*/ 517890 h 528923"/>
              <a:gd name="connsiteX6" fmla="*/ 309465 w 779173"/>
              <a:gd name="connsiteY6" fmla="*/ 517890 h 528923"/>
              <a:gd name="connsiteX7" fmla="*/ 552226 w 779173"/>
              <a:gd name="connsiteY7" fmla="*/ 525982 h 528923"/>
              <a:gd name="connsiteX8" fmla="*/ 641238 w 779173"/>
              <a:gd name="connsiteY8" fmla="*/ 461246 h 528923"/>
              <a:gd name="connsiteX9" fmla="*/ 746435 w 779173"/>
              <a:gd name="connsiteY9" fmla="*/ 412694 h 528923"/>
              <a:gd name="connsiteX10" fmla="*/ 778803 w 779173"/>
              <a:gd name="connsiteY10" fmla="*/ 137565 h 528923"/>
              <a:gd name="connsiteX11" fmla="*/ 730251 w 779173"/>
              <a:gd name="connsiteY11" fmla="*/ 89013 h 528923"/>
              <a:gd name="connsiteX12" fmla="*/ 673606 w 779173"/>
              <a:gd name="connsiteY12" fmla="*/ 40460 h 528923"/>
              <a:gd name="connsiteX13" fmla="*/ 665514 w 779173"/>
              <a:gd name="connsiteY13" fmla="*/ 0 h 52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9173" h="528923">
                <a:moveTo>
                  <a:pt x="163808" y="0"/>
                </a:moveTo>
                <a:cubicBezTo>
                  <a:pt x="140880" y="39112"/>
                  <a:pt x="117953" y="78224"/>
                  <a:pt x="90980" y="105197"/>
                </a:cubicBezTo>
                <a:cubicBezTo>
                  <a:pt x="64007" y="132170"/>
                  <a:pt x="10059" y="109243"/>
                  <a:pt x="1967" y="161841"/>
                </a:cubicBezTo>
                <a:cubicBezTo>
                  <a:pt x="-6125" y="214439"/>
                  <a:pt x="11408" y="370885"/>
                  <a:pt x="42427" y="420786"/>
                </a:cubicBezTo>
                <a:cubicBezTo>
                  <a:pt x="73446" y="470687"/>
                  <a:pt x="158413" y="445062"/>
                  <a:pt x="188084" y="461246"/>
                </a:cubicBezTo>
                <a:cubicBezTo>
                  <a:pt x="217755" y="477430"/>
                  <a:pt x="200222" y="508449"/>
                  <a:pt x="220452" y="517890"/>
                </a:cubicBezTo>
                <a:cubicBezTo>
                  <a:pt x="240682" y="527331"/>
                  <a:pt x="309465" y="517890"/>
                  <a:pt x="309465" y="517890"/>
                </a:cubicBezTo>
                <a:cubicBezTo>
                  <a:pt x="364761" y="519239"/>
                  <a:pt x="496931" y="535423"/>
                  <a:pt x="552226" y="525982"/>
                </a:cubicBezTo>
                <a:cubicBezTo>
                  <a:pt x="607521" y="516541"/>
                  <a:pt x="608870" y="480127"/>
                  <a:pt x="641238" y="461246"/>
                </a:cubicBezTo>
                <a:cubicBezTo>
                  <a:pt x="673606" y="442365"/>
                  <a:pt x="723508" y="466641"/>
                  <a:pt x="746435" y="412694"/>
                </a:cubicBezTo>
                <a:cubicBezTo>
                  <a:pt x="769362" y="358747"/>
                  <a:pt x="781500" y="191512"/>
                  <a:pt x="778803" y="137565"/>
                </a:cubicBezTo>
                <a:cubicBezTo>
                  <a:pt x="776106" y="83618"/>
                  <a:pt x="747784" y="105197"/>
                  <a:pt x="730251" y="89013"/>
                </a:cubicBezTo>
                <a:cubicBezTo>
                  <a:pt x="712718" y="72829"/>
                  <a:pt x="684395" y="55295"/>
                  <a:pt x="673606" y="40460"/>
                </a:cubicBezTo>
                <a:cubicBezTo>
                  <a:pt x="662817" y="25625"/>
                  <a:pt x="664165" y="12812"/>
                  <a:pt x="665514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741B6D-C798-BD8E-263A-CECCA8447EAB}"/>
              </a:ext>
            </a:extLst>
          </p:cNvPr>
          <p:cNvSpPr/>
          <p:nvPr/>
        </p:nvSpPr>
        <p:spPr>
          <a:xfrm>
            <a:off x="3224412" y="2057443"/>
            <a:ext cx="726505" cy="825650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7C0B73-39D9-720C-9B06-3110E1FCCCA2}"/>
              </a:ext>
            </a:extLst>
          </p:cNvPr>
          <p:cNvCxnSpPr>
            <a:cxnSpLocks/>
          </p:cNvCxnSpPr>
          <p:nvPr/>
        </p:nvCxnSpPr>
        <p:spPr>
          <a:xfrm flipH="1">
            <a:off x="4646968" y="2586495"/>
            <a:ext cx="342799" cy="3852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85C2A8-6628-A27F-E985-73C54B2893CB}"/>
              </a:ext>
            </a:extLst>
          </p:cNvPr>
          <p:cNvCxnSpPr>
            <a:cxnSpLocks/>
            <a:stCxn id="30" idx="1"/>
            <a:endCxn id="20" idx="5"/>
          </p:cNvCxnSpPr>
          <p:nvPr/>
        </p:nvCxnSpPr>
        <p:spPr>
          <a:xfrm flipH="1" flipV="1">
            <a:off x="4646968" y="3118285"/>
            <a:ext cx="415672" cy="316785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445BC2-CB22-56D5-1E67-13F278B099CC}"/>
              </a:ext>
            </a:extLst>
          </p:cNvPr>
          <p:cNvCxnSpPr>
            <a:cxnSpLocks/>
            <a:stCxn id="29" idx="1"/>
            <a:endCxn id="19" idx="5"/>
          </p:cNvCxnSpPr>
          <p:nvPr/>
        </p:nvCxnSpPr>
        <p:spPr>
          <a:xfrm flipH="1" flipV="1">
            <a:off x="5135514" y="2586495"/>
            <a:ext cx="385809" cy="269067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347E36D-6D19-B7AD-4477-61EE7D71F5CD}"/>
              </a:ext>
            </a:extLst>
          </p:cNvPr>
          <p:cNvSpPr/>
          <p:nvPr/>
        </p:nvSpPr>
        <p:spPr>
          <a:xfrm>
            <a:off x="5491138" y="2825212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28E789-7C3C-5993-CB22-B98AC9F6F420}"/>
              </a:ext>
            </a:extLst>
          </p:cNvPr>
          <p:cNvSpPr/>
          <p:nvPr/>
        </p:nvSpPr>
        <p:spPr>
          <a:xfrm>
            <a:off x="5032455" y="3404720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BC36EB-95C6-B494-F85B-E5B8E651724B}"/>
              </a:ext>
            </a:extLst>
          </p:cNvPr>
          <p:cNvSpPr/>
          <p:nvPr/>
        </p:nvSpPr>
        <p:spPr>
          <a:xfrm>
            <a:off x="5972528" y="3199668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57B2D-897A-7528-4719-49C638585D0B}"/>
              </a:ext>
            </a:extLst>
          </p:cNvPr>
          <p:cNvCxnSpPr>
            <a:cxnSpLocks/>
            <a:stCxn id="31" idx="1"/>
            <a:endCxn id="29" idx="5"/>
          </p:cNvCxnSpPr>
          <p:nvPr/>
        </p:nvCxnSpPr>
        <p:spPr>
          <a:xfrm flipH="1" flipV="1">
            <a:off x="5667070" y="3002104"/>
            <a:ext cx="335643" cy="227914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D772D89-CB8D-C247-3CC0-C7C05A45B947}"/>
              </a:ext>
            </a:extLst>
          </p:cNvPr>
          <p:cNvSpPr/>
          <p:nvPr/>
        </p:nvSpPr>
        <p:spPr>
          <a:xfrm>
            <a:off x="5556874" y="3820709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E0811D-F49E-BAED-1E6F-B0343A8B4740}"/>
              </a:ext>
            </a:extLst>
          </p:cNvPr>
          <p:cNvCxnSpPr>
            <a:cxnSpLocks/>
            <a:stCxn id="33" idx="1"/>
            <a:endCxn id="30" idx="5"/>
          </p:cNvCxnSpPr>
          <p:nvPr/>
        </p:nvCxnSpPr>
        <p:spPr>
          <a:xfrm flipH="1" flipV="1">
            <a:off x="5208387" y="3581612"/>
            <a:ext cx="378672" cy="269447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401096-67ED-2E2A-2802-7035803A596B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5154380" y="3002104"/>
            <a:ext cx="366943" cy="4205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B512A9-94A0-47E8-E6C0-B26ACE739DC9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5732806" y="3376560"/>
            <a:ext cx="269907" cy="4744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34B8A-F937-1289-33D9-5DA64208396E}"/>
              </a:ext>
            </a:extLst>
          </p:cNvPr>
          <p:cNvGrpSpPr/>
          <p:nvPr/>
        </p:nvGrpSpPr>
        <p:grpSpPr>
          <a:xfrm>
            <a:off x="4072586" y="2112264"/>
            <a:ext cx="1843097" cy="1647326"/>
            <a:chOff x="4396338" y="2343761"/>
            <a:chExt cx="1843097" cy="1647326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C386266-D267-A4A6-C7E2-B4838E46A15A}"/>
                </a:ext>
              </a:extLst>
            </p:cNvPr>
            <p:cNvSpPr/>
            <p:nvPr/>
          </p:nvSpPr>
          <p:spPr>
            <a:xfrm>
              <a:off x="4464580" y="2377935"/>
              <a:ext cx="1774855" cy="1613152"/>
            </a:xfrm>
            <a:custGeom>
              <a:avLst/>
              <a:gdLst>
                <a:gd name="connsiteX0" fmla="*/ 1774855 w 1774855"/>
                <a:gd name="connsiteY0" fmla="*/ 1150573 h 1613152"/>
                <a:gd name="connsiteX1" fmla="*/ 1516672 w 1774855"/>
                <a:gd name="connsiteY1" fmla="*/ 978451 h 1613152"/>
                <a:gd name="connsiteX2" fmla="*/ 1215458 w 1774855"/>
                <a:gd name="connsiteY2" fmla="*/ 838601 h 1613152"/>
                <a:gd name="connsiteX3" fmla="*/ 1011062 w 1774855"/>
                <a:gd name="connsiteY3" fmla="*/ 601933 h 1613152"/>
                <a:gd name="connsiteX4" fmla="*/ 709848 w 1774855"/>
                <a:gd name="connsiteY4" fmla="*/ 440569 h 1613152"/>
                <a:gd name="connsiteX5" fmla="*/ 613029 w 1774855"/>
                <a:gd name="connsiteY5" fmla="*/ 203900 h 1613152"/>
                <a:gd name="connsiteX6" fmla="*/ 290300 w 1774855"/>
                <a:gd name="connsiteY6" fmla="*/ 21020 h 1613152"/>
                <a:gd name="connsiteX7" fmla="*/ 53632 w 1774855"/>
                <a:gd name="connsiteY7" fmla="*/ 42536 h 1613152"/>
                <a:gd name="connsiteX8" fmla="*/ 10601 w 1774855"/>
                <a:gd name="connsiteY8" fmla="*/ 365265 h 1613152"/>
                <a:gd name="connsiteX9" fmla="*/ 204239 w 1774855"/>
                <a:gd name="connsiteY9" fmla="*/ 720267 h 1613152"/>
                <a:gd name="connsiteX10" fmla="*/ 505453 w 1774855"/>
                <a:gd name="connsiteY10" fmla="*/ 720267 h 1613152"/>
                <a:gd name="connsiteX11" fmla="*/ 752879 w 1774855"/>
                <a:gd name="connsiteY11" fmla="*/ 999966 h 1613152"/>
                <a:gd name="connsiteX12" fmla="*/ 946516 w 1774855"/>
                <a:gd name="connsiteY12" fmla="*/ 1161331 h 1613152"/>
                <a:gd name="connsiteX13" fmla="*/ 1226215 w 1774855"/>
                <a:gd name="connsiteY13" fmla="*/ 1268907 h 1613152"/>
                <a:gd name="connsiteX14" fmla="*/ 1247731 w 1774855"/>
                <a:gd name="connsiteY14" fmla="*/ 1441030 h 1613152"/>
                <a:gd name="connsiteX15" fmla="*/ 1366065 w 1774855"/>
                <a:gd name="connsiteY15" fmla="*/ 1527091 h 1613152"/>
                <a:gd name="connsiteX16" fmla="*/ 1548945 w 1774855"/>
                <a:gd name="connsiteY16" fmla="*/ 1613152 h 161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4855" h="1613152">
                  <a:moveTo>
                    <a:pt x="1774855" y="1150573"/>
                  </a:moveTo>
                  <a:cubicBezTo>
                    <a:pt x="1692380" y="1090509"/>
                    <a:pt x="1609905" y="1030446"/>
                    <a:pt x="1516672" y="978451"/>
                  </a:cubicBezTo>
                  <a:cubicBezTo>
                    <a:pt x="1423439" y="926456"/>
                    <a:pt x="1299726" y="901354"/>
                    <a:pt x="1215458" y="838601"/>
                  </a:cubicBezTo>
                  <a:cubicBezTo>
                    <a:pt x="1131190" y="775848"/>
                    <a:pt x="1095330" y="668272"/>
                    <a:pt x="1011062" y="601933"/>
                  </a:cubicBezTo>
                  <a:cubicBezTo>
                    <a:pt x="926794" y="535594"/>
                    <a:pt x="776187" y="506908"/>
                    <a:pt x="709848" y="440569"/>
                  </a:cubicBezTo>
                  <a:cubicBezTo>
                    <a:pt x="643509" y="374230"/>
                    <a:pt x="682954" y="273825"/>
                    <a:pt x="613029" y="203900"/>
                  </a:cubicBezTo>
                  <a:cubicBezTo>
                    <a:pt x="543104" y="133975"/>
                    <a:pt x="383533" y="47914"/>
                    <a:pt x="290300" y="21020"/>
                  </a:cubicBezTo>
                  <a:cubicBezTo>
                    <a:pt x="197067" y="-5874"/>
                    <a:pt x="100248" y="-14838"/>
                    <a:pt x="53632" y="42536"/>
                  </a:cubicBezTo>
                  <a:cubicBezTo>
                    <a:pt x="7016" y="99910"/>
                    <a:pt x="-14500" y="252310"/>
                    <a:pt x="10601" y="365265"/>
                  </a:cubicBezTo>
                  <a:cubicBezTo>
                    <a:pt x="35702" y="478220"/>
                    <a:pt x="121764" y="661100"/>
                    <a:pt x="204239" y="720267"/>
                  </a:cubicBezTo>
                  <a:cubicBezTo>
                    <a:pt x="286714" y="779434"/>
                    <a:pt x="414013" y="673651"/>
                    <a:pt x="505453" y="720267"/>
                  </a:cubicBezTo>
                  <a:cubicBezTo>
                    <a:pt x="596893" y="766883"/>
                    <a:pt x="679369" y="926455"/>
                    <a:pt x="752879" y="999966"/>
                  </a:cubicBezTo>
                  <a:cubicBezTo>
                    <a:pt x="826389" y="1073477"/>
                    <a:pt x="867627" y="1116507"/>
                    <a:pt x="946516" y="1161331"/>
                  </a:cubicBezTo>
                  <a:cubicBezTo>
                    <a:pt x="1025405" y="1206155"/>
                    <a:pt x="1176013" y="1222291"/>
                    <a:pt x="1226215" y="1268907"/>
                  </a:cubicBezTo>
                  <a:cubicBezTo>
                    <a:pt x="1276417" y="1315523"/>
                    <a:pt x="1224423" y="1397999"/>
                    <a:pt x="1247731" y="1441030"/>
                  </a:cubicBezTo>
                  <a:cubicBezTo>
                    <a:pt x="1271039" y="1484061"/>
                    <a:pt x="1315863" y="1498404"/>
                    <a:pt x="1366065" y="1527091"/>
                  </a:cubicBezTo>
                  <a:cubicBezTo>
                    <a:pt x="1416267" y="1555778"/>
                    <a:pt x="1482606" y="1584465"/>
                    <a:pt x="1548945" y="161315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077EA00-AFCA-503A-70F6-64B5894B8111}"/>
                </a:ext>
              </a:extLst>
            </p:cNvPr>
            <p:cNvSpPr/>
            <p:nvPr/>
          </p:nvSpPr>
          <p:spPr>
            <a:xfrm>
              <a:off x="4508073" y="2439208"/>
              <a:ext cx="1161069" cy="1105540"/>
            </a:xfrm>
            <a:custGeom>
              <a:avLst/>
              <a:gdLst>
                <a:gd name="connsiteX0" fmla="*/ 1054250 w 1054250"/>
                <a:gd name="connsiteY0" fmla="*/ 765561 h 980714"/>
                <a:gd name="connsiteX1" fmla="*/ 753036 w 1054250"/>
                <a:gd name="connsiteY1" fmla="*/ 485862 h 980714"/>
                <a:gd name="connsiteX2" fmla="*/ 430306 w 1054250"/>
                <a:gd name="connsiteY2" fmla="*/ 227679 h 980714"/>
                <a:gd name="connsiteX3" fmla="*/ 150607 w 1054250"/>
                <a:gd name="connsiteY3" fmla="*/ 1768 h 980714"/>
                <a:gd name="connsiteX4" fmla="*/ 0 w 1054250"/>
                <a:gd name="connsiteY4" fmla="*/ 141618 h 980714"/>
                <a:gd name="connsiteX5" fmla="*/ 150607 w 1054250"/>
                <a:gd name="connsiteY5" fmla="*/ 475105 h 980714"/>
                <a:gd name="connsiteX6" fmla="*/ 441064 w 1054250"/>
                <a:gd name="connsiteY6" fmla="*/ 485862 h 980714"/>
                <a:gd name="connsiteX7" fmla="*/ 710005 w 1054250"/>
                <a:gd name="connsiteY7" fmla="*/ 776319 h 980714"/>
                <a:gd name="connsiteX8" fmla="*/ 903643 w 1054250"/>
                <a:gd name="connsiteY8" fmla="*/ 980714 h 98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250" h="980714">
                  <a:moveTo>
                    <a:pt x="1054250" y="765561"/>
                  </a:moveTo>
                  <a:cubicBezTo>
                    <a:pt x="955638" y="670535"/>
                    <a:pt x="857027" y="575509"/>
                    <a:pt x="753036" y="485862"/>
                  </a:cubicBezTo>
                  <a:cubicBezTo>
                    <a:pt x="649045" y="396215"/>
                    <a:pt x="430306" y="227679"/>
                    <a:pt x="430306" y="227679"/>
                  </a:cubicBezTo>
                  <a:cubicBezTo>
                    <a:pt x="329901" y="146997"/>
                    <a:pt x="222325" y="16111"/>
                    <a:pt x="150607" y="1768"/>
                  </a:cubicBezTo>
                  <a:cubicBezTo>
                    <a:pt x="78889" y="-12576"/>
                    <a:pt x="0" y="62729"/>
                    <a:pt x="0" y="141618"/>
                  </a:cubicBezTo>
                  <a:cubicBezTo>
                    <a:pt x="0" y="220507"/>
                    <a:pt x="77096" y="417731"/>
                    <a:pt x="150607" y="475105"/>
                  </a:cubicBezTo>
                  <a:cubicBezTo>
                    <a:pt x="224118" y="532479"/>
                    <a:pt x="347831" y="435660"/>
                    <a:pt x="441064" y="485862"/>
                  </a:cubicBezTo>
                  <a:cubicBezTo>
                    <a:pt x="534297" y="536064"/>
                    <a:pt x="632909" y="693844"/>
                    <a:pt x="710005" y="776319"/>
                  </a:cubicBezTo>
                  <a:cubicBezTo>
                    <a:pt x="787101" y="858794"/>
                    <a:pt x="845372" y="919754"/>
                    <a:pt x="903643" y="98071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E7F28AE-F2A1-F46F-E8ED-3B08E5870A62}"/>
                </a:ext>
              </a:extLst>
            </p:cNvPr>
            <p:cNvSpPr/>
            <p:nvPr/>
          </p:nvSpPr>
          <p:spPr>
            <a:xfrm>
              <a:off x="4396338" y="2343761"/>
              <a:ext cx="810363" cy="829745"/>
            </a:xfrm>
            <a:custGeom>
              <a:avLst/>
              <a:gdLst>
                <a:gd name="connsiteX0" fmla="*/ 369300 w 810363"/>
                <a:gd name="connsiteY0" fmla="*/ 829745 h 829745"/>
                <a:gd name="connsiteX1" fmla="*/ 175662 w 810363"/>
                <a:gd name="connsiteY1" fmla="*/ 711411 h 829745"/>
                <a:gd name="connsiteX2" fmla="*/ 25055 w 810363"/>
                <a:gd name="connsiteY2" fmla="*/ 431712 h 829745"/>
                <a:gd name="connsiteX3" fmla="*/ 35813 w 810363"/>
                <a:gd name="connsiteY3" fmla="*/ 98225 h 829745"/>
                <a:gd name="connsiteX4" fmla="*/ 369300 w 810363"/>
                <a:gd name="connsiteY4" fmla="*/ 1406 h 829745"/>
                <a:gd name="connsiteX5" fmla="*/ 638241 w 810363"/>
                <a:gd name="connsiteY5" fmla="*/ 152013 h 829745"/>
                <a:gd name="connsiteX6" fmla="*/ 810363 w 810363"/>
                <a:gd name="connsiteY6" fmla="*/ 377924 h 8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363" h="829745">
                  <a:moveTo>
                    <a:pt x="369300" y="829745"/>
                  </a:moveTo>
                  <a:cubicBezTo>
                    <a:pt x="301168" y="803747"/>
                    <a:pt x="233036" y="777750"/>
                    <a:pt x="175662" y="711411"/>
                  </a:cubicBezTo>
                  <a:cubicBezTo>
                    <a:pt x="118288" y="645072"/>
                    <a:pt x="48363" y="533910"/>
                    <a:pt x="25055" y="431712"/>
                  </a:cubicBezTo>
                  <a:cubicBezTo>
                    <a:pt x="1747" y="329514"/>
                    <a:pt x="-21561" y="169943"/>
                    <a:pt x="35813" y="98225"/>
                  </a:cubicBezTo>
                  <a:cubicBezTo>
                    <a:pt x="93187" y="26507"/>
                    <a:pt x="268895" y="-7559"/>
                    <a:pt x="369300" y="1406"/>
                  </a:cubicBezTo>
                  <a:cubicBezTo>
                    <a:pt x="469705" y="10371"/>
                    <a:pt x="564731" y="89260"/>
                    <a:pt x="638241" y="152013"/>
                  </a:cubicBezTo>
                  <a:cubicBezTo>
                    <a:pt x="711751" y="214766"/>
                    <a:pt x="761057" y="296345"/>
                    <a:pt x="810363" y="37792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34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/>
      <p:bldP spid="3" grpId="0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2CB9-CD0E-2535-0D77-70146AC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Spanner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0C8753-2FCD-2C89-8883-E34D3DE58FC1}"/>
              </a:ext>
            </a:extLst>
          </p:cNvPr>
          <p:cNvGrpSpPr/>
          <p:nvPr/>
        </p:nvGrpSpPr>
        <p:grpSpPr>
          <a:xfrm>
            <a:off x="3069884" y="1303831"/>
            <a:ext cx="3108761" cy="2724120"/>
            <a:chOff x="3393636" y="1535328"/>
            <a:chExt cx="3108761" cy="27241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994F08-B54E-FF8B-FA38-643EE8CF59CC}"/>
                </a:ext>
              </a:extLst>
            </p:cNvPr>
            <p:cNvCxnSpPr>
              <a:cxnSpLocks/>
              <a:stCxn id="54" idx="2"/>
              <a:endCxn id="58" idx="6"/>
            </p:cNvCxnSpPr>
            <p:nvPr/>
          </p:nvCxnSpPr>
          <p:spPr>
            <a:xfrm flipH="1">
              <a:off x="4469347" y="2301622"/>
              <a:ext cx="443854" cy="0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B45D3E8-EE79-BB61-2E25-D008F7FE2E0B}"/>
                </a:ext>
              </a:extLst>
            </p:cNvPr>
            <p:cNvSpPr/>
            <p:nvPr/>
          </p:nvSpPr>
          <p:spPr>
            <a:xfrm rot="12737839">
              <a:off x="3707654" y="2761509"/>
              <a:ext cx="537146" cy="557354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998E35A-C409-0E5D-2109-D9B8BD5B68A6}"/>
                </a:ext>
              </a:extLst>
            </p:cNvPr>
            <p:cNvSpPr/>
            <p:nvPr/>
          </p:nvSpPr>
          <p:spPr>
            <a:xfrm>
              <a:off x="3393636" y="2288940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1F4AA95-764F-A393-1644-D17C052C2036}"/>
                </a:ext>
              </a:extLst>
            </p:cNvPr>
            <p:cNvSpPr/>
            <p:nvPr/>
          </p:nvSpPr>
          <p:spPr>
            <a:xfrm rot="3046953" flipH="1">
              <a:off x="3760157" y="2047704"/>
              <a:ext cx="347835" cy="579178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BA479D-98D8-9D93-45E7-F9A1B4FD1F78}"/>
                </a:ext>
              </a:extLst>
            </p:cNvPr>
            <p:cNvSpPr/>
            <p:nvPr/>
          </p:nvSpPr>
          <p:spPr>
            <a:xfrm>
              <a:off x="4913201" y="219800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90F603-18FE-AA26-9145-89221CB7CEEE}"/>
                </a:ext>
              </a:extLst>
            </p:cNvPr>
            <p:cNvSpPr/>
            <p:nvPr/>
          </p:nvSpPr>
          <p:spPr>
            <a:xfrm>
              <a:off x="3400163" y="3078975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33162B-A810-B8E5-F5AA-137D706E407D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>
              <a:off x="4440593" y="1638949"/>
              <a:ext cx="575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BF2560-44D4-32C4-8D59-9E058532534F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3496695" y="2496182"/>
              <a:ext cx="6527" cy="5827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003912-90E0-0709-0DE4-2CE74E154919}"/>
                </a:ext>
              </a:extLst>
            </p:cNvPr>
            <p:cNvSpPr/>
            <p:nvPr/>
          </p:nvSpPr>
          <p:spPr>
            <a:xfrm>
              <a:off x="4263230" y="219800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A69CEED-FE8F-6248-F3AF-EFA52962D0F9}"/>
                </a:ext>
              </a:extLst>
            </p:cNvPr>
            <p:cNvSpPr/>
            <p:nvPr/>
          </p:nvSpPr>
          <p:spPr>
            <a:xfrm rot="14727690">
              <a:off x="4058861" y="1855846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B880155-3EE8-3BB3-E861-4AB6C00F0ACC}"/>
                </a:ext>
              </a:extLst>
            </p:cNvPr>
            <p:cNvSpPr/>
            <p:nvPr/>
          </p:nvSpPr>
          <p:spPr>
            <a:xfrm>
              <a:off x="4234476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5E4EF5-4071-A045-A15A-E8ED5210AF89}"/>
                </a:ext>
              </a:extLst>
            </p:cNvPr>
            <p:cNvSpPr/>
            <p:nvPr/>
          </p:nvSpPr>
          <p:spPr>
            <a:xfrm>
              <a:off x="5016259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5524686-3AE6-5722-D756-788BFC774BCD}"/>
                </a:ext>
              </a:extLst>
            </p:cNvPr>
            <p:cNvSpPr/>
            <p:nvPr/>
          </p:nvSpPr>
          <p:spPr>
            <a:xfrm>
              <a:off x="4263230" y="2882356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7689362-969C-2B71-4A80-068508C298DC}"/>
                </a:ext>
              </a:extLst>
            </p:cNvPr>
            <p:cNvSpPr/>
            <p:nvPr/>
          </p:nvSpPr>
          <p:spPr>
            <a:xfrm rot="5400000">
              <a:off x="4872197" y="1920546"/>
              <a:ext cx="450272" cy="104641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500D32-693D-34C9-BC39-3E45FA2900DB}"/>
                </a:ext>
              </a:extLst>
            </p:cNvPr>
            <p:cNvSpPr/>
            <p:nvPr/>
          </p:nvSpPr>
          <p:spPr>
            <a:xfrm>
              <a:off x="5283334" y="264110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2C6E0AA-4429-EF0D-441B-C746EB62A7BF}"/>
                </a:ext>
              </a:extLst>
            </p:cNvPr>
            <p:cNvSpPr/>
            <p:nvPr/>
          </p:nvSpPr>
          <p:spPr>
            <a:xfrm>
              <a:off x="4794788" y="317289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2A8DCFA-846F-594E-62FA-A33D0B4DA3A3}"/>
                </a:ext>
              </a:extLst>
            </p:cNvPr>
            <p:cNvSpPr/>
            <p:nvPr/>
          </p:nvSpPr>
          <p:spPr>
            <a:xfrm rot="2166422">
              <a:off x="5037002" y="2474552"/>
              <a:ext cx="362370" cy="74064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5596D0-D607-6728-F887-7EEA060E941F}"/>
                </a:ext>
              </a:extLst>
            </p:cNvPr>
            <p:cNvCxnSpPr>
              <a:cxnSpLocks/>
              <a:stCxn id="67" idx="2"/>
              <a:endCxn id="62" idx="5"/>
            </p:cNvCxnSpPr>
            <p:nvPr/>
          </p:nvCxnSpPr>
          <p:spPr>
            <a:xfrm flipH="1" flipV="1">
              <a:off x="4439162" y="3059248"/>
              <a:ext cx="355626" cy="21726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DB2EAC0-28B6-3051-B429-A55A3B83B40D}"/>
                </a:ext>
              </a:extLst>
            </p:cNvPr>
            <p:cNvCxnSpPr>
              <a:cxnSpLocks/>
              <a:stCxn id="62" idx="0"/>
              <a:endCxn id="58" idx="4"/>
            </p:cNvCxnSpPr>
            <p:nvPr/>
          </p:nvCxnSpPr>
          <p:spPr>
            <a:xfrm flipV="1">
              <a:off x="4366289" y="2405243"/>
              <a:ext cx="0" cy="47711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13D98A1-0ED0-DAB3-117F-23B1FE742B4A}"/>
                </a:ext>
              </a:extLst>
            </p:cNvPr>
            <p:cNvSpPr/>
            <p:nvPr/>
          </p:nvSpPr>
          <p:spPr>
            <a:xfrm>
              <a:off x="4352149" y="1720887"/>
              <a:ext cx="692864" cy="507463"/>
            </a:xfrm>
            <a:custGeom>
              <a:avLst/>
              <a:gdLst>
                <a:gd name="connsiteX0" fmla="*/ 163808 w 779173"/>
                <a:gd name="connsiteY0" fmla="*/ 0 h 528923"/>
                <a:gd name="connsiteX1" fmla="*/ 90980 w 779173"/>
                <a:gd name="connsiteY1" fmla="*/ 105197 h 528923"/>
                <a:gd name="connsiteX2" fmla="*/ 1967 w 779173"/>
                <a:gd name="connsiteY2" fmla="*/ 161841 h 528923"/>
                <a:gd name="connsiteX3" fmla="*/ 42427 w 779173"/>
                <a:gd name="connsiteY3" fmla="*/ 420786 h 528923"/>
                <a:gd name="connsiteX4" fmla="*/ 188084 w 779173"/>
                <a:gd name="connsiteY4" fmla="*/ 461246 h 528923"/>
                <a:gd name="connsiteX5" fmla="*/ 220452 w 779173"/>
                <a:gd name="connsiteY5" fmla="*/ 517890 h 528923"/>
                <a:gd name="connsiteX6" fmla="*/ 309465 w 779173"/>
                <a:gd name="connsiteY6" fmla="*/ 517890 h 528923"/>
                <a:gd name="connsiteX7" fmla="*/ 552226 w 779173"/>
                <a:gd name="connsiteY7" fmla="*/ 525982 h 528923"/>
                <a:gd name="connsiteX8" fmla="*/ 641238 w 779173"/>
                <a:gd name="connsiteY8" fmla="*/ 461246 h 528923"/>
                <a:gd name="connsiteX9" fmla="*/ 746435 w 779173"/>
                <a:gd name="connsiteY9" fmla="*/ 412694 h 528923"/>
                <a:gd name="connsiteX10" fmla="*/ 778803 w 779173"/>
                <a:gd name="connsiteY10" fmla="*/ 137565 h 528923"/>
                <a:gd name="connsiteX11" fmla="*/ 730251 w 779173"/>
                <a:gd name="connsiteY11" fmla="*/ 89013 h 528923"/>
                <a:gd name="connsiteX12" fmla="*/ 673606 w 779173"/>
                <a:gd name="connsiteY12" fmla="*/ 40460 h 528923"/>
                <a:gd name="connsiteX13" fmla="*/ 665514 w 779173"/>
                <a:gd name="connsiteY13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73" h="528923">
                  <a:moveTo>
                    <a:pt x="163808" y="0"/>
                  </a:moveTo>
                  <a:cubicBezTo>
                    <a:pt x="140880" y="39112"/>
                    <a:pt x="117953" y="78224"/>
                    <a:pt x="90980" y="105197"/>
                  </a:cubicBezTo>
                  <a:cubicBezTo>
                    <a:pt x="64007" y="132170"/>
                    <a:pt x="10059" y="109243"/>
                    <a:pt x="1967" y="161841"/>
                  </a:cubicBezTo>
                  <a:cubicBezTo>
                    <a:pt x="-6125" y="214439"/>
                    <a:pt x="11408" y="370885"/>
                    <a:pt x="42427" y="420786"/>
                  </a:cubicBezTo>
                  <a:cubicBezTo>
                    <a:pt x="73446" y="470687"/>
                    <a:pt x="158413" y="445062"/>
                    <a:pt x="188084" y="461246"/>
                  </a:cubicBezTo>
                  <a:cubicBezTo>
                    <a:pt x="217755" y="477430"/>
                    <a:pt x="200222" y="508449"/>
                    <a:pt x="220452" y="517890"/>
                  </a:cubicBezTo>
                  <a:cubicBezTo>
                    <a:pt x="240682" y="527331"/>
                    <a:pt x="309465" y="517890"/>
                    <a:pt x="309465" y="517890"/>
                  </a:cubicBezTo>
                  <a:cubicBezTo>
                    <a:pt x="364761" y="519239"/>
                    <a:pt x="496931" y="535423"/>
                    <a:pt x="552226" y="525982"/>
                  </a:cubicBezTo>
                  <a:cubicBezTo>
                    <a:pt x="607521" y="516541"/>
                    <a:pt x="608870" y="480127"/>
                    <a:pt x="641238" y="461246"/>
                  </a:cubicBezTo>
                  <a:cubicBezTo>
                    <a:pt x="673606" y="442365"/>
                    <a:pt x="723508" y="466641"/>
                    <a:pt x="746435" y="412694"/>
                  </a:cubicBezTo>
                  <a:cubicBezTo>
                    <a:pt x="769362" y="358747"/>
                    <a:pt x="781500" y="191512"/>
                    <a:pt x="778803" y="137565"/>
                  </a:cubicBezTo>
                  <a:cubicBezTo>
                    <a:pt x="776106" y="83618"/>
                    <a:pt x="747784" y="105197"/>
                    <a:pt x="730251" y="89013"/>
                  </a:cubicBezTo>
                  <a:cubicBezTo>
                    <a:pt x="712718" y="72829"/>
                    <a:pt x="684395" y="55295"/>
                    <a:pt x="673606" y="40460"/>
                  </a:cubicBezTo>
                  <a:cubicBezTo>
                    <a:pt x="662817" y="25625"/>
                    <a:pt x="664165" y="12812"/>
                    <a:pt x="66551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0AD6544-2F3D-DBB4-400E-3A1C19C68212}"/>
                </a:ext>
              </a:extLst>
            </p:cNvPr>
            <p:cNvSpPr/>
            <p:nvPr/>
          </p:nvSpPr>
          <p:spPr>
            <a:xfrm>
              <a:off x="3548164" y="2288940"/>
              <a:ext cx="726505" cy="825650"/>
            </a:xfrm>
            <a:custGeom>
              <a:avLst/>
              <a:gdLst>
                <a:gd name="connsiteX0" fmla="*/ 5610 w 758368"/>
                <a:gd name="connsiteY0" fmla="*/ 270265 h 733807"/>
                <a:gd name="connsiteX1" fmla="*/ 89757 w 758368"/>
                <a:gd name="connsiteY1" fmla="*/ 214167 h 733807"/>
                <a:gd name="connsiteX2" fmla="*/ 173904 w 758368"/>
                <a:gd name="connsiteY2" fmla="*/ 214167 h 733807"/>
                <a:gd name="connsiteX3" fmla="*/ 297320 w 758368"/>
                <a:gd name="connsiteY3" fmla="*/ 225387 h 733807"/>
                <a:gd name="connsiteX4" fmla="*/ 420736 w 758368"/>
                <a:gd name="connsiteY4" fmla="*/ 96361 h 733807"/>
                <a:gd name="connsiteX5" fmla="*/ 510493 w 758368"/>
                <a:gd name="connsiteY5" fmla="*/ 994 h 733807"/>
                <a:gd name="connsiteX6" fmla="*/ 656348 w 758368"/>
                <a:gd name="connsiteY6" fmla="*/ 51483 h 733807"/>
                <a:gd name="connsiteX7" fmla="*/ 701227 w 758368"/>
                <a:gd name="connsiteY7" fmla="*/ 130020 h 733807"/>
                <a:gd name="connsiteX8" fmla="*/ 746105 w 758368"/>
                <a:gd name="connsiteY8" fmla="*/ 197338 h 733807"/>
                <a:gd name="connsiteX9" fmla="*/ 751715 w 758368"/>
                <a:gd name="connsiteY9" fmla="*/ 528317 h 733807"/>
                <a:gd name="connsiteX10" fmla="*/ 661958 w 758368"/>
                <a:gd name="connsiteY10" fmla="*/ 595635 h 733807"/>
                <a:gd name="connsiteX11" fmla="*/ 645129 w 758368"/>
                <a:gd name="connsiteY11" fmla="*/ 668562 h 733807"/>
                <a:gd name="connsiteX12" fmla="*/ 482444 w 758368"/>
                <a:gd name="connsiteY12" fmla="*/ 730270 h 733807"/>
                <a:gd name="connsiteX13" fmla="*/ 258051 w 758368"/>
                <a:gd name="connsiteY13" fmla="*/ 707831 h 733807"/>
                <a:gd name="connsiteX14" fmla="*/ 0 w 758368"/>
                <a:gd name="connsiteY14" fmla="*/ 556366 h 73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368" h="733807">
                  <a:moveTo>
                    <a:pt x="5610" y="270265"/>
                  </a:moveTo>
                  <a:cubicBezTo>
                    <a:pt x="33659" y="246891"/>
                    <a:pt x="61708" y="223517"/>
                    <a:pt x="89757" y="214167"/>
                  </a:cubicBezTo>
                  <a:cubicBezTo>
                    <a:pt x="117806" y="204817"/>
                    <a:pt x="139310" y="212297"/>
                    <a:pt x="173904" y="214167"/>
                  </a:cubicBezTo>
                  <a:cubicBezTo>
                    <a:pt x="208498" y="216037"/>
                    <a:pt x="256181" y="245021"/>
                    <a:pt x="297320" y="225387"/>
                  </a:cubicBezTo>
                  <a:cubicBezTo>
                    <a:pt x="338459" y="205753"/>
                    <a:pt x="420736" y="96361"/>
                    <a:pt x="420736" y="96361"/>
                  </a:cubicBezTo>
                  <a:cubicBezTo>
                    <a:pt x="456265" y="58962"/>
                    <a:pt x="471224" y="8474"/>
                    <a:pt x="510493" y="994"/>
                  </a:cubicBezTo>
                  <a:cubicBezTo>
                    <a:pt x="549762" y="-6486"/>
                    <a:pt x="624559" y="29979"/>
                    <a:pt x="656348" y="51483"/>
                  </a:cubicBezTo>
                  <a:cubicBezTo>
                    <a:pt x="688137" y="72987"/>
                    <a:pt x="686268" y="105711"/>
                    <a:pt x="701227" y="130020"/>
                  </a:cubicBezTo>
                  <a:cubicBezTo>
                    <a:pt x="716186" y="154329"/>
                    <a:pt x="737690" y="130955"/>
                    <a:pt x="746105" y="197338"/>
                  </a:cubicBezTo>
                  <a:cubicBezTo>
                    <a:pt x="754520" y="263721"/>
                    <a:pt x="765740" y="461934"/>
                    <a:pt x="751715" y="528317"/>
                  </a:cubicBezTo>
                  <a:cubicBezTo>
                    <a:pt x="737691" y="594700"/>
                    <a:pt x="679722" y="572261"/>
                    <a:pt x="661958" y="595635"/>
                  </a:cubicBezTo>
                  <a:cubicBezTo>
                    <a:pt x="644194" y="619009"/>
                    <a:pt x="675048" y="646123"/>
                    <a:pt x="645129" y="668562"/>
                  </a:cubicBezTo>
                  <a:cubicBezTo>
                    <a:pt x="615210" y="691001"/>
                    <a:pt x="546957" y="723725"/>
                    <a:pt x="482444" y="730270"/>
                  </a:cubicBezTo>
                  <a:cubicBezTo>
                    <a:pt x="417931" y="736815"/>
                    <a:pt x="338458" y="736815"/>
                    <a:pt x="258051" y="707831"/>
                  </a:cubicBezTo>
                  <a:cubicBezTo>
                    <a:pt x="177644" y="678847"/>
                    <a:pt x="88822" y="617606"/>
                    <a:pt x="0" y="55636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CB2DF7-AA92-3E22-C743-DA4189717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0720" y="2817992"/>
              <a:ext cx="342799" cy="3852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D73EDC3-5AEE-5A75-58C0-A1742B4898D9}"/>
                </a:ext>
              </a:extLst>
            </p:cNvPr>
            <p:cNvCxnSpPr>
              <a:cxnSpLocks/>
              <a:stCxn id="104" idx="1"/>
              <a:endCxn id="67" idx="5"/>
            </p:cNvCxnSpPr>
            <p:nvPr/>
          </p:nvCxnSpPr>
          <p:spPr>
            <a:xfrm flipH="1" flipV="1">
              <a:off x="4970720" y="3349782"/>
              <a:ext cx="415672" cy="31678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A54F4EE-964A-02E0-ED2E-69746E017D5B}"/>
                </a:ext>
              </a:extLst>
            </p:cNvPr>
            <p:cNvCxnSpPr>
              <a:cxnSpLocks/>
              <a:stCxn id="103" idx="1"/>
              <a:endCxn id="66" idx="5"/>
            </p:cNvCxnSpPr>
            <p:nvPr/>
          </p:nvCxnSpPr>
          <p:spPr>
            <a:xfrm flipH="1" flipV="1">
              <a:off x="5459266" y="2817992"/>
              <a:ext cx="385809" cy="26906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BF625C3-2F3B-187F-D4F7-A23C311232DA}"/>
                </a:ext>
              </a:extLst>
            </p:cNvPr>
            <p:cNvSpPr/>
            <p:nvPr/>
          </p:nvSpPr>
          <p:spPr>
            <a:xfrm>
              <a:off x="5814890" y="3056709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CFF4C0C-88AE-54D0-72F5-0BD1B6BB8B1A}"/>
                </a:ext>
              </a:extLst>
            </p:cNvPr>
            <p:cNvSpPr/>
            <p:nvPr/>
          </p:nvSpPr>
          <p:spPr>
            <a:xfrm>
              <a:off x="5356207" y="3636217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2BE8CD0-9A37-BE0C-FE20-E3D82B68B4BA}"/>
                </a:ext>
              </a:extLst>
            </p:cNvPr>
            <p:cNvSpPr/>
            <p:nvPr/>
          </p:nvSpPr>
          <p:spPr>
            <a:xfrm>
              <a:off x="6296280" y="3431165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016D09-EB8A-6401-9A35-14B2650A976E}"/>
                </a:ext>
              </a:extLst>
            </p:cNvPr>
            <p:cNvCxnSpPr>
              <a:cxnSpLocks/>
              <a:stCxn id="105" idx="1"/>
              <a:endCxn id="103" idx="5"/>
            </p:cNvCxnSpPr>
            <p:nvPr/>
          </p:nvCxnSpPr>
          <p:spPr>
            <a:xfrm flipH="1" flipV="1">
              <a:off x="5990822" y="3233601"/>
              <a:ext cx="335643" cy="227914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4E3CA9D-0089-4D11-70E4-6DAB02D92179}"/>
                </a:ext>
              </a:extLst>
            </p:cNvPr>
            <p:cNvSpPr/>
            <p:nvPr/>
          </p:nvSpPr>
          <p:spPr>
            <a:xfrm>
              <a:off x="5880626" y="4052206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FF0DB03-925B-9910-7352-6B3366AE1442}"/>
                </a:ext>
              </a:extLst>
            </p:cNvPr>
            <p:cNvCxnSpPr>
              <a:cxnSpLocks/>
              <a:stCxn id="116" idx="1"/>
              <a:endCxn id="104" idx="5"/>
            </p:cNvCxnSpPr>
            <p:nvPr/>
          </p:nvCxnSpPr>
          <p:spPr>
            <a:xfrm flipH="1" flipV="1">
              <a:off x="5532139" y="3813109"/>
              <a:ext cx="378672" cy="26944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7E7B5C4-B1BA-3835-8802-345AD21F057A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 flipH="1">
              <a:off x="5478132" y="3233601"/>
              <a:ext cx="366943" cy="4205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416EBA5-C8AF-CC99-3F57-467362E723FC}"/>
                </a:ext>
              </a:extLst>
            </p:cNvPr>
            <p:cNvCxnSpPr>
              <a:cxnSpLocks/>
              <a:stCxn id="105" idx="3"/>
              <a:endCxn id="116" idx="7"/>
            </p:cNvCxnSpPr>
            <p:nvPr/>
          </p:nvCxnSpPr>
          <p:spPr>
            <a:xfrm flipH="1">
              <a:off x="6056558" y="3608057"/>
              <a:ext cx="269907" cy="4744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1F386E9-D350-0FCF-E1BD-AB4675AE4E22}"/>
                </a:ext>
              </a:extLst>
            </p:cNvPr>
            <p:cNvGrpSpPr/>
            <p:nvPr/>
          </p:nvGrpSpPr>
          <p:grpSpPr>
            <a:xfrm>
              <a:off x="4396338" y="2343761"/>
              <a:ext cx="1843097" cy="1647326"/>
              <a:chOff x="4396338" y="2343761"/>
              <a:chExt cx="1843097" cy="1647326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05AA74EA-436E-1ED2-37C3-BE1E282EA4FD}"/>
                  </a:ext>
                </a:extLst>
              </p:cNvPr>
              <p:cNvSpPr/>
              <p:nvPr/>
            </p:nvSpPr>
            <p:spPr>
              <a:xfrm>
                <a:off x="4464580" y="2377935"/>
                <a:ext cx="1774855" cy="1613152"/>
              </a:xfrm>
              <a:custGeom>
                <a:avLst/>
                <a:gdLst>
                  <a:gd name="connsiteX0" fmla="*/ 1774855 w 1774855"/>
                  <a:gd name="connsiteY0" fmla="*/ 1150573 h 1613152"/>
                  <a:gd name="connsiteX1" fmla="*/ 1516672 w 1774855"/>
                  <a:gd name="connsiteY1" fmla="*/ 978451 h 1613152"/>
                  <a:gd name="connsiteX2" fmla="*/ 1215458 w 1774855"/>
                  <a:gd name="connsiteY2" fmla="*/ 838601 h 1613152"/>
                  <a:gd name="connsiteX3" fmla="*/ 1011062 w 1774855"/>
                  <a:gd name="connsiteY3" fmla="*/ 601933 h 1613152"/>
                  <a:gd name="connsiteX4" fmla="*/ 709848 w 1774855"/>
                  <a:gd name="connsiteY4" fmla="*/ 440569 h 1613152"/>
                  <a:gd name="connsiteX5" fmla="*/ 613029 w 1774855"/>
                  <a:gd name="connsiteY5" fmla="*/ 203900 h 1613152"/>
                  <a:gd name="connsiteX6" fmla="*/ 290300 w 1774855"/>
                  <a:gd name="connsiteY6" fmla="*/ 21020 h 1613152"/>
                  <a:gd name="connsiteX7" fmla="*/ 53632 w 1774855"/>
                  <a:gd name="connsiteY7" fmla="*/ 42536 h 1613152"/>
                  <a:gd name="connsiteX8" fmla="*/ 10601 w 1774855"/>
                  <a:gd name="connsiteY8" fmla="*/ 365265 h 1613152"/>
                  <a:gd name="connsiteX9" fmla="*/ 204239 w 1774855"/>
                  <a:gd name="connsiteY9" fmla="*/ 720267 h 1613152"/>
                  <a:gd name="connsiteX10" fmla="*/ 505453 w 1774855"/>
                  <a:gd name="connsiteY10" fmla="*/ 720267 h 1613152"/>
                  <a:gd name="connsiteX11" fmla="*/ 752879 w 1774855"/>
                  <a:gd name="connsiteY11" fmla="*/ 999966 h 1613152"/>
                  <a:gd name="connsiteX12" fmla="*/ 946516 w 1774855"/>
                  <a:gd name="connsiteY12" fmla="*/ 1161331 h 1613152"/>
                  <a:gd name="connsiteX13" fmla="*/ 1226215 w 1774855"/>
                  <a:gd name="connsiteY13" fmla="*/ 1268907 h 1613152"/>
                  <a:gd name="connsiteX14" fmla="*/ 1247731 w 1774855"/>
                  <a:gd name="connsiteY14" fmla="*/ 1441030 h 1613152"/>
                  <a:gd name="connsiteX15" fmla="*/ 1366065 w 1774855"/>
                  <a:gd name="connsiteY15" fmla="*/ 1527091 h 1613152"/>
                  <a:gd name="connsiteX16" fmla="*/ 1548945 w 1774855"/>
                  <a:gd name="connsiteY16" fmla="*/ 1613152 h 161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4855" h="1613152">
                    <a:moveTo>
                      <a:pt x="1774855" y="1150573"/>
                    </a:moveTo>
                    <a:cubicBezTo>
                      <a:pt x="1692380" y="1090509"/>
                      <a:pt x="1609905" y="1030446"/>
                      <a:pt x="1516672" y="978451"/>
                    </a:cubicBezTo>
                    <a:cubicBezTo>
                      <a:pt x="1423439" y="926456"/>
                      <a:pt x="1299726" y="901354"/>
                      <a:pt x="1215458" y="838601"/>
                    </a:cubicBezTo>
                    <a:cubicBezTo>
                      <a:pt x="1131190" y="775848"/>
                      <a:pt x="1095330" y="668272"/>
                      <a:pt x="1011062" y="601933"/>
                    </a:cubicBezTo>
                    <a:cubicBezTo>
                      <a:pt x="926794" y="535594"/>
                      <a:pt x="776187" y="506908"/>
                      <a:pt x="709848" y="440569"/>
                    </a:cubicBezTo>
                    <a:cubicBezTo>
                      <a:pt x="643509" y="374230"/>
                      <a:pt x="682954" y="273825"/>
                      <a:pt x="613029" y="203900"/>
                    </a:cubicBezTo>
                    <a:cubicBezTo>
                      <a:pt x="543104" y="133975"/>
                      <a:pt x="383533" y="47914"/>
                      <a:pt x="290300" y="21020"/>
                    </a:cubicBezTo>
                    <a:cubicBezTo>
                      <a:pt x="197067" y="-5874"/>
                      <a:pt x="100248" y="-14838"/>
                      <a:pt x="53632" y="42536"/>
                    </a:cubicBezTo>
                    <a:cubicBezTo>
                      <a:pt x="7016" y="99910"/>
                      <a:pt x="-14500" y="252310"/>
                      <a:pt x="10601" y="365265"/>
                    </a:cubicBezTo>
                    <a:cubicBezTo>
                      <a:pt x="35702" y="478220"/>
                      <a:pt x="121764" y="661100"/>
                      <a:pt x="204239" y="720267"/>
                    </a:cubicBezTo>
                    <a:cubicBezTo>
                      <a:pt x="286714" y="779434"/>
                      <a:pt x="414013" y="673651"/>
                      <a:pt x="505453" y="720267"/>
                    </a:cubicBezTo>
                    <a:cubicBezTo>
                      <a:pt x="596893" y="766883"/>
                      <a:pt x="679369" y="926455"/>
                      <a:pt x="752879" y="999966"/>
                    </a:cubicBezTo>
                    <a:cubicBezTo>
                      <a:pt x="826389" y="1073477"/>
                      <a:pt x="867627" y="1116507"/>
                      <a:pt x="946516" y="1161331"/>
                    </a:cubicBezTo>
                    <a:cubicBezTo>
                      <a:pt x="1025405" y="1206155"/>
                      <a:pt x="1176013" y="1222291"/>
                      <a:pt x="1226215" y="1268907"/>
                    </a:cubicBezTo>
                    <a:cubicBezTo>
                      <a:pt x="1276417" y="1315523"/>
                      <a:pt x="1224423" y="1397999"/>
                      <a:pt x="1247731" y="1441030"/>
                    </a:cubicBezTo>
                    <a:cubicBezTo>
                      <a:pt x="1271039" y="1484061"/>
                      <a:pt x="1315863" y="1498404"/>
                      <a:pt x="1366065" y="1527091"/>
                    </a:cubicBezTo>
                    <a:cubicBezTo>
                      <a:pt x="1416267" y="1555778"/>
                      <a:pt x="1482606" y="1584465"/>
                      <a:pt x="1548945" y="1613152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82FB695-6545-A6A3-D36C-00AD180D362E}"/>
                  </a:ext>
                </a:extLst>
              </p:cNvPr>
              <p:cNvSpPr/>
              <p:nvPr/>
            </p:nvSpPr>
            <p:spPr>
              <a:xfrm>
                <a:off x="4508073" y="2439208"/>
                <a:ext cx="1161069" cy="1105540"/>
              </a:xfrm>
              <a:custGeom>
                <a:avLst/>
                <a:gdLst>
                  <a:gd name="connsiteX0" fmla="*/ 1054250 w 1054250"/>
                  <a:gd name="connsiteY0" fmla="*/ 765561 h 980714"/>
                  <a:gd name="connsiteX1" fmla="*/ 753036 w 1054250"/>
                  <a:gd name="connsiteY1" fmla="*/ 485862 h 980714"/>
                  <a:gd name="connsiteX2" fmla="*/ 430306 w 1054250"/>
                  <a:gd name="connsiteY2" fmla="*/ 227679 h 980714"/>
                  <a:gd name="connsiteX3" fmla="*/ 150607 w 1054250"/>
                  <a:gd name="connsiteY3" fmla="*/ 1768 h 980714"/>
                  <a:gd name="connsiteX4" fmla="*/ 0 w 1054250"/>
                  <a:gd name="connsiteY4" fmla="*/ 141618 h 980714"/>
                  <a:gd name="connsiteX5" fmla="*/ 150607 w 1054250"/>
                  <a:gd name="connsiteY5" fmla="*/ 475105 h 980714"/>
                  <a:gd name="connsiteX6" fmla="*/ 441064 w 1054250"/>
                  <a:gd name="connsiteY6" fmla="*/ 485862 h 980714"/>
                  <a:gd name="connsiteX7" fmla="*/ 710005 w 1054250"/>
                  <a:gd name="connsiteY7" fmla="*/ 776319 h 980714"/>
                  <a:gd name="connsiteX8" fmla="*/ 903643 w 1054250"/>
                  <a:gd name="connsiteY8" fmla="*/ 980714 h 9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250" h="980714">
                    <a:moveTo>
                      <a:pt x="1054250" y="765561"/>
                    </a:moveTo>
                    <a:cubicBezTo>
                      <a:pt x="955638" y="670535"/>
                      <a:pt x="857027" y="575509"/>
                      <a:pt x="753036" y="485862"/>
                    </a:cubicBezTo>
                    <a:cubicBezTo>
                      <a:pt x="649045" y="396215"/>
                      <a:pt x="430306" y="227679"/>
                      <a:pt x="430306" y="227679"/>
                    </a:cubicBezTo>
                    <a:cubicBezTo>
                      <a:pt x="329901" y="146997"/>
                      <a:pt x="222325" y="16111"/>
                      <a:pt x="150607" y="1768"/>
                    </a:cubicBezTo>
                    <a:cubicBezTo>
                      <a:pt x="78889" y="-12576"/>
                      <a:pt x="0" y="62729"/>
                      <a:pt x="0" y="141618"/>
                    </a:cubicBezTo>
                    <a:cubicBezTo>
                      <a:pt x="0" y="220507"/>
                      <a:pt x="77096" y="417731"/>
                      <a:pt x="150607" y="475105"/>
                    </a:cubicBezTo>
                    <a:cubicBezTo>
                      <a:pt x="224118" y="532479"/>
                      <a:pt x="347831" y="435660"/>
                      <a:pt x="441064" y="485862"/>
                    </a:cubicBezTo>
                    <a:cubicBezTo>
                      <a:pt x="534297" y="536064"/>
                      <a:pt x="632909" y="693844"/>
                      <a:pt x="710005" y="776319"/>
                    </a:cubicBezTo>
                    <a:cubicBezTo>
                      <a:pt x="787101" y="858794"/>
                      <a:pt x="845372" y="919754"/>
                      <a:pt x="903643" y="98071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5349300F-6E76-A5F3-4827-4E016775E15D}"/>
                  </a:ext>
                </a:extLst>
              </p:cNvPr>
              <p:cNvSpPr/>
              <p:nvPr/>
            </p:nvSpPr>
            <p:spPr>
              <a:xfrm>
                <a:off x="4396338" y="2343761"/>
                <a:ext cx="810363" cy="829745"/>
              </a:xfrm>
              <a:custGeom>
                <a:avLst/>
                <a:gdLst>
                  <a:gd name="connsiteX0" fmla="*/ 369300 w 810363"/>
                  <a:gd name="connsiteY0" fmla="*/ 829745 h 829745"/>
                  <a:gd name="connsiteX1" fmla="*/ 175662 w 810363"/>
                  <a:gd name="connsiteY1" fmla="*/ 711411 h 829745"/>
                  <a:gd name="connsiteX2" fmla="*/ 25055 w 810363"/>
                  <a:gd name="connsiteY2" fmla="*/ 431712 h 829745"/>
                  <a:gd name="connsiteX3" fmla="*/ 35813 w 810363"/>
                  <a:gd name="connsiteY3" fmla="*/ 98225 h 829745"/>
                  <a:gd name="connsiteX4" fmla="*/ 369300 w 810363"/>
                  <a:gd name="connsiteY4" fmla="*/ 1406 h 829745"/>
                  <a:gd name="connsiteX5" fmla="*/ 638241 w 810363"/>
                  <a:gd name="connsiteY5" fmla="*/ 152013 h 829745"/>
                  <a:gd name="connsiteX6" fmla="*/ 810363 w 810363"/>
                  <a:gd name="connsiteY6" fmla="*/ 377924 h 82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363" h="829745">
                    <a:moveTo>
                      <a:pt x="369300" y="829745"/>
                    </a:moveTo>
                    <a:cubicBezTo>
                      <a:pt x="301168" y="803747"/>
                      <a:pt x="233036" y="777750"/>
                      <a:pt x="175662" y="711411"/>
                    </a:cubicBezTo>
                    <a:cubicBezTo>
                      <a:pt x="118288" y="645072"/>
                      <a:pt x="48363" y="533910"/>
                      <a:pt x="25055" y="431712"/>
                    </a:cubicBezTo>
                    <a:cubicBezTo>
                      <a:pt x="1747" y="329514"/>
                      <a:pt x="-21561" y="169943"/>
                      <a:pt x="35813" y="98225"/>
                    </a:cubicBezTo>
                    <a:cubicBezTo>
                      <a:pt x="93187" y="26507"/>
                      <a:pt x="268895" y="-7559"/>
                      <a:pt x="369300" y="1406"/>
                    </a:cubicBezTo>
                    <a:cubicBezTo>
                      <a:pt x="469705" y="10371"/>
                      <a:pt x="564731" y="89260"/>
                      <a:pt x="638241" y="152013"/>
                    </a:cubicBezTo>
                    <a:cubicBezTo>
                      <a:pt x="711751" y="214766"/>
                      <a:pt x="761057" y="296345"/>
                      <a:pt x="810363" y="37792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Freeform 132">
            <a:extLst>
              <a:ext uri="{FF2B5EF4-FFF2-40B4-BE49-F238E27FC236}">
                <a16:creationId xmlns:a16="http://schemas.microsoft.com/office/drawing/2014/main" id="{F04503F6-A1AA-D5EC-023C-907B436180DD}"/>
              </a:ext>
            </a:extLst>
          </p:cNvPr>
          <p:cNvSpPr/>
          <p:nvPr/>
        </p:nvSpPr>
        <p:spPr>
          <a:xfrm>
            <a:off x="1759559" y="1924361"/>
            <a:ext cx="395802" cy="77595"/>
          </a:xfrm>
          <a:custGeom>
            <a:avLst/>
            <a:gdLst>
              <a:gd name="connsiteX0" fmla="*/ 0 w 354087"/>
              <a:gd name="connsiteY0" fmla="*/ 66153 h 66153"/>
              <a:gd name="connsiteX1" fmla="*/ 120623 w 354087"/>
              <a:gd name="connsiteY1" fmla="*/ 5 h 66153"/>
              <a:gd name="connsiteX2" fmla="*/ 284048 w 354087"/>
              <a:gd name="connsiteY2" fmla="*/ 62262 h 66153"/>
              <a:gd name="connsiteX3" fmla="*/ 354087 w 354087"/>
              <a:gd name="connsiteY3" fmla="*/ 50588 h 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7" h="66153">
                <a:moveTo>
                  <a:pt x="0" y="66153"/>
                </a:moveTo>
                <a:cubicBezTo>
                  <a:pt x="36641" y="33403"/>
                  <a:pt x="73282" y="653"/>
                  <a:pt x="120623" y="5"/>
                </a:cubicBezTo>
                <a:cubicBezTo>
                  <a:pt x="167964" y="-644"/>
                  <a:pt x="245137" y="53832"/>
                  <a:pt x="284048" y="62262"/>
                </a:cubicBezTo>
                <a:cubicBezTo>
                  <a:pt x="322959" y="70692"/>
                  <a:pt x="338523" y="60640"/>
                  <a:pt x="354087" y="50588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5D8445-D9B1-4FCF-821F-236597924EAA}"/>
              </a:ext>
            </a:extLst>
          </p:cNvPr>
          <p:cNvSpPr txBox="1"/>
          <p:nvPr/>
        </p:nvSpPr>
        <p:spPr>
          <a:xfrm>
            <a:off x="347223" y="1807899"/>
            <a:ext cx="1276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Spanner</a:t>
            </a:r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D984E2DA-F3DA-8FDF-448C-FFBB57D5F8E9}"/>
              </a:ext>
            </a:extLst>
          </p:cNvPr>
          <p:cNvSpPr/>
          <p:nvPr/>
        </p:nvSpPr>
        <p:spPr>
          <a:xfrm>
            <a:off x="1667916" y="2207692"/>
            <a:ext cx="572186" cy="632826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7C0665-ABAF-ADA4-2E7D-6EBACE662C44}"/>
              </a:ext>
            </a:extLst>
          </p:cNvPr>
          <p:cNvSpPr txBox="1"/>
          <p:nvPr/>
        </p:nvSpPr>
        <p:spPr>
          <a:xfrm>
            <a:off x="105550" y="2285013"/>
            <a:ext cx="150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Edge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embedding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7DE63A-9C85-98EC-12A8-EEB0A35347A4}"/>
              </a:ext>
            </a:extLst>
          </p:cNvPr>
          <p:cNvSpPr txBox="1"/>
          <p:nvPr/>
        </p:nvSpPr>
        <p:spPr>
          <a:xfrm>
            <a:off x="225907" y="1170795"/>
            <a:ext cx="236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Core</a:t>
            </a:r>
            <a:r>
              <a:rPr lang="en-US" dirty="0"/>
              <a:t> </a:t>
            </a:r>
            <a:r>
              <a:rPr lang="en-US" i="1" dirty="0"/>
              <a:t>graph</a:t>
            </a:r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501C140-0536-EBA5-DD22-D0B580A5B972}"/>
              </a:ext>
            </a:extLst>
          </p:cNvPr>
          <p:cNvCxnSpPr>
            <a:cxnSpLocks/>
          </p:cNvCxnSpPr>
          <p:nvPr/>
        </p:nvCxnSpPr>
        <p:spPr>
          <a:xfrm>
            <a:off x="1684366" y="1376370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BC4B28D-4793-FA48-CF41-D32F4E6C1162}"/>
              </a:ext>
            </a:extLst>
          </p:cNvPr>
          <p:cNvGrpSpPr/>
          <p:nvPr/>
        </p:nvGrpSpPr>
        <p:grpSpPr>
          <a:xfrm>
            <a:off x="7111467" y="1308441"/>
            <a:ext cx="3348044" cy="2920674"/>
            <a:chOff x="7129361" y="1413791"/>
            <a:chExt cx="3348044" cy="2920674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984604D-5B28-B181-A1A1-A8EDA25F017D}"/>
                </a:ext>
              </a:extLst>
            </p:cNvPr>
            <p:cNvCxnSpPr>
              <a:cxnSpLocks/>
              <a:stCxn id="143" idx="2"/>
              <a:endCxn id="177" idx="5"/>
            </p:cNvCxnSpPr>
            <p:nvPr/>
          </p:nvCxnSpPr>
          <p:spPr>
            <a:xfrm flipH="1">
              <a:off x="8481430" y="2180085"/>
              <a:ext cx="406779" cy="3410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F56304E-B1FE-7F25-68AB-654DF90A0364}"/>
                </a:ext>
              </a:extLst>
            </p:cNvPr>
            <p:cNvSpPr/>
            <p:nvPr/>
          </p:nvSpPr>
          <p:spPr>
            <a:xfrm rot="12737839">
              <a:off x="7443379" y="2836526"/>
              <a:ext cx="537146" cy="557354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34D776E-5822-47B9-B83D-8ADBCBF0314F}"/>
                </a:ext>
              </a:extLst>
            </p:cNvPr>
            <p:cNvSpPr/>
            <p:nvPr/>
          </p:nvSpPr>
          <p:spPr>
            <a:xfrm>
              <a:off x="7129361" y="2363957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5BCF198-10BC-D7E5-D2CD-1005CB81D910}"/>
                </a:ext>
              </a:extLst>
            </p:cNvPr>
            <p:cNvSpPr/>
            <p:nvPr/>
          </p:nvSpPr>
          <p:spPr>
            <a:xfrm rot="3046953" flipH="1">
              <a:off x="7495882" y="2122721"/>
              <a:ext cx="347835" cy="579178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78DB2DC-AF5F-E572-7BD9-E6CEF6A05332}"/>
                </a:ext>
              </a:extLst>
            </p:cNvPr>
            <p:cNvSpPr/>
            <p:nvPr/>
          </p:nvSpPr>
          <p:spPr>
            <a:xfrm>
              <a:off x="8888209" y="2076464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A570E1F-05B7-ABE5-26A3-884EA686946F}"/>
                </a:ext>
              </a:extLst>
            </p:cNvPr>
            <p:cNvSpPr/>
            <p:nvPr/>
          </p:nvSpPr>
          <p:spPr>
            <a:xfrm>
              <a:off x="7135888" y="3153992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0E17C8D-8E47-3C81-6944-4EA4512E2103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8415601" y="1517412"/>
              <a:ext cx="575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5243A49-8D01-0407-1639-7D3BB2883AA0}"/>
                </a:ext>
              </a:extLst>
            </p:cNvPr>
            <p:cNvCxnSpPr>
              <a:cxnSpLocks/>
              <a:stCxn id="141" idx="4"/>
              <a:endCxn id="144" idx="0"/>
            </p:cNvCxnSpPr>
            <p:nvPr/>
          </p:nvCxnSpPr>
          <p:spPr>
            <a:xfrm>
              <a:off x="7232420" y="2571199"/>
              <a:ext cx="6527" cy="5827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07F4F-6231-858F-6262-B717902016B5}"/>
                </a:ext>
              </a:extLst>
            </p:cNvPr>
            <p:cNvSpPr/>
            <p:nvPr/>
          </p:nvSpPr>
          <p:spPr>
            <a:xfrm>
              <a:off x="7990239" y="2298136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F3C572A-BD2E-CA5C-9BA0-CF928AB22A5C}"/>
                </a:ext>
              </a:extLst>
            </p:cNvPr>
            <p:cNvSpPr/>
            <p:nvPr/>
          </p:nvSpPr>
          <p:spPr>
            <a:xfrm rot="14727690">
              <a:off x="8033869" y="1734309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B4AA14B-B7A4-A2FD-43CA-1E47F04F3002}"/>
                </a:ext>
              </a:extLst>
            </p:cNvPr>
            <p:cNvSpPr/>
            <p:nvPr/>
          </p:nvSpPr>
          <p:spPr>
            <a:xfrm>
              <a:off x="8209484" y="141379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8275D03-AF0F-DE67-744F-2010AE036B1C}"/>
                </a:ext>
              </a:extLst>
            </p:cNvPr>
            <p:cNvSpPr/>
            <p:nvPr/>
          </p:nvSpPr>
          <p:spPr>
            <a:xfrm>
              <a:off x="8991267" y="141379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629568D-A061-C24C-BD70-389C94955AEB}"/>
                </a:ext>
              </a:extLst>
            </p:cNvPr>
            <p:cNvSpPr/>
            <p:nvPr/>
          </p:nvSpPr>
          <p:spPr>
            <a:xfrm>
              <a:off x="7998955" y="2957373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8D83A086-2CA1-82DD-E25D-2199975FA36C}"/>
                </a:ext>
              </a:extLst>
            </p:cNvPr>
            <p:cNvSpPr/>
            <p:nvPr/>
          </p:nvSpPr>
          <p:spPr>
            <a:xfrm rot="5400000">
              <a:off x="8847205" y="1799009"/>
              <a:ext cx="450272" cy="104641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0F68B7B-2ECB-0265-C3C4-A773CD989573}"/>
                </a:ext>
              </a:extLst>
            </p:cNvPr>
            <p:cNvSpPr/>
            <p:nvPr/>
          </p:nvSpPr>
          <p:spPr>
            <a:xfrm>
              <a:off x="9258342" y="2519563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BBC3F72-9455-4EA5-6826-B3BA1E10D70B}"/>
                </a:ext>
              </a:extLst>
            </p:cNvPr>
            <p:cNvSpPr/>
            <p:nvPr/>
          </p:nvSpPr>
          <p:spPr>
            <a:xfrm>
              <a:off x="8530513" y="3247907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C81A8D69-CC1D-DAF8-6A7A-F7409C6E6F8E}"/>
                </a:ext>
              </a:extLst>
            </p:cNvPr>
            <p:cNvSpPr/>
            <p:nvPr/>
          </p:nvSpPr>
          <p:spPr>
            <a:xfrm rot="2166422">
              <a:off x="9012010" y="2353015"/>
              <a:ext cx="362370" cy="74064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A20D920-71F1-A0E8-9A52-F07B3AC77E31}"/>
                </a:ext>
              </a:extLst>
            </p:cNvPr>
            <p:cNvCxnSpPr>
              <a:cxnSpLocks/>
              <a:stCxn id="154" idx="2"/>
              <a:endCxn id="151" idx="5"/>
            </p:cNvCxnSpPr>
            <p:nvPr/>
          </p:nvCxnSpPr>
          <p:spPr>
            <a:xfrm flipH="1" flipV="1">
              <a:off x="8174887" y="3134265"/>
              <a:ext cx="355626" cy="21726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0042ECC-E2E9-C81A-011C-FE7452AE2635}"/>
                </a:ext>
              </a:extLst>
            </p:cNvPr>
            <p:cNvCxnSpPr>
              <a:cxnSpLocks/>
              <a:stCxn id="151" idx="0"/>
              <a:endCxn id="147" idx="4"/>
            </p:cNvCxnSpPr>
            <p:nvPr/>
          </p:nvCxnSpPr>
          <p:spPr>
            <a:xfrm flipH="1" flipV="1">
              <a:off x="8093298" y="2505378"/>
              <a:ext cx="8716" cy="45199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856E4AF-14F0-86A0-E640-8B89F425C6F0}"/>
                </a:ext>
              </a:extLst>
            </p:cNvPr>
            <p:cNvSpPr/>
            <p:nvPr/>
          </p:nvSpPr>
          <p:spPr>
            <a:xfrm>
              <a:off x="8327157" y="1599350"/>
              <a:ext cx="692864" cy="507463"/>
            </a:xfrm>
            <a:custGeom>
              <a:avLst/>
              <a:gdLst>
                <a:gd name="connsiteX0" fmla="*/ 163808 w 779173"/>
                <a:gd name="connsiteY0" fmla="*/ 0 h 528923"/>
                <a:gd name="connsiteX1" fmla="*/ 90980 w 779173"/>
                <a:gd name="connsiteY1" fmla="*/ 105197 h 528923"/>
                <a:gd name="connsiteX2" fmla="*/ 1967 w 779173"/>
                <a:gd name="connsiteY2" fmla="*/ 161841 h 528923"/>
                <a:gd name="connsiteX3" fmla="*/ 42427 w 779173"/>
                <a:gd name="connsiteY3" fmla="*/ 420786 h 528923"/>
                <a:gd name="connsiteX4" fmla="*/ 188084 w 779173"/>
                <a:gd name="connsiteY4" fmla="*/ 461246 h 528923"/>
                <a:gd name="connsiteX5" fmla="*/ 220452 w 779173"/>
                <a:gd name="connsiteY5" fmla="*/ 517890 h 528923"/>
                <a:gd name="connsiteX6" fmla="*/ 309465 w 779173"/>
                <a:gd name="connsiteY6" fmla="*/ 517890 h 528923"/>
                <a:gd name="connsiteX7" fmla="*/ 552226 w 779173"/>
                <a:gd name="connsiteY7" fmla="*/ 525982 h 528923"/>
                <a:gd name="connsiteX8" fmla="*/ 641238 w 779173"/>
                <a:gd name="connsiteY8" fmla="*/ 461246 h 528923"/>
                <a:gd name="connsiteX9" fmla="*/ 746435 w 779173"/>
                <a:gd name="connsiteY9" fmla="*/ 412694 h 528923"/>
                <a:gd name="connsiteX10" fmla="*/ 778803 w 779173"/>
                <a:gd name="connsiteY10" fmla="*/ 137565 h 528923"/>
                <a:gd name="connsiteX11" fmla="*/ 730251 w 779173"/>
                <a:gd name="connsiteY11" fmla="*/ 89013 h 528923"/>
                <a:gd name="connsiteX12" fmla="*/ 673606 w 779173"/>
                <a:gd name="connsiteY12" fmla="*/ 40460 h 528923"/>
                <a:gd name="connsiteX13" fmla="*/ 665514 w 779173"/>
                <a:gd name="connsiteY13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73" h="528923">
                  <a:moveTo>
                    <a:pt x="163808" y="0"/>
                  </a:moveTo>
                  <a:cubicBezTo>
                    <a:pt x="140880" y="39112"/>
                    <a:pt x="117953" y="78224"/>
                    <a:pt x="90980" y="105197"/>
                  </a:cubicBezTo>
                  <a:cubicBezTo>
                    <a:pt x="64007" y="132170"/>
                    <a:pt x="10059" y="109243"/>
                    <a:pt x="1967" y="161841"/>
                  </a:cubicBezTo>
                  <a:cubicBezTo>
                    <a:pt x="-6125" y="214439"/>
                    <a:pt x="11408" y="370885"/>
                    <a:pt x="42427" y="420786"/>
                  </a:cubicBezTo>
                  <a:cubicBezTo>
                    <a:pt x="73446" y="470687"/>
                    <a:pt x="158413" y="445062"/>
                    <a:pt x="188084" y="461246"/>
                  </a:cubicBezTo>
                  <a:cubicBezTo>
                    <a:pt x="217755" y="477430"/>
                    <a:pt x="200222" y="508449"/>
                    <a:pt x="220452" y="517890"/>
                  </a:cubicBezTo>
                  <a:cubicBezTo>
                    <a:pt x="240682" y="527331"/>
                    <a:pt x="309465" y="517890"/>
                    <a:pt x="309465" y="517890"/>
                  </a:cubicBezTo>
                  <a:cubicBezTo>
                    <a:pt x="364761" y="519239"/>
                    <a:pt x="496931" y="535423"/>
                    <a:pt x="552226" y="525982"/>
                  </a:cubicBezTo>
                  <a:cubicBezTo>
                    <a:pt x="607521" y="516541"/>
                    <a:pt x="608870" y="480127"/>
                    <a:pt x="641238" y="461246"/>
                  </a:cubicBezTo>
                  <a:cubicBezTo>
                    <a:pt x="673606" y="442365"/>
                    <a:pt x="723508" y="466641"/>
                    <a:pt x="746435" y="412694"/>
                  </a:cubicBezTo>
                  <a:cubicBezTo>
                    <a:pt x="769362" y="358747"/>
                    <a:pt x="781500" y="191512"/>
                    <a:pt x="778803" y="137565"/>
                  </a:cubicBezTo>
                  <a:cubicBezTo>
                    <a:pt x="776106" y="83618"/>
                    <a:pt x="747784" y="105197"/>
                    <a:pt x="730251" y="89013"/>
                  </a:cubicBezTo>
                  <a:cubicBezTo>
                    <a:pt x="712718" y="72829"/>
                    <a:pt x="684395" y="55295"/>
                    <a:pt x="673606" y="40460"/>
                  </a:cubicBezTo>
                  <a:cubicBezTo>
                    <a:pt x="662817" y="25625"/>
                    <a:pt x="664165" y="12812"/>
                    <a:pt x="66551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9D02A3A-0B14-1BDF-8F04-4E5295D535EE}"/>
                </a:ext>
              </a:extLst>
            </p:cNvPr>
            <p:cNvSpPr/>
            <p:nvPr/>
          </p:nvSpPr>
          <p:spPr>
            <a:xfrm>
              <a:off x="7283889" y="2363957"/>
              <a:ext cx="726505" cy="825650"/>
            </a:xfrm>
            <a:custGeom>
              <a:avLst/>
              <a:gdLst>
                <a:gd name="connsiteX0" fmla="*/ 5610 w 758368"/>
                <a:gd name="connsiteY0" fmla="*/ 270265 h 733807"/>
                <a:gd name="connsiteX1" fmla="*/ 89757 w 758368"/>
                <a:gd name="connsiteY1" fmla="*/ 214167 h 733807"/>
                <a:gd name="connsiteX2" fmla="*/ 173904 w 758368"/>
                <a:gd name="connsiteY2" fmla="*/ 214167 h 733807"/>
                <a:gd name="connsiteX3" fmla="*/ 297320 w 758368"/>
                <a:gd name="connsiteY3" fmla="*/ 225387 h 733807"/>
                <a:gd name="connsiteX4" fmla="*/ 420736 w 758368"/>
                <a:gd name="connsiteY4" fmla="*/ 96361 h 733807"/>
                <a:gd name="connsiteX5" fmla="*/ 510493 w 758368"/>
                <a:gd name="connsiteY5" fmla="*/ 994 h 733807"/>
                <a:gd name="connsiteX6" fmla="*/ 656348 w 758368"/>
                <a:gd name="connsiteY6" fmla="*/ 51483 h 733807"/>
                <a:gd name="connsiteX7" fmla="*/ 701227 w 758368"/>
                <a:gd name="connsiteY7" fmla="*/ 130020 h 733807"/>
                <a:gd name="connsiteX8" fmla="*/ 746105 w 758368"/>
                <a:gd name="connsiteY8" fmla="*/ 197338 h 733807"/>
                <a:gd name="connsiteX9" fmla="*/ 751715 w 758368"/>
                <a:gd name="connsiteY9" fmla="*/ 528317 h 733807"/>
                <a:gd name="connsiteX10" fmla="*/ 661958 w 758368"/>
                <a:gd name="connsiteY10" fmla="*/ 595635 h 733807"/>
                <a:gd name="connsiteX11" fmla="*/ 645129 w 758368"/>
                <a:gd name="connsiteY11" fmla="*/ 668562 h 733807"/>
                <a:gd name="connsiteX12" fmla="*/ 482444 w 758368"/>
                <a:gd name="connsiteY12" fmla="*/ 730270 h 733807"/>
                <a:gd name="connsiteX13" fmla="*/ 258051 w 758368"/>
                <a:gd name="connsiteY13" fmla="*/ 707831 h 733807"/>
                <a:gd name="connsiteX14" fmla="*/ 0 w 758368"/>
                <a:gd name="connsiteY14" fmla="*/ 556366 h 73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368" h="733807">
                  <a:moveTo>
                    <a:pt x="5610" y="270265"/>
                  </a:moveTo>
                  <a:cubicBezTo>
                    <a:pt x="33659" y="246891"/>
                    <a:pt x="61708" y="223517"/>
                    <a:pt x="89757" y="214167"/>
                  </a:cubicBezTo>
                  <a:cubicBezTo>
                    <a:pt x="117806" y="204817"/>
                    <a:pt x="139310" y="212297"/>
                    <a:pt x="173904" y="214167"/>
                  </a:cubicBezTo>
                  <a:cubicBezTo>
                    <a:pt x="208498" y="216037"/>
                    <a:pt x="256181" y="245021"/>
                    <a:pt x="297320" y="225387"/>
                  </a:cubicBezTo>
                  <a:cubicBezTo>
                    <a:pt x="338459" y="205753"/>
                    <a:pt x="420736" y="96361"/>
                    <a:pt x="420736" y="96361"/>
                  </a:cubicBezTo>
                  <a:cubicBezTo>
                    <a:pt x="456265" y="58962"/>
                    <a:pt x="471224" y="8474"/>
                    <a:pt x="510493" y="994"/>
                  </a:cubicBezTo>
                  <a:cubicBezTo>
                    <a:pt x="549762" y="-6486"/>
                    <a:pt x="624559" y="29979"/>
                    <a:pt x="656348" y="51483"/>
                  </a:cubicBezTo>
                  <a:cubicBezTo>
                    <a:pt x="688137" y="72987"/>
                    <a:pt x="686268" y="105711"/>
                    <a:pt x="701227" y="130020"/>
                  </a:cubicBezTo>
                  <a:cubicBezTo>
                    <a:pt x="716186" y="154329"/>
                    <a:pt x="737690" y="130955"/>
                    <a:pt x="746105" y="197338"/>
                  </a:cubicBezTo>
                  <a:cubicBezTo>
                    <a:pt x="754520" y="263721"/>
                    <a:pt x="765740" y="461934"/>
                    <a:pt x="751715" y="528317"/>
                  </a:cubicBezTo>
                  <a:cubicBezTo>
                    <a:pt x="737691" y="594700"/>
                    <a:pt x="679722" y="572261"/>
                    <a:pt x="661958" y="595635"/>
                  </a:cubicBezTo>
                  <a:cubicBezTo>
                    <a:pt x="644194" y="619009"/>
                    <a:pt x="675048" y="646123"/>
                    <a:pt x="645129" y="668562"/>
                  </a:cubicBezTo>
                  <a:cubicBezTo>
                    <a:pt x="615210" y="691001"/>
                    <a:pt x="546957" y="723725"/>
                    <a:pt x="482444" y="730270"/>
                  </a:cubicBezTo>
                  <a:cubicBezTo>
                    <a:pt x="417931" y="736815"/>
                    <a:pt x="338458" y="736815"/>
                    <a:pt x="258051" y="707831"/>
                  </a:cubicBezTo>
                  <a:cubicBezTo>
                    <a:pt x="177644" y="678847"/>
                    <a:pt x="88822" y="617606"/>
                    <a:pt x="0" y="55636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D6A0F52-84CA-A47F-9BCF-BE438D0E041D}"/>
                </a:ext>
              </a:extLst>
            </p:cNvPr>
            <p:cNvCxnSpPr>
              <a:cxnSpLocks/>
              <a:stCxn id="153" idx="3"/>
              <a:endCxn id="154" idx="7"/>
            </p:cNvCxnSpPr>
            <p:nvPr/>
          </p:nvCxnSpPr>
          <p:spPr>
            <a:xfrm flipH="1">
              <a:off x="8706445" y="2696455"/>
              <a:ext cx="582082" cy="5818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DBF5406-C5D6-90DE-CCA6-2C0E65AFB0DA}"/>
                </a:ext>
              </a:extLst>
            </p:cNvPr>
            <p:cNvCxnSpPr>
              <a:cxnSpLocks/>
              <a:stCxn id="164" idx="1"/>
              <a:endCxn id="154" idx="5"/>
            </p:cNvCxnSpPr>
            <p:nvPr/>
          </p:nvCxnSpPr>
          <p:spPr>
            <a:xfrm flipH="1" flipV="1">
              <a:off x="8706445" y="3424799"/>
              <a:ext cx="415672" cy="31678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98CDFFE-9999-7E97-17F4-72480581E28E}"/>
                </a:ext>
              </a:extLst>
            </p:cNvPr>
            <p:cNvCxnSpPr>
              <a:cxnSpLocks/>
              <a:stCxn id="163" idx="1"/>
              <a:endCxn id="153" idx="5"/>
            </p:cNvCxnSpPr>
            <p:nvPr/>
          </p:nvCxnSpPr>
          <p:spPr>
            <a:xfrm flipH="1" flipV="1">
              <a:off x="9434274" y="2696455"/>
              <a:ext cx="385809" cy="26906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7848616-ABA5-7E71-DB8A-5498E729386F}"/>
                </a:ext>
              </a:extLst>
            </p:cNvPr>
            <p:cNvSpPr/>
            <p:nvPr/>
          </p:nvSpPr>
          <p:spPr>
            <a:xfrm>
              <a:off x="9789898" y="2935172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E52485B-A576-88CA-82BB-204B2870B5D2}"/>
                </a:ext>
              </a:extLst>
            </p:cNvPr>
            <p:cNvSpPr/>
            <p:nvPr/>
          </p:nvSpPr>
          <p:spPr>
            <a:xfrm>
              <a:off x="9091932" y="3711234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9C05CA0-C0E9-E91A-A348-CAD826DCF127}"/>
                </a:ext>
              </a:extLst>
            </p:cNvPr>
            <p:cNvSpPr/>
            <p:nvPr/>
          </p:nvSpPr>
          <p:spPr>
            <a:xfrm>
              <a:off x="10271288" y="33096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2ACB4FD-7452-3AF7-3D6F-A327CD263461}"/>
                </a:ext>
              </a:extLst>
            </p:cNvPr>
            <p:cNvCxnSpPr>
              <a:cxnSpLocks/>
              <a:stCxn id="165" idx="1"/>
              <a:endCxn id="163" idx="5"/>
            </p:cNvCxnSpPr>
            <p:nvPr/>
          </p:nvCxnSpPr>
          <p:spPr>
            <a:xfrm flipH="1" flipV="1">
              <a:off x="9965830" y="3112064"/>
              <a:ext cx="335643" cy="227914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45C7782-98D3-BE69-77B2-2D40E7F0A548}"/>
                </a:ext>
              </a:extLst>
            </p:cNvPr>
            <p:cNvSpPr/>
            <p:nvPr/>
          </p:nvSpPr>
          <p:spPr>
            <a:xfrm>
              <a:off x="9616351" y="4127223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9D0BDB1-E9E9-32A5-A980-205295763B89}"/>
                </a:ext>
              </a:extLst>
            </p:cNvPr>
            <p:cNvCxnSpPr>
              <a:cxnSpLocks/>
              <a:stCxn id="167" idx="1"/>
              <a:endCxn id="164" idx="5"/>
            </p:cNvCxnSpPr>
            <p:nvPr/>
          </p:nvCxnSpPr>
          <p:spPr>
            <a:xfrm flipH="1" flipV="1">
              <a:off x="9267864" y="3888126"/>
              <a:ext cx="378672" cy="26944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3A78818-20A3-1A61-0F27-5E2198E70756}"/>
                </a:ext>
              </a:extLst>
            </p:cNvPr>
            <p:cNvCxnSpPr>
              <a:cxnSpLocks/>
              <a:stCxn id="163" idx="3"/>
              <a:endCxn id="164" idx="7"/>
            </p:cNvCxnSpPr>
            <p:nvPr/>
          </p:nvCxnSpPr>
          <p:spPr>
            <a:xfrm flipH="1">
              <a:off x="9267864" y="3112064"/>
              <a:ext cx="552219" cy="629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1CEDE2E-827D-6F3D-B834-339954E1BBD7}"/>
                </a:ext>
              </a:extLst>
            </p:cNvPr>
            <p:cNvCxnSpPr>
              <a:cxnSpLocks/>
              <a:stCxn id="165" idx="3"/>
              <a:endCxn id="167" idx="7"/>
            </p:cNvCxnSpPr>
            <p:nvPr/>
          </p:nvCxnSpPr>
          <p:spPr>
            <a:xfrm flipH="1">
              <a:off x="9792283" y="3486520"/>
              <a:ext cx="509190" cy="671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2281371-DD51-A5C5-5C41-A07755CED0B2}"/>
                </a:ext>
              </a:extLst>
            </p:cNvPr>
            <p:cNvGrpSpPr/>
            <p:nvPr/>
          </p:nvGrpSpPr>
          <p:grpSpPr>
            <a:xfrm>
              <a:off x="8149161" y="2285705"/>
              <a:ext cx="2122127" cy="1830812"/>
              <a:chOff x="8149161" y="2285705"/>
              <a:chExt cx="2122127" cy="1830812"/>
            </a:xfrm>
          </p:grpSpPr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DE785B4B-B529-E87A-A7AC-C49ADC1DDD5F}"/>
                  </a:ext>
                </a:extLst>
              </p:cNvPr>
              <p:cNvSpPr/>
              <p:nvPr/>
            </p:nvSpPr>
            <p:spPr>
              <a:xfrm>
                <a:off x="8225888" y="2285705"/>
                <a:ext cx="2045400" cy="1830812"/>
              </a:xfrm>
              <a:custGeom>
                <a:avLst/>
                <a:gdLst>
                  <a:gd name="connsiteX0" fmla="*/ 1774855 w 1774855"/>
                  <a:gd name="connsiteY0" fmla="*/ 1150573 h 1613152"/>
                  <a:gd name="connsiteX1" fmla="*/ 1516672 w 1774855"/>
                  <a:gd name="connsiteY1" fmla="*/ 978451 h 1613152"/>
                  <a:gd name="connsiteX2" fmla="*/ 1215458 w 1774855"/>
                  <a:gd name="connsiteY2" fmla="*/ 838601 h 1613152"/>
                  <a:gd name="connsiteX3" fmla="*/ 1011062 w 1774855"/>
                  <a:gd name="connsiteY3" fmla="*/ 601933 h 1613152"/>
                  <a:gd name="connsiteX4" fmla="*/ 709848 w 1774855"/>
                  <a:gd name="connsiteY4" fmla="*/ 440569 h 1613152"/>
                  <a:gd name="connsiteX5" fmla="*/ 613029 w 1774855"/>
                  <a:gd name="connsiteY5" fmla="*/ 203900 h 1613152"/>
                  <a:gd name="connsiteX6" fmla="*/ 290300 w 1774855"/>
                  <a:gd name="connsiteY6" fmla="*/ 21020 h 1613152"/>
                  <a:gd name="connsiteX7" fmla="*/ 53632 w 1774855"/>
                  <a:gd name="connsiteY7" fmla="*/ 42536 h 1613152"/>
                  <a:gd name="connsiteX8" fmla="*/ 10601 w 1774855"/>
                  <a:gd name="connsiteY8" fmla="*/ 365265 h 1613152"/>
                  <a:gd name="connsiteX9" fmla="*/ 204239 w 1774855"/>
                  <a:gd name="connsiteY9" fmla="*/ 720267 h 1613152"/>
                  <a:gd name="connsiteX10" fmla="*/ 505453 w 1774855"/>
                  <a:gd name="connsiteY10" fmla="*/ 720267 h 1613152"/>
                  <a:gd name="connsiteX11" fmla="*/ 752879 w 1774855"/>
                  <a:gd name="connsiteY11" fmla="*/ 999966 h 1613152"/>
                  <a:gd name="connsiteX12" fmla="*/ 946516 w 1774855"/>
                  <a:gd name="connsiteY12" fmla="*/ 1161331 h 1613152"/>
                  <a:gd name="connsiteX13" fmla="*/ 1226215 w 1774855"/>
                  <a:gd name="connsiteY13" fmla="*/ 1268907 h 1613152"/>
                  <a:gd name="connsiteX14" fmla="*/ 1247731 w 1774855"/>
                  <a:gd name="connsiteY14" fmla="*/ 1441030 h 1613152"/>
                  <a:gd name="connsiteX15" fmla="*/ 1366065 w 1774855"/>
                  <a:gd name="connsiteY15" fmla="*/ 1527091 h 1613152"/>
                  <a:gd name="connsiteX16" fmla="*/ 1548945 w 1774855"/>
                  <a:gd name="connsiteY16" fmla="*/ 1613152 h 161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4855" h="1613152">
                    <a:moveTo>
                      <a:pt x="1774855" y="1150573"/>
                    </a:moveTo>
                    <a:cubicBezTo>
                      <a:pt x="1692380" y="1090509"/>
                      <a:pt x="1609905" y="1030446"/>
                      <a:pt x="1516672" y="978451"/>
                    </a:cubicBezTo>
                    <a:cubicBezTo>
                      <a:pt x="1423439" y="926456"/>
                      <a:pt x="1299726" y="901354"/>
                      <a:pt x="1215458" y="838601"/>
                    </a:cubicBezTo>
                    <a:cubicBezTo>
                      <a:pt x="1131190" y="775848"/>
                      <a:pt x="1095330" y="668272"/>
                      <a:pt x="1011062" y="601933"/>
                    </a:cubicBezTo>
                    <a:cubicBezTo>
                      <a:pt x="926794" y="535594"/>
                      <a:pt x="776187" y="506908"/>
                      <a:pt x="709848" y="440569"/>
                    </a:cubicBezTo>
                    <a:cubicBezTo>
                      <a:pt x="643509" y="374230"/>
                      <a:pt x="682954" y="273825"/>
                      <a:pt x="613029" y="203900"/>
                    </a:cubicBezTo>
                    <a:cubicBezTo>
                      <a:pt x="543104" y="133975"/>
                      <a:pt x="383533" y="47914"/>
                      <a:pt x="290300" y="21020"/>
                    </a:cubicBezTo>
                    <a:cubicBezTo>
                      <a:pt x="197067" y="-5874"/>
                      <a:pt x="100248" y="-14838"/>
                      <a:pt x="53632" y="42536"/>
                    </a:cubicBezTo>
                    <a:cubicBezTo>
                      <a:pt x="7016" y="99910"/>
                      <a:pt x="-14500" y="252310"/>
                      <a:pt x="10601" y="365265"/>
                    </a:cubicBezTo>
                    <a:cubicBezTo>
                      <a:pt x="35702" y="478220"/>
                      <a:pt x="121764" y="661100"/>
                      <a:pt x="204239" y="720267"/>
                    </a:cubicBezTo>
                    <a:cubicBezTo>
                      <a:pt x="286714" y="779434"/>
                      <a:pt x="414013" y="673651"/>
                      <a:pt x="505453" y="720267"/>
                    </a:cubicBezTo>
                    <a:cubicBezTo>
                      <a:pt x="596893" y="766883"/>
                      <a:pt x="679369" y="926455"/>
                      <a:pt x="752879" y="999966"/>
                    </a:cubicBezTo>
                    <a:cubicBezTo>
                      <a:pt x="826389" y="1073477"/>
                      <a:pt x="867627" y="1116507"/>
                      <a:pt x="946516" y="1161331"/>
                    </a:cubicBezTo>
                    <a:cubicBezTo>
                      <a:pt x="1025405" y="1206155"/>
                      <a:pt x="1176013" y="1222291"/>
                      <a:pt x="1226215" y="1268907"/>
                    </a:cubicBezTo>
                    <a:cubicBezTo>
                      <a:pt x="1276417" y="1315523"/>
                      <a:pt x="1224423" y="1397999"/>
                      <a:pt x="1247731" y="1441030"/>
                    </a:cubicBezTo>
                    <a:cubicBezTo>
                      <a:pt x="1271039" y="1484061"/>
                      <a:pt x="1315863" y="1498404"/>
                      <a:pt x="1366065" y="1527091"/>
                    </a:cubicBezTo>
                    <a:cubicBezTo>
                      <a:pt x="1416267" y="1555778"/>
                      <a:pt x="1482606" y="1584465"/>
                      <a:pt x="1548945" y="16131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D28FDF92-64A3-1EE0-3CD6-E78E627D2F60}"/>
                  </a:ext>
                </a:extLst>
              </p:cNvPr>
              <p:cNvSpPr/>
              <p:nvPr/>
            </p:nvSpPr>
            <p:spPr>
              <a:xfrm>
                <a:off x="8149161" y="2319387"/>
                <a:ext cx="1434620" cy="1214956"/>
              </a:xfrm>
              <a:custGeom>
                <a:avLst/>
                <a:gdLst>
                  <a:gd name="connsiteX0" fmla="*/ 1054250 w 1054250"/>
                  <a:gd name="connsiteY0" fmla="*/ 765561 h 980714"/>
                  <a:gd name="connsiteX1" fmla="*/ 753036 w 1054250"/>
                  <a:gd name="connsiteY1" fmla="*/ 485862 h 980714"/>
                  <a:gd name="connsiteX2" fmla="*/ 430306 w 1054250"/>
                  <a:gd name="connsiteY2" fmla="*/ 227679 h 980714"/>
                  <a:gd name="connsiteX3" fmla="*/ 150607 w 1054250"/>
                  <a:gd name="connsiteY3" fmla="*/ 1768 h 980714"/>
                  <a:gd name="connsiteX4" fmla="*/ 0 w 1054250"/>
                  <a:gd name="connsiteY4" fmla="*/ 141618 h 980714"/>
                  <a:gd name="connsiteX5" fmla="*/ 150607 w 1054250"/>
                  <a:gd name="connsiteY5" fmla="*/ 475105 h 980714"/>
                  <a:gd name="connsiteX6" fmla="*/ 441064 w 1054250"/>
                  <a:gd name="connsiteY6" fmla="*/ 485862 h 980714"/>
                  <a:gd name="connsiteX7" fmla="*/ 710005 w 1054250"/>
                  <a:gd name="connsiteY7" fmla="*/ 776319 h 980714"/>
                  <a:gd name="connsiteX8" fmla="*/ 903643 w 1054250"/>
                  <a:gd name="connsiteY8" fmla="*/ 980714 h 9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250" h="980714">
                    <a:moveTo>
                      <a:pt x="1054250" y="765561"/>
                    </a:moveTo>
                    <a:cubicBezTo>
                      <a:pt x="955638" y="670535"/>
                      <a:pt x="857027" y="575509"/>
                      <a:pt x="753036" y="485862"/>
                    </a:cubicBezTo>
                    <a:cubicBezTo>
                      <a:pt x="649045" y="396215"/>
                      <a:pt x="430306" y="227679"/>
                      <a:pt x="430306" y="227679"/>
                    </a:cubicBezTo>
                    <a:cubicBezTo>
                      <a:pt x="329901" y="146997"/>
                      <a:pt x="222325" y="16111"/>
                      <a:pt x="150607" y="1768"/>
                    </a:cubicBezTo>
                    <a:cubicBezTo>
                      <a:pt x="78889" y="-12576"/>
                      <a:pt x="0" y="62729"/>
                      <a:pt x="0" y="141618"/>
                    </a:cubicBezTo>
                    <a:cubicBezTo>
                      <a:pt x="0" y="220507"/>
                      <a:pt x="77096" y="417731"/>
                      <a:pt x="150607" y="475105"/>
                    </a:cubicBezTo>
                    <a:cubicBezTo>
                      <a:pt x="224118" y="532479"/>
                      <a:pt x="347831" y="435660"/>
                      <a:pt x="441064" y="485862"/>
                    </a:cubicBezTo>
                    <a:cubicBezTo>
                      <a:pt x="534297" y="536064"/>
                      <a:pt x="632909" y="693844"/>
                      <a:pt x="710005" y="776319"/>
                    </a:cubicBezTo>
                    <a:cubicBezTo>
                      <a:pt x="787101" y="858794"/>
                      <a:pt x="845372" y="919754"/>
                      <a:pt x="903643" y="98071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C4AC1974-E71E-81E0-6795-F26B99C45F59}"/>
                  </a:ext>
                </a:extLst>
              </p:cNvPr>
              <p:cNvSpPr/>
              <p:nvPr/>
            </p:nvSpPr>
            <p:spPr>
              <a:xfrm>
                <a:off x="8194091" y="2348393"/>
                <a:ext cx="973707" cy="868998"/>
              </a:xfrm>
              <a:custGeom>
                <a:avLst/>
                <a:gdLst>
                  <a:gd name="connsiteX0" fmla="*/ 369300 w 810363"/>
                  <a:gd name="connsiteY0" fmla="*/ 829745 h 829745"/>
                  <a:gd name="connsiteX1" fmla="*/ 175662 w 810363"/>
                  <a:gd name="connsiteY1" fmla="*/ 711411 h 829745"/>
                  <a:gd name="connsiteX2" fmla="*/ 25055 w 810363"/>
                  <a:gd name="connsiteY2" fmla="*/ 431712 h 829745"/>
                  <a:gd name="connsiteX3" fmla="*/ 35813 w 810363"/>
                  <a:gd name="connsiteY3" fmla="*/ 98225 h 829745"/>
                  <a:gd name="connsiteX4" fmla="*/ 369300 w 810363"/>
                  <a:gd name="connsiteY4" fmla="*/ 1406 h 829745"/>
                  <a:gd name="connsiteX5" fmla="*/ 638241 w 810363"/>
                  <a:gd name="connsiteY5" fmla="*/ 152013 h 829745"/>
                  <a:gd name="connsiteX6" fmla="*/ 810363 w 810363"/>
                  <a:gd name="connsiteY6" fmla="*/ 377924 h 82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363" h="829745">
                    <a:moveTo>
                      <a:pt x="369300" y="829745"/>
                    </a:moveTo>
                    <a:cubicBezTo>
                      <a:pt x="301168" y="803747"/>
                      <a:pt x="233036" y="777750"/>
                      <a:pt x="175662" y="711411"/>
                    </a:cubicBezTo>
                    <a:cubicBezTo>
                      <a:pt x="118288" y="645072"/>
                      <a:pt x="48363" y="533910"/>
                      <a:pt x="25055" y="431712"/>
                    </a:cubicBezTo>
                    <a:cubicBezTo>
                      <a:pt x="1747" y="329514"/>
                      <a:pt x="-21561" y="169943"/>
                      <a:pt x="35813" y="98225"/>
                    </a:cubicBezTo>
                    <a:cubicBezTo>
                      <a:pt x="93187" y="26507"/>
                      <a:pt x="268895" y="-7559"/>
                      <a:pt x="369300" y="1406"/>
                    </a:cubicBezTo>
                    <a:cubicBezTo>
                      <a:pt x="469705" y="10371"/>
                      <a:pt x="564731" y="89260"/>
                      <a:pt x="638241" y="152013"/>
                    </a:cubicBezTo>
                    <a:cubicBezTo>
                      <a:pt x="711751" y="214766"/>
                      <a:pt x="761057" y="296345"/>
                      <a:pt x="810363" y="37792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45DD759-311D-2672-07A1-7B02F8D0580E}"/>
                </a:ext>
              </a:extLst>
            </p:cNvPr>
            <p:cNvSpPr/>
            <p:nvPr/>
          </p:nvSpPr>
          <p:spPr>
            <a:xfrm>
              <a:off x="8305498" y="2006603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0061670-AB53-75AB-6346-40EDF5EAC667}"/>
              </a:ext>
            </a:extLst>
          </p:cNvPr>
          <p:cNvCxnSpPr>
            <a:cxnSpLocks/>
            <a:stCxn id="185" idx="1"/>
            <a:endCxn id="207" idx="1"/>
          </p:cNvCxnSpPr>
          <p:nvPr/>
        </p:nvCxnSpPr>
        <p:spPr>
          <a:xfrm flipH="1">
            <a:off x="7184376" y="4807383"/>
            <a:ext cx="1094903" cy="1037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31BD6BC2-7C9C-65D3-CF0E-FB98B90CCD58}"/>
              </a:ext>
            </a:extLst>
          </p:cNvPr>
          <p:cNvCxnSpPr>
            <a:cxnSpLocks/>
            <a:stCxn id="185" idx="3"/>
            <a:endCxn id="207" idx="7"/>
          </p:cNvCxnSpPr>
          <p:nvPr/>
        </p:nvCxnSpPr>
        <p:spPr>
          <a:xfrm flipH="1">
            <a:off x="7603734" y="5202766"/>
            <a:ext cx="675545" cy="6417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F5C3647-9BE2-9262-1B64-5880BCAD4738}"/>
              </a:ext>
            </a:extLst>
          </p:cNvPr>
          <p:cNvCxnSpPr>
            <a:cxnSpLocks/>
            <a:stCxn id="185" idx="5"/>
            <a:endCxn id="207" idx="5"/>
          </p:cNvCxnSpPr>
          <p:nvPr/>
        </p:nvCxnSpPr>
        <p:spPr>
          <a:xfrm flipH="1">
            <a:off x="7603734" y="5202766"/>
            <a:ext cx="1094903" cy="1037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D758D19-130D-E643-2E44-2B9DC73C3296}"/>
              </a:ext>
            </a:extLst>
          </p:cNvPr>
          <p:cNvGrpSpPr/>
          <p:nvPr/>
        </p:nvGrpSpPr>
        <p:grpSpPr>
          <a:xfrm>
            <a:off x="7097524" y="4725497"/>
            <a:ext cx="1687965" cy="1596289"/>
            <a:chOff x="7097524" y="4725497"/>
            <a:chExt cx="1687965" cy="159628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1C9E48E-DE5F-778C-FCA2-16444BB2F12A}"/>
                </a:ext>
              </a:extLst>
            </p:cNvPr>
            <p:cNvSpPr/>
            <p:nvPr/>
          </p:nvSpPr>
          <p:spPr>
            <a:xfrm>
              <a:off x="8192427" y="4725497"/>
              <a:ext cx="593062" cy="559155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58A6FC4-C06D-020F-F194-A690844D394A}"/>
                </a:ext>
              </a:extLst>
            </p:cNvPr>
            <p:cNvSpPr/>
            <p:nvPr/>
          </p:nvSpPr>
          <p:spPr>
            <a:xfrm>
              <a:off x="7097524" y="5762631"/>
              <a:ext cx="593062" cy="559155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ED5BCFB-6430-E6C8-2382-AFA7AD7A1850}"/>
              </a:ext>
            </a:extLst>
          </p:cNvPr>
          <p:cNvGrpSpPr/>
          <p:nvPr/>
        </p:nvGrpSpPr>
        <p:grpSpPr>
          <a:xfrm>
            <a:off x="9453563" y="4917235"/>
            <a:ext cx="1687965" cy="1596289"/>
            <a:chOff x="9453563" y="4917235"/>
            <a:chExt cx="1687965" cy="1596289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9E32099-98C5-7C6E-8337-9E8E83740974}"/>
                </a:ext>
              </a:extLst>
            </p:cNvPr>
            <p:cNvCxnSpPr>
              <a:cxnSpLocks/>
              <a:stCxn id="218" idx="1"/>
              <a:endCxn id="214" idx="1"/>
            </p:cNvCxnSpPr>
            <p:nvPr/>
          </p:nvCxnSpPr>
          <p:spPr>
            <a:xfrm flipV="1">
              <a:off x="9540415" y="4999121"/>
              <a:ext cx="1094903" cy="1037134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F4B3928-005B-B8DE-547B-AB4270962EE4}"/>
                </a:ext>
              </a:extLst>
            </p:cNvPr>
            <p:cNvGrpSpPr/>
            <p:nvPr/>
          </p:nvGrpSpPr>
          <p:grpSpPr>
            <a:xfrm>
              <a:off x="9453563" y="4917235"/>
              <a:ext cx="1687965" cy="1596289"/>
              <a:chOff x="9453563" y="4917235"/>
              <a:chExt cx="1687965" cy="1596289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A48E20CB-B23A-DF72-60FB-D7061E9D8E09}"/>
                  </a:ext>
                </a:extLst>
              </p:cNvPr>
              <p:cNvSpPr/>
              <p:nvPr/>
            </p:nvSpPr>
            <p:spPr>
              <a:xfrm>
                <a:off x="10548466" y="4917235"/>
                <a:ext cx="593062" cy="559155"/>
              </a:xfrm>
              <a:prstGeom prst="ellipse">
                <a:avLst/>
              </a:prstGeom>
              <a:solidFill>
                <a:srgbClr val="F5640D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7B9E1F-4D5D-1322-FD31-7858E396BF4B}"/>
                  </a:ext>
                </a:extLst>
              </p:cNvPr>
              <p:cNvCxnSpPr>
                <a:cxnSpLocks/>
                <a:stCxn id="214" idx="3"/>
                <a:endCxn id="218" idx="7"/>
              </p:cNvCxnSpPr>
              <p:nvPr/>
            </p:nvCxnSpPr>
            <p:spPr>
              <a:xfrm flipH="1">
                <a:off x="9959773" y="5394504"/>
                <a:ext cx="675545" cy="641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6038ED6-868B-2D77-E9CE-438C0BE71E22}"/>
                  </a:ext>
                </a:extLst>
              </p:cNvPr>
              <p:cNvCxnSpPr>
                <a:cxnSpLocks/>
                <a:stCxn id="214" idx="5"/>
                <a:endCxn id="218" idx="5"/>
              </p:cNvCxnSpPr>
              <p:nvPr/>
            </p:nvCxnSpPr>
            <p:spPr>
              <a:xfrm flipH="1">
                <a:off x="9959773" y="5394504"/>
                <a:ext cx="1094903" cy="103713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7366525-8A96-1A8F-4875-BC6F9639D1EB}"/>
                  </a:ext>
                </a:extLst>
              </p:cNvPr>
              <p:cNvSpPr/>
              <p:nvPr/>
            </p:nvSpPr>
            <p:spPr>
              <a:xfrm>
                <a:off x="9453563" y="5954369"/>
                <a:ext cx="593062" cy="559155"/>
              </a:xfrm>
              <a:prstGeom prst="ellipse">
                <a:avLst/>
              </a:prstGeom>
              <a:solidFill>
                <a:srgbClr val="F5640D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D7665DD-B353-410C-C102-E180D2E3211F}"/>
              </a:ext>
            </a:extLst>
          </p:cNvPr>
          <p:cNvGrpSpPr/>
          <p:nvPr/>
        </p:nvGrpSpPr>
        <p:grpSpPr>
          <a:xfrm>
            <a:off x="9879639" y="5318948"/>
            <a:ext cx="965358" cy="914999"/>
            <a:chOff x="9879639" y="5318948"/>
            <a:chExt cx="965358" cy="914999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CAB4179-2404-0C04-C621-D322D77A22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639" y="5318948"/>
              <a:ext cx="675545" cy="64175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45C0A6A-761F-1DA9-1353-BC8876F8EFB2}"/>
                </a:ext>
              </a:extLst>
            </p:cNvPr>
            <p:cNvCxnSpPr>
              <a:cxnSpLocks/>
              <a:stCxn id="214" idx="4"/>
              <a:endCxn id="218" idx="6"/>
            </p:cNvCxnSpPr>
            <p:nvPr/>
          </p:nvCxnSpPr>
          <p:spPr>
            <a:xfrm flipH="1">
              <a:off x="10046625" y="5476390"/>
              <a:ext cx="798372" cy="75755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B9A8BB51-221B-1283-F9C2-470F9B950B63}"/>
              </a:ext>
            </a:extLst>
          </p:cNvPr>
          <p:cNvSpPr txBox="1"/>
          <p:nvPr/>
        </p:nvSpPr>
        <p:spPr>
          <a:xfrm>
            <a:off x="6540544" y="1639569"/>
            <a:ext cx="1413228" cy="369332"/>
          </a:xfrm>
          <a:prstGeom prst="rect">
            <a:avLst/>
          </a:prstGeom>
          <a:solidFill>
            <a:schemeClr val="bg1">
              <a:alpha val="83231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Vertex split!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2CB9-CD0E-2535-0D77-70146AC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Spanner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0C8753-2FCD-2C89-8883-E34D3DE58FC1}"/>
              </a:ext>
            </a:extLst>
          </p:cNvPr>
          <p:cNvGrpSpPr/>
          <p:nvPr/>
        </p:nvGrpSpPr>
        <p:grpSpPr>
          <a:xfrm>
            <a:off x="3069884" y="1303831"/>
            <a:ext cx="3108761" cy="2724120"/>
            <a:chOff x="3393636" y="1535328"/>
            <a:chExt cx="3108761" cy="27241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994F08-B54E-FF8B-FA38-643EE8CF59CC}"/>
                </a:ext>
              </a:extLst>
            </p:cNvPr>
            <p:cNvCxnSpPr>
              <a:cxnSpLocks/>
              <a:stCxn id="54" idx="2"/>
              <a:endCxn id="58" idx="6"/>
            </p:cNvCxnSpPr>
            <p:nvPr/>
          </p:nvCxnSpPr>
          <p:spPr>
            <a:xfrm flipH="1">
              <a:off x="4469347" y="2301622"/>
              <a:ext cx="443854" cy="0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B45D3E8-EE79-BB61-2E25-D008F7FE2E0B}"/>
                </a:ext>
              </a:extLst>
            </p:cNvPr>
            <p:cNvSpPr/>
            <p:nvPr/>
          </p:nvSpPr>
          <p:spPr>
            <a:xfrm rot="12737839">
              <a:off x="3707654" y="2761509"/>
              <a:ext cx="537146" cy="557354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998E35A-C409-0E5D-2109-D9B8BD5B68A6}"/>
                </a:ext>
              </a:extLst>
            </p:cNvPr>
            <p:cNvSpPr/>
            <p:nvPr/>
          </p:nvSpPr>
          <p:spPr>
            <a:xfrm>
              <a:off x="3393636" y="2288940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1F4AA95-764F-A393-1644-D17C052C2036}"/>
                </a:ext>
              </a:extLst>
            </p:cNvPr>
            <p:cNvSpPr/>
            <p:nvPr/>
          </p:nvSpPr>
          <p:spPr>
            <a:xfrm rot="3046953" flipH="1">
              <a:off x="3760157" y="2047704"/>
              <a:ext cx="347835" cy="579178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BA479D-98D8-9D93-45E7-F9A1B4FD1F78}"/>
                </a:ext>
              </a:extLst>
            </p:cNvPr>
            <p:cNvSpPr/>
            <p:nvPr/>
          </p:nvSpPr>
          <p:spPr>
            <a:xfrm>
              <a:off x="4913201" y="219800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90F603-18FE-AA26-9145-89221CB7CEEE}"/>
                </a:ext>
              </a:extLst>
            </p:cNvPr>
            <p:cNvSpPr/>
            <p:nvPr/>
          </p:nvSpPr>
          <p:spPr>
            <a:xfrm>
              <a:off x="3400163" y="3078975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33162B-A810-B8E5-F5AA-137D706E407D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>
              <a:off x="4440593" y="1638949"/>
              <a:ext cx="575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BF2560-44D4-32C4-8D59-9E058532534F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3496695" y="2496182"/>
              <a:ext cx="6527" cy="5827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003912-90E0-0709-0DE4-2CE74E154919}"/>
                </a:ext>
              </a:extLst>
            </p:cNvPr>
            <p:cNvSpPr/>
            <p:nvPr/>
          </p:nvSpPr>
          <p:spPr>
            <a:xfrm>
              <a:off x="4263230" y="2198001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A69CEED-FE8F-6248-F3AF-EFA52962D0F9}"/>
                </a:ext>
              </a:extLst>
            </p:cNvPr>
            <p:cNvSpPr/>
            <p:nvPr/>
          </p:nvSpPr>
          <p:spPr>
            <a:xfrm rot="14727690">
              <a:off x="4058861" y="1855846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B880155-3EE8-3BB3-E861-4AB6C00F0ACC}"/>
                </a:ext>
              </a:extLst>
            </p:cNvPr>
            <p:cNvSpPr/>
            <p:nvPr/>
          </p:nvSpPr>
          <p:spPr>
            <a:xfrm>
              <a:off x="4234476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5E4EF5-4071-A045-A15A-E8ED5210AF89}"/>
                </a:ext>
              </a:extLst>
            </p:cNvPr>
            <p:cNvSpPr/>
            <p:nvPr/>
          </p:nvSpPr>
          <p:spPr>
            <a:xfrm>
              <a:off x="5016259" y="15353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5524686-3AE6-5722-D756-788BFC774BCD}"/>
                </a:ext>
              </a:extLst>
            </p:cNvPr>
            <p:cNvSpPr/>
            <p:nvPr/>
          </p:nvSpPr>
          <p:spPr>
            <a:xfrm>
              <a:off x="4263230" y="2882356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7689362-969C-2B71-4A80-068508C298DC}"/>
                </a:ext>
              </a:extLst>
            </p:cNvPr>
            <p:cNvSpPr/>
            <p:nvPr/>
          </p:nvSpPr>
          <p:spPr>
            <a:xfrm rot="5400000">
              <a:off x="4872197" y="1920546"/>
              <a:ext cx="450272" cy="104641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500D32-693D-34C9-BC39-3E45FA2900DB}"/>
                </a:ext>
              </a:extLst>
            </p:cNvPr>
            <p:cNvSpPr/>
            <p:nvPr/>
          </p:nvSpPr>
          <p:spPr>
            <a:xfrm>
              <a:off x="5283334" y="264110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2C6E0AA-4429-EF0D-441B-C746EB62A7BF}"/>
                </a:ext>
              </a:extLst>
            </p:cNvPr>
            <p:cNvSpPr/>
            <p:nvPr/>
          </p:nvSpPr>
          <p:spPr>
            <a:xfrm>
              <a:off x="4794788" y="3172890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2A8DCFA-846F-594E-62FA-A33D0B4DA3A3}"/>
                </a:ext>
              </a:extLst>
            </p:cNvPr>
            <p:cNvSpPr/>
            <p:nvPr/>
          </p:nvSpPr>
          <p:spPr>
            <a:xfrm rot="2166422">
              <a:off x="5037002" y="2474552"/>
              <a:ext cx="362370" cy="74064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5596D0-D607-6728-F887-7EEA060E941F}"/>
                </a:ext>
              </a:extLst>
            </p:cNvPr>
            <p:cNvCxnSpPr>
              <a:cxnSpLocks/>
              <a:stCxn id="67" idx="2"/>
              <a:endCxn id="62" idx="5"/>
            </p:cNvCxnSpPr>
            <p:nvPr/>
          </p:nvCxnSpPr>
          <p:spPr>
            <a:xfrm flipH="1" flipV="1">
              <a:off x="4439162" y="3059248"/>
              <a:ext cx="355626" cy="21726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DB2EAC0-28B6-3051-B429-A55A3B83B40D}"/>
                </a:ext>
              </a:extLst>
            </p:cNvPr>
            <p:cNvCxnSpPr>
              <a:cxnSpLocks/>
              <a:stCxn id="62" idx="0"/>
              <a:endCxn id="58" idx="4"/>
            </p:cNvCxnSpPr>
            <p:nvPr/>
          </p:nvCxnSpPr>
          <p:spPr>
            <a:xfrm flipV="1">
              <a:off x="4366289" y="2405243"/>
              <a:ext cx="0" cy="47711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13D98A1-0ED0-DAB3-117F-23B1FE742B4A}"/>
                </a:ext>
              </a:extLst>
            </p:cNvPr>
            <p:cNvSpPr/>
            <p:nvPr/>
          </p:nvSpPr>
          <p:spPr>
            <a:xfrm>
              <a:off x="4352149" y="1720887"/>
              <a:ext cx="692864" cy="507463"/>
            </a:xfrm>
            <a:custGeom>
              <a:avLst/>
              <a:gdLst>
                <a:gd name="connsiteX0" fmla="*/ 163808 w 779173"/>
                <a:gd name="connsiteY0" fmla="*/ 0 h 528923"/>
                <a:gd name="connsiteX1" fmla="*/ 90980 w 779173"/>
                <a:gd name="connsiteY1" fmla="*/ 105197 h 528923"/>
                <a:gd name="connsiteX2" fmla="*/ 1967 w 779173"/>
                <a:gd name="connsiteY2" fmla="*/ 161841 h 528923"/>
                <a:gd name="connsiteX3" fmla="*/ 42427 w 779173"/>
                <a:gd name="connsiteY3" fmla="*/ 420786 h 528923"/>
                <a:gd name="connsiteX4" fmla="*/ 188084 w 779173"/>
                <a:gd name="connsiteY4" fmla="*/ 461246 h 528923"/>
                <a:gd name="connsiteX5" fmla="*/ 220452 w 779173"/>
                <a:gd name="connsiteY5" fmla="*/ 517890 h 528923"/>
                <a:gd name="connsiteX6" fmla="*/ 309465 w 779173"/>
                <a:gd name="connsiteY6" fmla="*/ 517890 h 528923"/>
                <a:gd name="connsiteX7" fmla="*/ 552226 w 779173"/>
                <a:gd name="connsiteY7" fmla="*/ 525982 h 528923"/>
                <a:gd name="connsiteX8" fmla="*/ 641238 w 779173"/>
                <a:gd name="connsiteY8" fmla="*/ 461246 h 528923"/>
                <a:gd name="connsiteX9" fmla="*/ 746435 w 779173"/>
                <a:gd name="connsiteY9" fmla="*/ 412694 h 528923"/>
                <a:gd name="connsiteX10" fmla="*/ 778803 w 779173"/>
                <a:gd name="connsiteY10" fmla="*/ 137565 h 528923"/>
                <a:gd name="connsiteX11" fmla="*/ 730251 w 779173"/>
                <a:gd name="connsiteY11" fmla="*/ 89013 h 528923"/>
                <a:gd name="connsiteX12" fmla="*/ 673606 w 779173"/>
                <a:gd name="connsiteY12" fmla="*/ 40460 h 528923"/>
                <a:gd name="connsiteX13" fmla="*/ 665514 w 779173"/>
                <a:gd name="connsiteY13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73" h="528923">
                  <a:moveTo>
                    <a:pt x="163808" y="0"/>
                  </a:moveTo>
                  <a:cubicBezTo>
                    <a:pt x="140880" y="39112"/>
                    <a:pt x="117953" y="78224"/>
                    <a:pt x="90980" y="105197"/>
                  </a:cubicBezTo>
                  <a:cubicBezTo>
                    <a:pt x="64007" y="132170"/>
                    <a:pt x="10059" y="109243"/>
                    <a:pt x="1967" y="161841"/>
                  </a:cubicBezTo>
                  <a:cubicBezTo>
                    <a:pt x="-6125" y="214439"/>
                    <a:pt x="11408" y="370885"/>
                    <a:pt x="42427" y="420786"/>
                  </a:cubicBezTo>
                  <a:cubicBezTo>
                    <a:pt x="73446" y="470687"/>
                    <a:pt x="158413" y="445062"/>
                    <a:pt x="188084" y="461246"/>
                  </a:cubicBezTo>
                  <a:cubicBezTo>
                    <a:pt x="217755" y="477430"/>
                    <a:pt x="200222" y="508449"/>
                    <a:pt x="220452" y="517890"/>
                  </a:cubicBezTo>
                  <a:cubicBezTo>
                    <a:pt x="240682" y="527331"/>
                    <a:pt x="309465" y="517890"/>
                    <a:pt x="309465" y="517890"/>
                  </a:cubicBezTo>
                  <a:cubicBezTo>
                    <a:pt x="364761" y="519239"/>
                    <a:pt x="496931" y="535423"/>
                    <a:pt x="552226" y="525982"/>
                  </a:cubicBezTo>
                  <a:cubicBezTo>
                    <a:pt x="607521" y="516541"/>
                    <a:pt x="608870" y="480127"/>
                    <a:pt x="641238" y="461246"/>
                  </a:cubicBezTo>
                  <a:cubicBezTo>
                    <a:pt x="673606" y="442365"/>
                    <a:pt x="723508" y="466641"/>
                    <a:pt x="746435" y="412694"/>
                  </a:cubicBezTo>
                  <a:cubicBezTo>
                    <a:pt x="769362" y="358747"/>
                    <a:pt x="781500" y="191512"/>
                    <a:pt x="778803" y="137565"/>
                  </a:cubicBezTo>
                  <a:cubicBezTo>
                    <a:pt x="776106" y="83618"/>
                    <a:pt x="747784" y="105197"/>
                    <a:pt x="730251" y="89013"/>
                  </a:cubicBezTo>
                  <a:cubicBezTo>
                    <a:pt x="712718" y="72829"/>
                    <a:pt x="684395" y="55295"/>
                    <a:pt x="673606" y="40460"/>
                  </a:cubicBezTo>
                  <a:cubicBezTo>
                    <a:pt x="662817" y="25625"/>
                    <a:pt x="664165" y="12812"/>
                    <a:pt x="66551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0AD6544-2F3D-DBB4-400E-3A1C19C68212}"/>
                </a:ext>
              </a:extLst>
            </p:cNvPr>
            <p:cNvSpPr/>
            <p:nvPr/>
          </p:nvSpPr>
          <p:spPr>
            <a:xfrm>
              <a:off x="3548164" y="2288940"/>
              <a:ext cx="726505" cy="825650"/>
            </a:xfrm>
            <a:custGeom>
              <a:avLst/>
              <a:gdLst>
                <a:gd name="connsiteX0" fmla="*/ 5610 w 758368"/>
                <a:gd name="connsiteY0" fmla="*/ 270265 h 733807"/>
                <a:gd name="connsiteX1" fmla="*/ 89757 w 758368"/>
                <a:gd name="connsiteY1" fmla="*/ 214167 h 733807"/>
                <a:gd name="connsiteX2" fmla="*/ 173904 w 758368"/>
                <a:gd name="connsiteY2" fmla="*/ 214167 h 733807"/>
                <a:gd name="connsiteX3" fmla="*/ 297320 w 758368"/>
                <a:gd name="connsiteY3" fmla="*/ 225387 h 733807"/>
                <a:gd name="connsiteX4" fmla="*/ 420736 w 758368"/>
                <a:gd name="connsiteY4" fmla="*/ 96361 h 733807"/>
                <a:gd name="connsiteX5" fmla="*/ 510493 w 758368"/>
                <a:gd name="connsiteY5" fmla="*/ 994 h 733807"/>
                <a:gd name="connsiteX6" fmla="*/ 656348 w 758368"/>
                <a:gd name="connsiteY6" fmla="*/ 51483 h 733807"/>
                <a:gd name="connsiteX7" fmla="*/ 701227 w 758368"/>
                <a:gd name="connsiteY7" fmla="*/ 130020 h 733807"/>
                <a:gd name="connsiteX8" fmla="*/ 746105 w 758368"/>
                <a:gd name="connsiteY8" fmla="*/ 197338 h 733807"/>
                <a:gd name="connsiteX9" fmla="*/ 751715 w 758368"/>
                <a:gd name="connsiteY9" fmla="*/ 528317 h 733807"/>
                <a:gd name="connsiteX10" fmla="*/ 661958 w 758368"/>
                <a:gd name="connsiteY10" fmla="*/ 595635 h 733807"/>
                <a:gd name="connsiteX11" fmla="*/ 645129 w 758368"/>
                <a:gd name="connsiteY11" fmla="*/ 668562 h 733807"/>
                <a:gd name="connsiteX12" fmla="*/ 482444 w 758368"/>
                <a:gd name="connsiteY12" fmla="*/ 730270 h 733807"/>
                <a:gd name="connsiteX13" fmla="*/ 258051 w 758368"/>
                <a:gd name="connsiteY13" fmla="*/ 707831 h 733807"/>
                <a:gd name="connsiteX14" fmla="*/ 0 w 758368"/>
                <a:gd name="connsiteY14" fmla="*/ 556366 h 73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368" h="733807">
                  <a:moveTo>
                    <a:pt x="5610" y="270265"/>
                  </a:moveTo>
                  <a:cubicBezTo>
                    <a:pt x="33659" y="246891"/>
                    <a:pt x="61708" y="223517"/>
                    <a:pt x="89757" y="214167"/>
                  </a:cubicBezTo>
                  <a:cubicBezTo>
                    <a:pt x="117806" y="204817"/>
                    <a:pt x="139310" y="212297"/>
                    <a:pt x="173904" y="214167"/>
                  </a:cubicBezTo>
                  <a:cubicBezTo>
                    <a:pt x="208498" y="216037"/>
                    <a:pt x="256181" y="245021"/>
                    <a:pt x="297320" y="225387"/>
                  </a:cubicBezTo>
                  <a:cubicBezTo>
                    <a:pt x="338459" y="205753"/>
                    <a:pt x="420736" y="96361"/>
                    <a:pt x="420736" y="96361"/>
                  </a:cubicBezTo>
                  <a:cubicBezTo>
                    <a:pt x="456265" y="58962"/>
                    <a:pt x="471224" y="8474"/>
                    <a:pt x="510493" y="994"/>
                  </a:cubicBezTo>
                  <a:cubicBezTo>
                    <a:pt x="549762" y="-6486"/>
                    <a:pt x="624559" y="29979"/>
                    <a:pt x="656348" y="51483"/>
                  </a:cubicBezTo>
                  <a:cubicBezTo>
                    <a:pt x="688137" y="72987"/>
                    <a:pt x="686268" y="105711"/>
                    <a:pt x="701227" y="130020"/>
                  </a:cubicBezTo>
                  <a:cubicBezTo>
                    <a:pt x="716186" y="154329"/>
                    <a:pt x="737690" y="130955"/>
                    <a:pt x="746105" y="197338"/>
                  </a:cubicBezTo>
                  <a:cubicBezTo>
                    <a:pt x="754520" y="263721"/>
                    <a:pt x="765740" y="461934"/>
                    <a:pt x="751715" y="528317"/>
                  </a:cubicBezTo>
                  <a:cubicBezTo>
                    <a:pt x="737691" y="594700"/>
                    <a:pt x="679722" y="572261"/>
                    <a:pt x="661958" y="595635"/>
                  </a:cubicBezTo>
                  <a:cubicBezTo>
                    <a:pt x="644194" y="619009"/>
                    <a:pt x="675048" y="646123"/>
                    <a:pt x="645129" y="668562"/>
                  </a:cubicBezTo>
                  <a:cubicBezTo>
                    <a:pt x="615210" y="691001"/>
                    <a:pt x="546957" y="723725"/>
                    <a:pt x="482444" y="730270"/>
                  </a:cubicBezTo>
                  <a:cubicBezTo>
                    <a:pt x="417931" y="736815"/>
                    <a:pt x="338458" y="736815"/>
                    <a:pt x="258051" y="707831"/>
                  </a:cubicBezTo>
                  <a:cubicBezTo>
                    <a:pt x="177644" y="678847"/>
                    <a:pt x="88822" y="617606"/>
                    <a:pt x="0" y="55636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CB2DF7-AA92-3E22-C743-DA4189717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0720" y="2817992"/>
              <a:ext cx="342799" cy="3852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D73EDC3-5AEE-5A75-58C0-A1742B4898D9}"/>
                </a:ext>
              </a:extLst>
            </p:cNvPr>
            <p:cNvCxnSpPr>
              <a:cxnSpLocks/>
              <a:stCxn id="104" idx="1"/>
              <a:endCxn id="67" idx="5"/>
            </p:cNvCxnSpPr>
            <p:nvPr/>
          </p:nvCxnSpPr>
          <p:spPr>
            <a:xfrm flipH="1" flipV="1">
              <a:off x="4970720" y="3349782"/>
              <a:ext cx="415672" cy="31678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A54F4EE-964A-02E0-ED2E-69746E017D5B}"/>
                </a:ext>
              </a:extLst>
            </p:cNvPr>
            <p:cNvCxnSpPr>
              <a:cxnSpLocks/>
              <a:stCxn id="103" idx="1"/>
              <a:endCxn id="66" idx="5"/>
            </p:cNvCxnSpPr>
            <p:nvPr/>
          </p:nvCxnSpPr>
          <p:spPr>
            <a:xfrm flipH="1" flipV="1">
              <a:off x="5459266" y="2817992"/>
              <a:ext cx="385809" cy="26906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BF625C3-2F3B-187F-D4F7-A23C311232DA}"/>
                </a:ext>
              </a:extLst>
            </p:cNvPr>
            <p:cNvSpPr/>
            <p:nvPr/>
          </p:nvSpPr>
          <p:spPr>
            <a:xfrm>
              <a:off x="5814890" y="3056709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CFF4C0C-88AE-54D0-72F5-0BD1B6BB8B1A}"/>
                </a:ext>
              </a:extLst>
            </p:cNvPr>
            <p:cNvSpPr/>
            <p:nvPr/>
          </p:nvSpPr>
          <p:spPr>
            <a:xfrm>
              <a:off x="5356207" y="3636217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2BE8CD0-9A37-BE0C-FE20-E3D82B68B4BA}"/>
                </a:ext>
              </a:extLst>
            </p:cNvPr>
            <p:cNvSpPr/>
            <p:nvPr/>
          </p:nvSpPr>
          <p:spPr>
            <a:xfrm>
              <a:off x="6296280" y="3431165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016D09-EB8A-6401-9A35-14B2650A976E}"/>
                </a:ext>
              </a:extLst>
            </p:cNvPr>
            <p:cNvCxnSpPr>
              <a:cxnSpLocks/>
              <a:stCxn id="105" idx="1"/>
              <a:endCxn id="103" idx="5"/>
            </p:cNvCxnSpPr>
            <p:nvPr/>
          </p:nvCxnSpPr>
          <p:spPr>
            <a:xfrm flipH="1" flipV="1">
              <a:off x="5990822" y="3233601"/>
              <a:ext cx="335643" cy="227914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4E3CA9D-0089-4D11-70E4-6DAB02D92179}"/>
                </a:ext>
              </a:extLst>
            </p:cNvPr>
            <p:cNvSpPr/>
            <p:nvPr/>
          </p:nvSpPr>
          <p:spPr>
            <a:xfrm>
              <a:off x="5880626" y="4052206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FF0DB03-925B-9910-7352-6B3366AE1442}"/>
                </a:ext>
              </a:extLst>
            </p:cNvPr>
            <p:cNvCxnSpPr>
              <a:cxnSpLocks/>
              <a:stCxn id="116" idx="1"/>
              <a:endCxn id="104" idx="5"/>
            </p:cNvCxnSpPr>
            <p:nvPr/>
          </p:nvCxnSpPr>
          <p:spPr>
            <a:xfrm flipH="1" flipV="1">
              <a:off x="5532139" y="3813109"/>
              <a:ext cx="378672" cy="26944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7E7B5C4-B1BA-3835-8802-345AD21F057A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 flipH="1">
              <a:off x="5478132" y="3233601"/>
              <a:ext cx="366943" cy="4205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416EBA5-C8AF-CC99-3F57-467362E723FC}"/>
                </a:ext>
              </a:extLst>
            </p:cNvPr>
            <p:cNvCxnSpPr>
              <a:cxnSpLocks/>
              <a:stCxn id="105" idx="3"/>
              <a:endCxn id="116" idx="7"/>
            </p:cNvCxnSpPr>
            <p:nvPr/>
          </p:nvCxnSpPr>
          <p:spPr>
            <a:xfrm flipH="1">
              <a:off x="6056558" y="3608057"/>
              <a:ext cx="269907" cy="4744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1F386E9-D350-0FCF-E1BD-AB4675AE4E22}"/>
                </a:ext>
              </a:extLst>
            </p:cNvPr>
            <p:cNvGrpSpPr/>
            <p:nvPr/>
          </p:nvGrpSpPr>
          <p:grpSpPr>
            <a:xfrm>
              <a:off x="4396338" y="2343761"/>
              <a:ext cx="1843097" cy="1647326"/>
              <a:chOff x="4396338" y="2343761"/>
              <a:chExt cx="1843097" cy="1647326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05AA74EA-436E-1ED2-37C3-BE1E282EA4FD}"/>
                  </a:ext>
                </a:extLst>
              </p:cNvPr>
              <p:cNvSpPr/>
              <p:nvPr/>
            </p:nvSpPr>
            <p:spPr>
              <a:xfrm>
                <a:off x="4464580" y="2377935"/>
                <a:ext cx="1774855" cy="1613152"/>
              </a:xfrm>
              <a:custGeom>
                <a:avLst/>
                <a:gdLst>
                  <a:gd name="connsiteX0" fmla="*/ 1774855 w 1774855"/>
                  <a:gd name="connsiteY0" fmla="*/ 1150573 h 1613152"/>
                  <a:gd name="connsiteX1" fmla="*/ 1516672 w 1774855"/>
                  <a:gd name="connsiteY1" fmla="*/ 978451 h 1613152"/>
                  <a:gd name="connsiteX2" fmla="*/ 1215458 w 1774855"/>
                  <a:gd name="connsiteY2" fmla="*/ 838601 h 1613152"/>
                  <a:gd name="connsiteX3" fmla="*/ 1011062 w 1774855"/>
                  <a:gd name="connsiteY3" fmla="*/ 601933 h 1613152"/>
                  <a:gd name="connsiteX4" fmla="*/ 709848 w 1774855"/>
                  <a:gd name="connsiteY4" fmla="*/ 440569 h 1613152"/>
                  <a:gd name="connsiteX5" fmla="*/ 613029 w 1774855"/>
                  <a:gd name="connsiteY5" fmla="*/ 203900 h 1613152"/>
                  <a:gd name="connsiteX6" fmla="*/ 290300 w 1774855"/>
                  <a:gd name="connsiteY6" fmla="*/ 21020 h 1613152"/>
                  <a:gd name="connsiteX7" fmla="*/ 53632 w 1774855"/>
                  <a:gd name="connsiteY7" fmla="*/ 42536 h 1613152"/>
                  <a:gd name="connsiteX8" fmla="*/ 10601 w 1774855"/>
                  <a:gd name="connsiteY8" fmla="*/ 365265 h 1613152"/>
                  <a:gd name="connsiteX9" fmla="*/ 204239 w 1774855"/>
                  <a:gd name="connsiteY9" fmla="*/ 720267 h 1613152"/>
                  <a:gd name="connsiteX10" fmla="*/ 505453 w 1774855"/>
                  <a:gd name="connsiteY10" fmla="*/ 720267 h 1613152"/>
                  <a:gd name="connsiteX11" fmla="*/ 752879 w 1774855"/>
                  <a:gd name="connsiteY11" fmla="*/ 999966 h 1613152"/>
                  <a:gd name="connsiteX12" fmla="*/ 946516 w 1774855"/>
                  <a:gd name="connsiteY12" fmla="*/ 1161331 h 1613152"/>
                  <a:gd name="connsiteX13" fmla="*/ 1226215 w 1774855"/>
                  <a:gd name="connsiteY13" fmla="*/ 1268907 h 1613152"/>
                  <a:gd name="connsiteX14" fmla="*/ 1247731 w 1774855"/>
                  <a:gd name="connsiteY14" fmla="*/ 1441030 h 1613152"/>
                  <a:gd name="connsiteX15" fmla="*/ 1366065 w 1774855"/>
                  <a:gd name="connsiteY15" fmla="*/ 1527091 h 1613152"/>
                  <a:gd name="connsiteX16" fmla="*/ 1548945 w 1774855"/>
                  <a:gd name="connsiteY16" fmla="*/ 1613152 h 161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4855" h="1613152">
                    <a:moveTo>
                      <a:pt x="1774855" y="1150573"/>
                    </a:moveTo>
                    <a:cubicBezTo>
                      <a:pt x="1692380" y="1090509"/>
                      <a:pt x="1609905" y="1030446"/>
                      <a:pt x="1516672" y="978451"/>
                    </a:cubicBezTo>
                    <a:cubicBezTo>
                      <a:pt x="1423439" y="926456"/>
                      <a:pt x="1299726" y="901354"/>
                      <a:pt x="1215458" y="838601"/>
                    </a:cubicBezTo>
                    <a:cubicBezTo>
                      <a:pt x="1131190" y="775848"/>
                      <a:pt x="1095330" y="668272"/>
                      <a:pt x="1011062" y="601933"/>
                    </a:cubicBezTo>
                    <a:cubicBezTo>
                      <a:pt x="926794" y="535594"/>
                      <a:pt x="776187" y="506908"/>
                      <a:pt x="709848" y="440569"/>
                    </a:cubicBezTo>
                    <a:cubicBezTo>
                      <a:pt x="643509" y="374230"/>
                      <a:pt x="682954" y="273825"/>
                      <a:pt x="613029" y="203900"/>
                    </a:cubicBezTo>
                    <a:cubicBezTo>
                      <a:pt x="543104" y="133975"/>
                      <a:pt x="383533" y="47914"/>
                      <a:pt x="290300" y="21020"/>
                    </a:cubicBezTo>
                    <a:cubicBezTo>
                      <a:pt x="197067" y="-5874"/>
                      <a:pt x="100248" y="-14838"/>
                      <a:pt x="53632" y="42536"/>
                    </a:cubicBezTo>
                    <a:cubicBezTo>
                      <a:pt x="7016" y="99910"/>
                      <a:pt x="-14500" y="252310"/>
                      <a:pt x="10601" y="365265"/>
                    </a:cubicBezTo>
                    <a:cubicBezTo>
                      <a:pt x="35702" y="478220"/>
                      <a:pt x="121764" y="661100"/>
                      <a:pt x="204239" y="720267"/>
                    </a:cubicBezTo>
                    <a:cubicBezTo>
                      <a:pt x="286714" y="779434"/>
                      <a:pt x="414013" y="673651"/>
                      <a:pt x="505453" y="720267"/>
                    </a:cubicBezTo>
                    <a:cubicBezTo>
                      <a:pt x="596893" y="766883"/>
                      <a:pt x="679369" y="926455"/>
                      <a:pt x="752879" y="999966"/>
                    </a:cubicBezTo>
                    <a:cubicBezTo>
                      <a:pt x="826389" y="1073477"/>
                      <a:pt x="867627" y="1116507"/>
                      <a:pt x="946516" y="1161331"/>
                    </a:cubicBezTo>
                    <a:cubicBezTo>
                      <a:pt x="1025405" y="1206155"/>
                      <a:pt x="1176013" y="1222291"/>
                      <a:pt x="1226215" y="1268907"/>
                    </a:cubicBezTo>
                    <a:cubicBezTo>
                      <a:pt x="1276417" y="1315523"/>
                      <a:pt x="1224423" y="1397999"/>
                      <a:pt x="1247731" y="1441030"/>
                    </a:cubicBezTo>
                    <a:cubicBezTo>
                      <a:pt x="1271039" y="1484061"/>
                      <a:pt x="1315863" y="1498404"/>
                      <a:pt x="1366065" y="1527091"/>
                    </a:cubicBezTo>
                    <a:cubicBezTo>
                      <a:pt x="1416267" y="1555778"/>
                      <a:pt x="1482606" y="1584465"/>
                      <a:pt x="1548945" y="1613152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82FB695-6545-A6A3-D36C-00AD180D362E}"/>
                  </a:ext>
                </a:extLst>
              </p:cNvPr>
              <p:cNvSpPr/>
              <p:nvPr/>
            </p:nvSpPr>
            <p:spPr>
              <a:xfrm>
                <a:off x="4508073" y="2439208"/>
                <a:ext cx="1161069" cy="1105540"/>
              </a:xfrm>
              <a:custGeom>
                <a:avLst/>
                <a:gdLst>
                  <a:gd name="connsiteX0" fmla="*/ 1054250 w 1054250"/>
                  <a:gd name="connsiteY0" fmla="*/ 765561 h 980714"/>
                  <a:gd name="connsiteX1" fmla="*/ 753036 w 1054250"/>
                  <a:gd name="connsiteY1" fmla="*/ 485862 h 980714"/>
                  <a:gd name="connsiteX2" fmla="*/ 430306 w 1054250"/>
                  <a:gd name="connsiteY2" fmla="*/ 227679 h 980714"/>
                  <a:gd name="connsiteX3" fmla="*/ 150607 w 1054250"/>
                  <a:gd name="connsiteY3" fmla="*/ 1768 h 980714"/>
                  <a:gd name="connsiteX4" fmla="*/ 0 w 1054250"/>
                  <a:gd name="connsiteY4" fmla="*/ 141618 h 980714"/>
                  <a:gd name="connsiteX5" fmla="*/ 150607 w 1054250"/>
                  <a:gd name="connsiteY5" fmla="*/ 475105 h 980714"/>
                  <a:gd name="connsiteX6" fmla="*/ 441064 w 1054250"/>
                  <a:gd name="connsiteY6" fmla="*/ 485862 h 980714"/>
                  <a:gd name="connsiteX7" fmla="*/ 710005 w 1054250"/>
                  <a:gd name="connsiteY7" fmla="*/ 776319 h 980714"/>
                  <a:gd name="connsiteX8" fmla="*/ 903643 w 1054250"/>
                  <a:gd name="connsiteY8" fmla="*/ 980714 h 9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250" h="980714">
                    <a:moveTo>
                      <a:pt x="1054250" y="765561"/>
                    </a:moveTo>
                    <a:cubicBezTo>
                      <a:pt x="955638" y="670535"/>
                      <a:pt x="857027" y="575509"/>
                      <a:pt x="753036" y="485862"/>
                    </a:cubicBezTo>
                    <a:cubicBezTo>
                      <a:pt x="649045" y="396215"/>
                      <a:pt x="430306" y="227679"/>
                      <a:pt x="430306" y="227679"/>
                    </a:cubicBezTo>
                    <a:cubicBezTo>
                      <a:pt x="329901" y="146997"/>
                      <a:pt x="222325" y="16111"/>
                      <a:pt x="150607" y="1768"/>
                    </a:cubicBezTo>
                    <a:cubicBezTo>
                      <a:pt x="78889" y="-12576"/>
                      <a:pt x="0" y="62729"/>
                      <a:pt x="0" y="141618"/>
                    </a:cubicBezTo>
                    <a:cubicBezTo>
                      <a:pt x="0" y="220507"/>
                      <a:pt x="77096" y="417731"/>
                      <a:pt x="150607" y="475105"/>
                    </a:cubicBezTo>
                    <a:cubicBezTo>
                      <a:pt x="224118" y="532479"/>
                      <a:pt x="347831" y="435660"/>
                      <a:pt x="441064" y="485862"/>
                    </a:cubicBezTo>
                    <a:cubicBezTo>
                      <a:pt x="534297" y="536064"/>
                      <a:pt x="632909" y="693844"/>
                      <a:pt x="710005" y="776319"/>
                    </a:cubicBezTo>
                    <a:cubicBezTo>
                      <a:pt x="787101" y="858794"/>
                      <a:pt x="845372" y="919754"/>
                      <a:pt x="903643" y="98071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5349300F-6E76-A5F3-4827-4E016775E15D}"/>
                  </a:ext>
                </a:extLst>
              </p:cNvPr>
              <p:cNvSpPr/>
              <p:nvPr/>
            </p:nvSpPr>
            <p:spPr>
              <a:xfrm>
                <a:off x="4396338" y="2343761"/>
                <a:ext cx="810363" cy="829745"/>
              </a:xfrm>
              <a:custGeom>
                <a:avLst/>
                <a:gdLst>
                  <a:gd name="connsiteX0" fmla="*/ 369300 w 810363"/>
                  <a:gd name="connsiteY0" fmla="*/ 829745 h 829745"/>
                  <a:gd name="connsiteX1" fmla="*/ 175662 w 810363"/>
                  <a:gd name="connsiteY1" fmla="*/ 711411 h 829745"/>
                  <a:gd name="connsiteX2" fmla="*/ 25055 w 810363"/>
                  <a:gd name="connsiteY2" fmla="*/ 431712 h 829745"/>
                  <a:gd name="connsiteX3" fmla="*/ 35813 w 810363"/>
                  <a:gd name="connsiteY3" fmla="*/ 98225 h 829745"/>
                  <a:gd name="connsiteX4" fmla="*/ 369300 w 810363"/>
                  <a:gd name="connsiteY4" fmla="*/ 1406 h 829745"/>
                  <a:gd name="connsiteX5" fmla="*/ 638241 w 810363"/>
                  <a:gd name="connsiteY5" fmla="*/ 152013 h 829745"/>
                  <a:gd name="connsiteX6" fmla="*/ 810363 w 810363"/>
                  <a:gd name="connsiteY6" fmla="*/ 377924 h 82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363" h="829745">
                    <a:moveTo>
                      <a:pt x="369300" y="829745"/>
                    </a:moveTo>
                    <a:cubicBezTo>
                      <a:pt x="301168" y="803747"/>
                      <a:pt x="233036" y="777750"/>
                      <a:pt x="175662" y="711411"/>
                    </a:cubicBezTo>
                    <a:cubicBezTo>
                      <a:pt x="118288" y="645072"/>
                      <a:pt x="48363" y="533910"/>
                      <a:pt x="25055" y="431712"/>
                    </a:cubicBezTo>
                    <a:cubicBezTo>
                      <a:pt x="1747" y="329514"/>
                      <a:pt x="-21561" y="169943"/>
                      <a:pt x="35813" y="98225"/>
                    </a:cubicBezTo>
                    <a:cubicBezTo>
                      <a:pt x="93187" y="26507"/>
                      <a:pt x="268895" y="-7559"/>
                      <a:pt x="369300" y="1406"/>
                    </a:cubicBezTo>
                    <a:cubicBezTo>
                      <a:pt x="469705" y="10371"/>
                      <a:pt x="564731" y="89260"/>
                      <a:pt x="638241" y="152013"/>
                    </a:cubicBezTo>
                    <a:cubicBezTo>
                      <a:pt x="711751" y="214766"/>
                      <a:pt x="761057" y="296345"/>
                      <a:pt x="810363" y="37792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Freeform 132">
            <a:extLst>
              <a:ext uri="{FF2B5EF4-FFF2-40B4-BE49-F238E27FC236}">
                <a16:creationId xmlns:a16="http://schemas.microsoft.com/office/drawing/2014/main" id="{F04503F6-A1AA-D5EC-023C-907B436180DD}"/>
              </a:ext>
            </a:extLst>
          </p:cNvPr>
          <p:cNvSpPr/>
          <p:nvPr/>
        </p:nvSpPr>
        <p:spPr>
          <a:xfrm>
            <a:off x="1759559" y="1924361"/>
            <a:ext cx="395802" cy="77595"/>
          </a:xfrm>
          <a:custGeom>
            <a:avLst/>
            <a:gdLst>
              <a:gd name="connsiteX0" fmla="*/ 0 w 354087"/>
              <a:gd name="connsiteY0" fmla="*/ 66153 h 66153"/>
              <a:gd name="connsiteX1" fmla="*/ 120623 w 354087"/>
              <a:gd name="connsiteY1" fmla="*/ 5 h 66153"/>
              <a:gd name="connsiteX2" fmla="*/ 284048 w 354087"/>
              <a:gd name="connsiteY2" fmla="*/ 62262 h 66153"/>
              <a:gd name="connsiteX3" fmla="*/ 354087 w 354087"/>
              <a:gd name="connsiteY3" fmla="*/ 50588 h 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7" h="66153">
                <a:moveTo>
                  <a:pt x="0" y="66153"/>
                </a:moveTo>
                <a:cubicBezTo>
                  <a:pt x="36641" y="33403"/>
                  <a:pt x="73282" y="653"/>
                  <a:pt x="120623" y="5"/>
                </a:cubicBezTo>
                <a:cubicBezTo>
                  <a:pt x="167964" y="-644"/>
                  <a:pt x="245137" y="53832"/>
                  <a:pt x="284048" y="62262"/>
                </a:cubicBezTo>
                <a:cubicBezTo>
                  <a:pt x="322959" y="70692"/>
                  <a:pt x="338523" y="60640"/>
                  <a:pt x="354087" y="50588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5D8445-D9B1-4FCF-821F-236597924EAA}"/>
              </a:ext>
            </a:extLst>
          </p:cNvPr>
          <p:cNvSpPr txBox="1"/>
          <p:nvPr/>
        </p:nvSpPr>
        <p:spPr>
          <a:xfrm>
            <a:off x="347223" y="1807899"/>
            <a:ext cx="1276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Spanner</a:t>
            </a:r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D984E2DA-F3DA-8FDF-448C-FFBB57D5F8E9}"/>
              </a:ext>
            </a:extLst>
          </p:cNvPr>
          <p:cNvSpPr/>
          <p:nvPr/>
        </p:nvSpPr>
        <p:spPr>
          <a:xfrm>
            <a:off x="1667916" y="2207692"/>
            <a:ext cx="572186" cy="632826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7C0665-ABAF-ADA4-2E7D-6EBACE662C44}"/>
              </a:ext>
            </a:extLst>
          </p:cNvPr>
          <p:cNvSpPr txBox="1"/>
          <p:nvPr/>
        </p:nvSpPr>
        <p:spPr>
          <a:xfrm>
            <a:off x="105550" y="2285013"/>
            <a:ext cx="150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Edge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embedding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7DE63A-9C85-98EC-12A8-EEB0A35347A4}"/>
              </a:ext>
            </a:extLst>
          </p:cNvPr>
          <p:cNvSpPr txBox="1"/>
          <p:nvPr/>
        </p:nvSpPr>
        <p:spPr>
          <a:xfrm>
            <a:off x="225907" y="1170795"/>
            <a:ext cx="236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Core</a:t>
            </a:r>
            <a:r>
              <a:rPr lang="en-US" dirty="0"/>
              <a:t> </a:t>
            </a:r>
            <a:r>
              <a:rPr lang="en-US" i="1" dirty="0"/>
              <a:t>graph</a:t>
            </a:r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501C140-0536-EBA5-DD22-D0B580A5B972}"/>
              </a:ext>
            </a:extLst>
          </p:cNvPr>
          <p:cNvCxnSpPr>
            <a:cxnSpLocks/>
          </p:cNvCxnSpPr>
          <p:nvPr/>
        </p:nvCxnSpPr>
        <p:spPr>
          <a:xfrm>
            <a:off x="1684366" y="1376370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>
            <a:extLst>
              <a:ext uri="{FF2B5EF4-FFF2-40B4-BE49-F238E27FC236}">
                <a16:creationId xmlns:a16="http://schemas.microsoft.com/office/drawing/2014/main" id="{21C9E48E-DE5F-778C-FCA2-16444BB2F12A}"/>
              </a:ext>
            </a:extLst>
          </p:cNvPr>
          <p:cNvSpPr/>
          <p:nvPr/>
        </p:nvSpPr>
        <p:spPr>
          <a:xfrm>
            <a:off x="8192427" y="4725497"/>
            <a:ext cx="593062" cy="559155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0061670-AB53-75AB-6346-40EDF5EAC667}"/>
              </a:ext>
            </a:extLst>
          </p:cNvPr>
          <p:cNvCxnSpPr>
            <a:cxnSpLocks/>
            <a:stCxn id="185" idx="1"/>
            <a:endCxn id="207" idx="1"/>
          </p:cNvCxnSpPr>
          <p:nvPr/>
        </p:nvCxnSpPr>
        <p:spPr>
          <a:xfrm flipH="1">
            <a:off x="7184376" y="4807383"/>
            <a:ext cx="1094903" cy="1037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31BD6BC2-7C9C-65D3-CF0E-FB98B90CCD58}"/>
              </a:ext>
            </a:extLst>
          </p:cNvPr>
          <p:cNvCxnSpPr>
            <a:cxnSpLocks/>
            <a:stCxn id="185" idx="3"/>
            <a:endCxn id="207" idx="7"/>
          </p:cNvCxnSpPr>
          <p:nvPr/>
        </p:nvCxnSpPr>
        <p:spPr>
          <a:xfrm flipH="1">
            <a:off x="7603734" y="5202766"/>
            <a:ext cx="675545" cy="6417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F5C3647-9BE2-9262-1B64-5880BCAD4738}"/>
              </a:ext>
            </a:extLst>
          </p:cNvPr>
          <p:cNvCxnSpPr>
            <a:cxnSpLocks/>
            <a:stCxn id="185" idx="5"/>
            <a:endCxn id="207" idx="5"/>
          </p:cNvCxnSpPr>
          <p:nvPr/>
        </p:nvCxnSpPr>
        <p:spPr>
          <a:xfrm flipH="1">
            <a:off x="7603734" y="5202766"/>
            <a:ext cx="1094903" cy="1037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9E32099-98C5-7C6E-8337-9E8E83740974}"/>
              </a:ext>
            </a:extLst>
          </p:cNvPr>
          <p:cNvCxnSpPr>
            <a:cxnSpLocks/>
            <a:stCxn id="218" idx="1"/>
            <a:endCxn id="214" idx="1"/>
          </p:cNvCxnSpPr>
          <p:nvPr/>
        </p:nvCxnSpPr>
        <p:spPr>
          <a:xfrm flipV="1">
            <a:off x="9540415" y="4999121"/>
            <a:ext cx="1094903" cy="1037134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 206">
            <a:extLst>
              <a:ext uri="{FF2B5EF4-FFF2-40B4-BE49-F238E27FC236}">
                <a16:creationId xmlns:a16="http://schemas.microsoft.com/office/drawing/2014/main" id="{A58A6FC4-C06D-020F-F194-A690844D394A}"/>
              </a:ext>
            </a:extLst>
          </p:cNvPr>
          <p:cNvSpPr/>
          <p:nvPr/>
        </p:nvSpPr>
        <p:spPr>
          <a:xfrm>
            <a:off x="7097524" y="5762631"/>
            <a:ext cx="593062" cy="559155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A48E20CB-B23A-DF72-60FB-D7061E9D8E09}"/>
              </a:ext>
            </a:extLst>
          </p:cNvPr>
          <p:cNvSpPr/>
          <p:nvPr/>
        </p:nvSpPr>
        <p:spPr>
          <a:xfrm>
            <a:off x="10548466" y="4917235"/>
            <a:ext cx="593062" cy="559155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5D7B9E1F-4D5D-1322-FD31-7858E396BF4B}"/>
              </a:ext>
            </a:extLst>
          </p:cNvPr>
          <p:cNvCxnSpPr>
            <a:cxnSpLocks/>
            <a:stCxn id="214" idx="3"/>
            <a:endCxn id="218" idx="7"/>
          </p:cNvCxnSpPr>
          <p:nvPr/>
        </p:nvCxnSpPr>
        <p:spPr>
          <a:xfrm flipH="1">
            <a:off x="9959773" y="5394504"/>
            <a:ext cx="675545" cy="6417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26038ED6-868B-2D77-E9CE-438C0BE71E22}"/>
              </a:ext>
            </a:extLst>
          </p:cNvPr>
          <p:cNvCxnSpPr>
            <a:cxnSpLocks/>
            <a:stCxn id="214" idx="5"/>
            <a:endCxn id="218" idx="5"/>
          </p:cNvCxnSpPr>
          <p:nvPr/>
        </p:nvCxnSpPr>
        <p:spPr>
          <a:xfrm flipH="1">
            <a:off x="9959773" y="5394504"/>
            <a:ext cx="1094903" cy="1037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>
            <a:extLst>
              <a:ext uri="{FF2B5EF4-FFF2-40B4-BE49-F238E27FC236}">
                <a16:creationId xmlns:a16="http://schemas.microsoft.com/office/drawing/2014/main" id="{57366525-8A96-1A8F-4875-BC6F9639D1EB}"/>
              </a:ext>
            </a:extLst>
          </p:cNvPr>
          <p:cNvSpPr/>
          <p:nvPr/>
        </p:nvSpPr>
        <p:spPr>
          <a:xfrm>
            <a:off x="9453563" y="5954369"/>
            <a:ext cx="593062" cy="559155"/>
          </a:xfrm>
          <a:prstGeom prst="ellipse">
            <a:avLst/>
          </a:prstGeom>
          <a:solidFill>
            <a:srgbClr val="F5640D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CAB4179-2404-0C04-C621-D322D77A22A1}"/>
              </a:ext>
            </a:extLst>
          </p:cNvPr>
          <p:cNvCxnSpPr>
            <a:cxnSpLocks/>
          </p:cNvCxnSpPr>
          <p:nvPr/>
        </p:nvCxnSpPr>
        <p:spPr>
          <a:xfrm flipH="1">
            <a:off x="9879639" y="5318948"/>
            <a:ext cx="675545" cy="6417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645C0A6A-761F-1DA9-1353-BC8876F8EFB2}"/>
              </a:ext>
            </a:extLst>
          </p:cNvPr>
          <p:cNvCxnSpPr>
            <a:cxnSpLocks/>
            <a:stCxn id="214" idx="4"/>
            <a:endCxn id="218" idx="6"/>
          </p:cNvCxnSpPr>
          <p:nvPr/>
        </p:nvCxnSpPr>
        <p:spPr>
          <a:xfrm flipH="1">
            <a:off x="10046625" y="5476390"/>
            <a:ext cx="798372" cy="75755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B7317C-BDBE-D6B5-DC9C-B2886AC8EF18}"/>
              </a:ext>
            </a:extLst>
          </p:cNvPr>
          <p:cNvCxnSpPr>
            <a:cxnSpLocks/>
          </p:cNvCxnSpPr>
          <p:nvPr/>
        </p:nvCxnSpPr>
        <p:spPr>
          <a:xfrm flipV="1">
            <a:off x="8693474" y="2578276"/>
            <a:ext cx="582082" cy="581802"/>
          </a:xfrm>
          <a:prstGeom prst="line">
            <a:avLst/>
          </a:prstGeom>
          <a:ln w="508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358EFFCD-4C73-B2F4-A873-C787BC1EA367}"/>
              </a:ext>
            </a:extLst>
          </p:cNvPr>
          <p:cNvSpPr/>
          <p:nvPr/>
        </p:nvSpPr>
        <p:spPr>
          <a:xfrm>
            <a:off x="8216578" y="2272125"/>
            <a:ext cx="1440187" cy="1253063"/>
          </a:xfrm>
          <a:custGeom>
            <a:avLst/>
            <a:gdLst>
              <a:gd name="connsiteX0" fmla="*/ 1440187 w 1440187"/>
              <a:gd name="connsiteY0" fmla="*/ 792954 h 1253063"/>
              <a:gd name="connsiteX1" fmla="*/ 1127952 w 1440187"/>
              <a:gd name="connsiteY1" fmla="*/ 525325 h 1253063"/>
              <a:gd name="connsiteX2" fmla="*/ 1027591 w 1440187"/>
              <a:gd name="connsiteY2" fmla="*/ 480720 h 1253063"/>
              <a:gd name="connsiteX3" fmla="*/ 704206 w 1440187"/>
              <a:gd name="connsiteY3" fmla="*/ 190788 h 1253063"/>
              <a:gd name="connsiteX4" fmla="*/ 258157 w 1440187"/>
              <a:gd name="connsiteY4" fmla="*/ 1218 h 1253063"/>
              <a:gd name="connsiteX5" fmla="*/ 759962 w 1440187"/>
              <a:gd name="connsiteY5" fmla="*/ 279998 h 1253063"/>
              <a:gd name="connsiteX6" fmla="*/ 737660 w 1440187"/>
              <a:gd name="connsiteY6" fmla="*/ 436115 h 1253063"/>
              <a:gd name="connsiteX7" fmla="*/ 470030 w 1440187"/>
              <a:gd name="connsiteY7" fmla="*/ 659140 h 1253063"/>
              <a:gd name="connsiteX8" fmla="*/ 302762 w 1440187"/>
              <a:gd name="connsiteY8" fmla="*/ 703745 h 1253063"/>
              <a:gd name="connsiteX9" fmla="*/ 124343 w 1440187"/>
              <a:gd name="connsiteY9" fmla="*/ 503023 h 1253063"/>
              <a:gd name="connsiteX10" fmla="*/ 1679 w 1440187"/>
              <a:gd name="connsiteY10" fmla="*/ 135032 h 1253063"/>
              <a:gd name="connsiteX11" fmla="*/ 213552 w 1440187"/>
              <a:gd name="connsiteY11" fmla="*/ 581081 h 1253063"/>
              <a:gd name="connsiteX12" fmla="*/ 414274 w 1440187"/>
              <a:gd name="connsiteY12" fmla="*/ 714896 h 1253063"/>
              <a:gd name="connsiteX13" fmla="*/ 793416 w 1440187"/>
              <a:gd name="connsiteY13" fmla="*/ 993676 h 1253063"/>
              <a:gd name="connsiteX14" fmla="*/ 1027591 w 1440187"/>
              <a:gd name="connsiteY14" fmla="*/ 1216701 h 1253063"/>
              <a:gd name="connsiteX15" fmla="*/ 1027591 w 1440187"/>
              <a:gd name="connsiteY15" fmla="*/ 1250154 h 12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0187" h="1253063">
                <a:moveTo>
                  <a:pt x="1440187" y="792954"/>
                </a:moveTo>
                <a:cubicBezTo>
                  <a:pt x="1318452" y="685159"/>
                  <a:pt x="1196718" y="577364"/>
                  <a:pt x="1127952" y="525325"/>
                </a:cubicBezTo>
                <a:cubicBezTo>
                  <a:pt x="1059186" y="473286"/>
                  <a:pt x="1098215" y="536476"/>
                  <a:pt x="1027591" y="480720"/>
                </a:cubicBezTo>
                <a:cubicBezTo>
                  <a:pt x="956967" y="424964"/>
                  <a:pt x="832445" y="270705"/>
                  <a:pt x="704206" y="190788"/>
                </a:cubicBezTo>
                <a:cubicBezTo>
                  <a:pt x="575967" y="110871"/>
                  <a:pt x="248864" y="-13650"/>
                  <a:pt x="258157" y="1218"/>
                </a:cubicBezTo>
                <a:cubicBezTo>
                  <a:pt x="267450" y="16086"/>
                  <a:pt x="680045" y="207515"/>
                  <a:pt x="759962" y="279998"/>
                </a:cubicBezTo>
                <a:cubicBezTo>
                  <a:pt x="839879" y="352481"/>
                  <a:pt x="785982" y="372925"/>
                  <a:pt x="737660" y="436115"/>
                </a:cubicBezTo>
                <a:cubicBezTo>
                  <a:pt x="689338" y="499305"/>
                  <a:pt x="542513" y="614535"/>
                  <a:pt x="470030" y="659140"/>
                </a:cubicBezTo>
                <a:cubicBezTo>
                  <a:pt x="397547" y="703745"/>
                  <a:pt x="360376" y="729764"/>
                  <a:pt x="302762" y="703745"/>
                </a:cubicBezTo>
                <a:cubicBezTo>
                  <a:pt x="245147" y="677725"/>
                  <a:pt x="174523" y="597808"/>
                  <a:pt x="124343" y="503023"/>
                </a:cubicBezTo>
                <a:cubicBezTo>
                  <a:pt x="74163" y="408238"/>
                  <a:pt x="-13189" y="122022"/>
                  <a:pt x="1679" y="135032"/>
                </a:cubicBezTo>
                <a:cubicBezTo>
                  <a:pt x="16547" y="148042"/>
                  <a:pt x="144786" y="484437"/>
                  <a:pt x="213552" y="581081"/>
                </a:cubicBezTo>
                <a:cubicBezTo>
                  <a:pt x="282318" y="677725"/>
                  <a:pt x="317630" y="646130"/>
                  <a:pt x="414274" y="714896"/>
                </a:cubicBezTo>
                <a:cubicBezTo>
                  <a:pt x="510918" y="783662"/>
                  <a:pt x="691197" y="910042"/>
                  <a:pt x="793416" y="993676"/>
                </a:cubicBezTo>
                <a:cubicBezTo>
                  <a:pt x="895635" y="1077310"/>
                  <a:pt x="988562" y="1173955"/>
                  <a:pt x="1027591" y="1216701"/>
                </a:cubicBezTo>
                <a:cubicBezTo>
                  <a:pt x="1066620" y="1259447"/>
                  <a:pt x="1047105" y="1254800"/>
                  <a:pt x="1027591" y="1250154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850C48-5150-30FD-AA3D-EFE892590D80}"/>
              </a:ext>
            </a:extLst>
          </p:cNvPr>
          <p:cNvGrpSpPr/>
          <p:nvPr/>
        </p:nvGrpSpPr>
        <p:grpSpPr>
          <a:xfrm>
            <a:off x="7111467" y="1308441"/>
            <a:ext cx="3348044" cy="2920674"/>
            <a:chOff x="7129361" y="1413791"/>
            <a:chExt cx="3348044" cy="292067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91AF33-5C69-344E-51F6-1445874CA434}"/>
                </a:ext>
              </a:extLst>
            </p:cNvPr>
            <p:cNvCxnSpPr>
              <a:cxnSpLocks/>
              <a:stCxn id="15" idx="2"/>
              <a:endCxn id="44" idx="5"/>
            </p:cNvCxnSpPr>
            <p:nvPr/>
          </p:nvCxnSpPr>
          <p:spPr>
            <a:xfrm flipH="1">
              <a:off x="8481430" y="2180085"/>
              <a:ext cx="406779" cy="3410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CB6E2CD-C44F-9FEC-33A1-68EF15AE28AF}"/>
                </a:ext>
              </a:extLst>
            </p:cNvPr>
            <p:cNvSpPr/>
            <p:nvPr/>
          </p:nvSpPr>
          <p:spPr>
            <a:xfrm rot="12737839">
              <a:off x="7443379" y="2836526"/>
              <a:ext cx="537146" cy="557354"/>
            </a:xfrm>
            <a:custGeom>
              <a:avLst/>
              <a:gdLst>
                <a:gd name="connsiteX0" fmla="*/ 608163 w 608163"/>
                <a:gd name="connsiteY0" fmla="*/ 0 h 444261"/>
                <a:gd name="connsiteX1" fmla="*/ 224287 w 608163"/>
                <a:gd name="connsiteY1" fmla="*/ 116457 h 444261"/>
                <a:gd name="connsiteX2" fmla="*/ 0 w 608163"/>
                <a:gd name="connsiteY2" fmla="*/ 444261 h 4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63" h="444261">
                  <a:moveTo>
                    <a:pt x="608163" y="0"/>
                  </a:moveTo>
                  <a:cubicBezTo>
                    <a:pt x="466905" y="21207"/>
                    <a:pt x="325647" y="42414"/>
                    <a:pt x="224287" y="116457"/>
                  </a:cubicBezTo>
                  <a:cubicBezTo>
                    <a:pt x="122926" y="190501"/>
                    <a:pt x="61463" y="317381"/>
                    <a:pt x="0" y="444261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10AFAE-2ADE-DE80-4B7A-CD981C3F79F0}"/>
                </a:ext>
              </a:extLst>
            </p:cNvPr>
            <p:cNvSpPr/>
            <p:nvPr/>
          </p:nvSpPr>
          <p:spPr>
            <a:xfrm>
              <a:off x="7129361" y="2363957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FBB945-7779-8595-519E-7716A3B9B4DC}"/>
                </a:ext>
              </a:extLst>
            </p:cNvPr>
            <p:cNvSpPr/>
            <p:nvPr/>
          </p:nvSpPr>
          <p:spPr>
            <a:xfrm rot="3046953" flipH="1">
              <a:off x="7495882" y="2122721"/>
              <a:ext cx="347835" cy="579178"/>
            </a:xfrm>
            <a:custGeom>
              <a:avLst/>
              <a:gdLst>
                <a:gd name="connsiteX0" fmla="*/ 336430 w 336430"/>
                <a:gd name="connsiteY0" fmla="*/ 530524 h 530524"/>
                <a:gd name="connsiteX1" fmla="*/ 168215 w 336430"/>
                <a:gd name="connsiteY1" fmla="*/ 401128 h 530524"/>
                <a:gd name="connsiteX2" fmla="*/ 215660 w 336430"/>
                <a:gd name="connsiteY2" fmla="*/ 133709 h 530524"/>
                <a:gd name="connsiteX3" fmla="*/ 0 w 336430"/>
                <a:gd name="connsiteY3" fmla="*/ 0 h 5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0" h="530524">
                  <a:moveTo>
                    <a:pt x="336430" y="530524"/>
                  </a:moveTo>
                  <a:cubicBezTo>
                    <a:pt x="262386" y="498894"/>
                    <a:pt x="188343" y="467264"/>
                    <a:pt x="168215" y="401128"/>
                  </a:cubicBezTo>
                  <a:cubicBezTo>
                    <a:pt x="148087" y="334992"/>
                    <a:pt x="243696" y="200564"/>
                    <a:pt x="215660" y="133709"/>
                  </a:cubicBezTo>
                  <a:cubicBezTo>
                    <a:pt x="187624" y="66854"/>
                    <a:pt x="93812" y="33427"/>
                    <a:pt x="0" y="0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0348B2-9862-4A72-68A1-54FF08F0E20E}"/>
                </a:ext>
              </a:extLst>
            </p:cNvPr>
            <p:cNvSpPr/>
            <p:nvPr/>
          </p:nvSpPr>
          <p:spPr>
            <a:xfrm>
              <a:off x="8888209" y="2076464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E2D856-45C7-2AE5-66F6-2CA091293746}"/>
                </a:ext>
              </a:extLst>
            </p:cNvPr>
            <p:cNvSpPr/>
            <p:nvPr/>
          </p:nvSpPr>
          <p:spPr>
            <a:xfrm>
              <a:off x="7135888" y="3153992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5E672B-3557-3FA2-4835-494D3E46042E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8415601" y="1517412"/>
              <a:ext cx="57566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C6ED71-DE0B-FA96-22A2-C7FC848298CA}"/>
                </a:ext>
              </a:extLst>
            </p:cNvPr>
            <p:cNvCxnSpPr>
              <a:cxnSpLocks/>
              <a:stCxn id="13" idx="4"/>
              <a:endCxn id="16" idx="0"/>
            </p:cNvCxnSpPr>
            <p:nvPr/>
          </p:nvCxnSpPr>
          <p:spPr>
            <a:xfrm>
              <a:off x="7232420" y="2571199"/>
              <a:ext cx="6527" cy="5827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17AF0A-0E9B-CE04-D660-8F490006FEC2}"/>
                </a:ext>
              </a:extLst>
            </p:cNvPr>
            <p:cNvSpPr/>
            <p:nvPr/>
          </p:nvSpPr>
          <p:spPr>
            <a:xfrm>
              <a:off x="7990239" y="2298136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4831929-FB0C-7EEF-840B-4EC4681E69F4}"/>
                </a:ext>
              </a:extLst>
            </p:cNvPr>
            <p:cNvSpPr/>
            <p:nvPr/>
          </p:nvSpPr>
          <p:spPr>
            <a:xfrm rot="14727690">
              <a:off x="8033869" y="1734309"/>
              <a:ext cx="466792" cy="209283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18C9F2-E051-A010-A30F-EE96A9EED6B5}"/>
                </a:ext>
              </a:extLst>
            </p:cNvPr>
            <p:cNvSpPr/>
            <p:nvPr/>
          </p:nvSpPr>
          <p:spPr>
            <a:xfrm>
              <a:off x="8209484" y="141379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F0B4E6-93B9-1FE9-28BC-75AC7781BE00}"/>
                </a:ext>
              </a:extLst>
            </p:cNvPr>
            <p:cNvSpPr/>
            <p:nvPr/>
          </p:nvSpPr>
          <p:spPr>
            <a:xfrm>
              <a:off x="8991267" y="1413791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29E4EE-E8D1-5488-D275-A88CD140270C}"/>
                </a:ext>
              </a:extLst>
            </p:cNvPr>
            <p:cNvSpPr/>
            <p:nvPr/>
          </p:nvSpPr>
          <p:spPr>
            <a:xfrm>
              <a:off x="7998955" y="2957373"/>
              <a:ext cx="206117" cy="207242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2F2907C-05E0-568E-BE81-0BFFA6B30B28}"/>
                </a:ext>
              </a:extLst>
            </p:cNvPr>
            <p:cNvSpPr/>
            <p:nvPr/>
          </p:nvSpPr>
          <p:spPr>
            <a:xfrm rot="5400000">
              <a:off x="8847205" y="1799009"/>
              <a:ext cx="450272" cy="104641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122B9A-4011-9C71-F4C5-5AD0415AF5CD}"/>
                </a:ext>
              </a:extLst>
            </p:cNvPr>
            <p:cNvSpPr/>
            <p:nvPr/>
          </p:nvSpPr>
          <p:spPr>
            <a:xfrm>
              <a:off x="9258342" y="2519563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9B5F4A-3857-6B73-6C3A-13756E3EB5B1}"/>
                </a:ext>
              </a:extLst>
            </p:cNvPr>
            <p:cNvSpPr/>
            <p:nvPr/>
          </p:nvSpPr>
          <p:spPr>
            <a:xfrm>
              <a:off x="8530513" y="3247907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B8B3B37-209C-3436-8ABC-E113E5457D83}"/>
                </a:ext>
              </a:extLst>
            </p:cNvPr>
            <p:cNvSpPr/>
            <p:nvPr/>
          </p:nvSpPr>
          <p:spPr>
            <a:xfrm rot="2166422">
              <a:off x="9012010" y="2353015"/>
              <a:ext cx="362370" cy="74064"/>
            </a:xfrm>
            <a:custGeom>
              <a:avLst/>
              <a:gdLst>
                <a:gd name="connsiteX0" fmla="*/ 466792 w 466792"/>
                <a:gd name="connsiteY0" fmla="*/ 209283 h 209283"/>
                <a:gd name="connsiteX1" fmla="*/ 217410 w 466792"/>
                <a:gd name="connsiteY1" fmla="*/ 11057 h 209283"/>
                <a:gd name="connsiteX2" fmla="*/ 12789 w 466792"/>
                <a:gd name="connsiteY2" fmla="*/ 23845 h 209283"/>
                <a:gd name="connsiteX3" fmla="*/ 12789 w 466792"/>
                <a:gd name="connsiteY3" fmla="*/ 23845 h 209283"/>
                <a:gd name="connsiteX4" fmla="*/ 0 w 466792"/>
                <a:gd name="connsiteY4" fmla="*/ 36634 h 20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2" h="209283">
                  <a:moveTo>
                    <a:pt x="466792" y="209283"/>
                  </a:moveTo>
                  <a:cubicBezTo>
                    <a:pt x="379934" y="125623"/>
                    <a:pt x="293077" y="41963"/>
                    <a:pt x="217410" y="11057"/>
                  </a:cubicBezTo>
                  <a:cubicBezTo>
                    <a:pt x="141743" y="-19849"/>
                    <a:pt x="12789" y="23845"/>
                    <a:pt x="12789" y="23845"/>
                  </a:cubicBezTo>
                  <a:lnTo>
                    <a:pt x="12789" y="23845"/>
                  </a:lnTo>
                  <a:lnTo>
                    <a:pt x="0" y="36634"/>
                  </a:ln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3851E8-629E-B790-A994-22AF75A82E8E}"/>
                </a:ext>
              </a:extLst>
            </p:cNvPr>
            <p:cNvCxnSpPr>
              <a:cxnSpLocks/>
              <a:stCxn id="26" idx="2"/>
              <a:endCxn id="23" idx="5"/>
            </p:cNvCxnSpPr>
            <p:nvPr/>
          </p:nvCxnSpPr>
          <p:spPr>
            <a:xfrm flipH="1" flipV="1">
              <a:off x="8174887" y="3134265"/>
              <a:ext cx="355626" cy="217263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2CB8F9-BA98-B12F-55BB-9C62104FD2BA}"/>
                </a:ext>
              </a:extLst>
            </p:cNvPr>
            <p:cNvCxnSpPr>
              <a:cxnSpLocks/>
              <a:stCxn id="23" idx="0"/>
              <a:endCxn id="19" idx="4"/>
            </p:cNvCxnSpPr>
            <p:nvPr/>
          </p:nvCxnSpPr>
          <p:spPr>
            <a:xfrm flipH="1" flipV="1">
              <a:off x="8093298" y="2505378"/>
              <a:ext cx="8716" cy="45199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AFC0F2-D46A-9BFE-3476-20BC60064676}"/>
                </a:ext>
              </a:extLst>
            </p:cNvPr>
            <p:cNvSpPr/>
            <p:nvPr/>
          </p:nvSpPr>
          <p:spPr>
            <a:xfrm>
              <a:off x="8327157" y="1599350"/>
              <a:ext cx="692864" cy="507463"/>
            </a:xfrm>
            <a:custGeom>
              <a:avLst/>
              <a:gdLst>
                <a:gd name="connsiteX0" fmla="*/ 163808 w 779173"/>
                <a:gd name="connsiteY0" fmla="*/ 0 h 528923"/>
                <a:gd name="connsiteX1" fmla="*/ 90980 w 779173"/>
                <a:gd name="connsiteY1" fmla="*/ 105197 h 528923"/>
                <a:gd name="connsiteX2" fmla="*/ 1967 w 779173"/>
                <a:gd name="connsiteY2" fmla="*/ 161841 h 528923"/>
                <a:gd name="connsiteX3" fmla="*/ 42427 w 779173"/>
                <a:gd name="connsiteY3" fmla="*/ 420786 h 528923"/>
                <a:gd name="connsiteX4" fmla="*/ 188084 w 779173"/>
                <a:gd name="connsiteY4" fmla="*/ 461246 h 528923"/>
                <a:gd name="connsiteX5" fmla="*/ 220452 w 779173"/>
                <a:gd name="connsiteY5" fmla="*/ 517890 h 528923"/>
                <a:gd name="connsiteX6" fmla="*/ 309465 w 779173"/>
                <a:gd name="connsiteY6" fmla="*/ 517890 h 528923"/>
                <a:gd name="connsiteX7" fmla="*/ 552226 w 779173"/>
                <a:gd name="connsiteY7" fmla="*/ 525982 h 528923"/>
                <a:gd name="connsiteX8" fmla="*/ 641238 w 779173"/>
                <a:gd name="connsiteY8" fmla="*/ 461246 h 528923"/>
                <a:gd name="connsiteX9" fmla="*/ 746435 w 779173"/>
                <a:gd name="connsiteY9" fmla="*/ 412694 h 528923"/>
                <a:gd name="connsiteX10" fmla="*/ 778803 w 779173"/>
                <a:gd name="connsiteY10" fmla="*/ 137565 h 528923"/>
                <a:gd name="connsiteX11" fmla="*/ 730251 w 779173"/>
                <a:gd name="connsiteY11" fmla="*/ 89013 h 528923"/>
                <a:gd name="connsiteX12" fmla="*/ 673606 w 779173"/>
                <a:gd name="connsiteY12" fmla="*/ 40460 h 528923"/>
                <a:gd name="connsiteX13" fmla="*/ 665514 w 779173"/>
                <a:gd name="connsiteY13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73" h="528923">
                  <a:moveTo>
                    <a:pt x="163808" y="0"/>
                  </a:moveTo>
                  <a:cubicBezTo>
                    <a:pt x="140880" y="39112"/>
                    <a:pt x="117953" y="78224"/>
                    <a:pt x="90980" y="105197"/>
                  </a:cubicBezTo>
                  <a:cubicBezTo>
                    <a:pt x="64007" y="132170"/>
                    <a:pt x="10059" y="109243"/>
                    <a:pt x="1967" y="161841"/>
                  </a:cubicBezTo>
                  <a:cubicBezTo>
                    <a:pt x="-6125" y="214439"/>
                    <a:pt x="11408" y="370885"/>
                    <a:pt x="42427" y="420786"/>
                  </a:cubicBezTo>
                  <a:cubicBezTo>
                    <a:pt x="73446" y="470687"/>
                    <a:pt x="158413" y="445062"/>
                    <a:pt x="188084" y="461246"/>
                  </a:cubicBezTo>
                  <a:cubicBezTo>
                    <a:pt x="217755" y="477430"/>
                    <a:pt x="200222" y="508449"/>
                    <a:pt x="220452" y="517890"/>
                  </a:cubicBezTo>
                  <a:cubicBezTo>
                    <a:pt x="240682" y="527331"/>
                    <a:pt x="309465" y="517890"/>
                    <a:pt x="309465" y="517890"/>
                  </a:cubicBezTo>
                  <a:cubicBezTo>
                    <a:pt x="364761" y="519239"/>
                    <a:pt x="496931" y="535423"/>
                    <a:pt x="552226" y="525982"/>
                  </a:cubicBezTo>
                  <a:cubicBezTo>
                    <a:pt x="607521" y="516541"/>
                    <a:pt x="608870" y="480127"/>
                    <a:pt x="641238" y="461246"/>
                  </a:cubicBezTo>
                  <a:cubicBezTo>
                    <a:pt x="673606" y="442365"/>
                    <a:pt x="723508" y="466641"/>
                    <a:pt x="746435" y="412694"/>
                  </a:cubicBezTo>
                  <a:cubicBezTo>
                    <a:pt x="769362" y="358747"/>
                    <a:pt x="781500" y="191512"/>
                    <a:pt x="778803" y="137565"/>
                  </a:cubicBezTo>
                  <a:cubicBezTo>
                    <a:pt x="776106" y="83618"/>
                    <a:pt x="747784" y="105197"/>
                    <a:pt x="730251" y="89013"/>
                  </a:cubicBezTo>
                  <a:cubicBezTo>
                    <a:pt x="712718" y="72829"/>
                    <a:pt x="684395" y="55295"/>
                    <a:pt x="673606" y="40460"/>
                  </a:cubicBezTo>
                  <a:cubicBezTo>
                    <a:pt x="662817" y="25625"/>
                    <a:pt x="664165" y="12812"/>
                    <a:pt x="665514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AC58ED6-3D49-3753-EDD2-3D83457ED466}"/>
                </a:ext>
              </a:extLst>
            </p:cNvPr>
            <p:cNvSpPr/>
            <p:nvPr/>
          </p:nvSpPr>
          <p:spPr>
            <a:xfrm>
              <a:off x="7283889" y="2363957"/>
              <a:ext cx="726505" cy="825650"/>
            </a:xfrm>
            <a:custGeom>
              <a:avLst/>
              <a:gdLst>
                <a:gd name="connsiteX0" fmla="*/ 5610 w 758368"/>
                <a:gd name="connsiteY0" fmla="*/ 270265 h 733807"/>
                <a:gd name="connsiteX1" fmla="*/ 89757 w 758368"/>
                <a:gd name="connsiteY1" fmla="*/ 214167 h 733807"/>
                <a:gd name="connsiteX2" fmla="*/ 173904 w 758368"/>
                <a:gd name="connsiteY2" fmla="*/ 214167 h 733807"/>
                <a:gd name="connsiteX3" fmla="*/ 297320 w 758368"/>
                <a:gd name="connsiteY3" fmla="*/ 225387 h 733807"/>
                <a:gd name="connsiteX4" fmla="*/ 420736 w 758368"/>
                <a:gd name="connsiteY4" fmla="*/ 96361 h 733807"/>
                <a:gd name="connsiteX5" fmla="*/ 510493 w 758368"/>
                <a:gd name="connsiteY5" fmla="*/ 994 h 733807"/>
                <a:gd name="connsiteX6" fmla="*/ 656348 w 758368"/>
                <a:gd name="connsiteY6" fmla="*/ 51483 h 733807"/>
                <a:gd name="connsiteX7" fmla="*/ 701227 w 758368"/>
                <a:gd name="connsiteY7" fmla="*/ 130020 h 733807"/>
                <a:gd name="connsiteX8" fmla="*/ 746105 w 758368"/>
                <a:gd name="connsiteY8" fmla="*/ 197338 h 733807"/>
                <a:gd name="connsiteX9" fmla="*/ 751715 w 758368"/>
                <a:gd name="connsiteY9" fmla="*/ 528317 h 733807"/>
                <a:gd name="connsiteX10" fmla="*/ 661958 w 758368"/>
                <a:gd name="connsiteY10" fmla="*/ 595635 h 733807"/>
                <a:gd name="connsiteX11" fmla="*/ 645129 w 758368"/>
                <a:gd name="connsiteY11" fmla="*/ 668562 h 733807"/>
                <a:gd name="connsiteX12" fmla="*/ 482444 w 758368"/>
                <a:gd name="connsiteY12" fmla="*/ 730270 h 733807"/>
                <a:gd name="connsiteX13" fmla="*/ 258051 w 758368"/>
                <a:gd name="connsiteY13" fmla="*/ 707831 h 733807"/>
                <a:gd name="connsiteX14" fmla="*/ 0 w 758368"/>
                <a:gd name="connsiteY14" fmla="*/ 556366 h 73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368" h="733807">
                  <a:moveTo>
                    <a:pt x="5610" y="270265"/>
                  </a:moveTo>
                  <a:cubicBezTo>
                    <a:pt x="33659" y="246891"/>
                    <a:pt x="61708" y="223517"/>
                    <a:pt x="89757" y="214167"/>
                  </a:cubicBezTo>
                  <a:cubicBezTo>
                    <a:pt x="117806" y="204817"/>
                    <a:pt x="139310" y="212297"/>
                    <a:pt x="173904" y="214167"/>
                  </a:cubicBezTo>
                  <a:cubicBezTo>
                    <a:pt x="208498" y="216037"/>
                    <a:pt x="256181" y="245021"/>
                    <a:pt x="297320" y="225387"/>
                  </a:cubicBezTo>
                  <a:cubicBezTo>
                    <a:pt x="338459" y="205753"/>
                    <a:pt x="420736" y="96361"/>
                    <a:pt x="420736" y="96361"/>
                  </a:cubicBezTo>
                  <a:cubicBezTo>
                    <a:pt x="456265" y="58962"/>
                    <a:pt x="471224" y="8474"/>
                    <a:pt x="510493" y="994"/>
                  </a:cubicBezTo>
                  <a:cubicBezTo>
                    <a:pt x="549762" y="-6486"/>
                    <a:pt x="624559" y="29979"/>
                    <a:pt x="656348" y="51483"/>
                  </a:cubicBezTo>
                  <a:cubicBezTo>
                    <a:pt x="688137" y="72987"/>
                    <a:pt x="686268" y="105711"/>
                    <a:pt x="701227" y="130020"/>
                  </a:cubicBezTo>
                  <a:cubicBezTo>
                    <a:pt x="716186" y="154329"/>
                    <a:pt x="737690" y="130955"/>
                    <a:pt x="746105" y="197338"/>
                  </a:cubicBezTo>
                  <a:cubicBezTo>
                    <a:pt x="754520" y="263721"/>
                    <a:pt x="765740" y="461934"/>
                    <a:pt x="751715" y="528317"/>
                  </a:cubicBezTo>
                  <a:cubicBezTo>
                    <a:pt x="737691" y="594700"/>
                    <a:pt x="679722" y="572261"/>
                    <a:pt x="661958" y="595635"/>
                  </a:cubicBezTo>
                  <a:cubicBezTo>
                    <a:pt x="644194" y="619009"/>
                    <a:pt x="675048" y="646123"/>
                    <a:pt x="645129" y="668562"/>
                  </a:cubicBezTo>
                  <a:cubicBezTo>
                    <a:pt x="615210" y="691001"/>
                    <a:pt x="546957" y="723725"/>
                    <a:pt x="482444" y="730270"/>
                  </a:cubicBezTo>
                  <a:cubicBezTo>
                    <a:pt x="417931" y="736815"/>
                    <a:pt x="338458" y="736815"/>
                    <a:pt x="258051" y="707831"/>
                  </a:cubicBezTo>
                  <a:cubicBezTo>
                    <a:pt x="177644" y="678847"/>
                    <a:pt x="88822" y="617606"/>
                    <a:pt x="0" y="55636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B4FD3E-01E4-1C01-37EC-FF492025EACA}"/>
                </a:ext>
              </a:extLst>
            </p:cNvPr>
            <p:cNvCxnSpPr>
              <a:cxnSpLocks/>
              <a:stCxn id="36" idx="1"/>
              <a:endCxn id="26" idx="5"/>
            </p:cNvCxnSpPr>
            <p:nvPr/>
          </p:nvCxnSpPr>
          <p:spPr>
            <a:xfrm flipH="1" flipV="1">
              <a:off x="8706445" y="3424799"/>
              <a:ext cx="415672" cy="316785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943427-4714-28C5-2555-76046D53BC98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9434274" y="2696455"/>
              <a:ext cx="385809" cy="26906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4C6B16-30A8-FAFC-82A7-7FFD85F8CE54}"/>
                </a:ext>
              </a:extLst>
            </p:cNvPr>
            <p:cNvSpPr/>
            <p:nvPr/>
          </p:nvSpPr>
          <p:spPr>
            <a:xfrm>
              <a:off x="9789898" y="2935172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AA104A-0737-8ED4-2862-6AF769A0994D}"/>
                </a:ext>
              </a:extLst>
            </p:cNvPr>
            <p:cNvSpPr/>
            <p:nvPr/>
          </p:nvSpPr>
          <p:spPr>
            <a:xfrm>
              <a:off x="9091932" y="3711234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2B7BE1-A4D8-609C-849B-AF16D2889944}"/>
                </a:ext>
              </a:extLst>
            </p:cNvPr>
            <p:cNvSpPr/>
            <p:nvPr/>
          </p:nvSpPr>
          <p:spPr>
            <a:xfrm>
              <a:off x="10271288" y="3309628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690605-DCDD-744C-ACB3-ABA0759C3389}"/>
                </a:ext>
              </a:extLst>
            </p:cNvPr>
            <p:cNvCxnSpPr>
              <a:cxnSpLocks/>
              <a:stCxn id="37" idx="1"/>
              <a:endCxn id="35" idx="5"/>
            </p:cNvCxnSpPr>
            <p:nvPr/>
          </p:nvCxnSpPr>
          <p:spPr>
            <a:xfrm flipH="1" flipV="1">
              <a:off x="9965830" y="3112064"/>
              <a:ext cx="335643" cy="227914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6E1E5A-8F5F-14A2-5D34-438E4C0734CE}"/>
                </a:ext>
              </a:extLst>
            </p:cNvPr>
            <p:cNvSpPr/>
            <p:nvPr/>
          </p:nvSpPr>
          <p:spPr>
            <a:xfrm>
              <a:off x="9616351" y="4127223"/>
              <a:ext cx="206117" cy="20724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909514-530D-A67A-CC75-9D16CD86F3CA}"/>
                </a:ext>
              </a:extLst>
            </p:cNvPr>
            <p:cNvCxnSpPr>
              <a:cxnSpLocks/>
              <a:stCxn id="39" idx="1"/>
              <a:endCxn id="36" idx="5"/>
            </p:cNvCxnSpPr>
            <p:nvPr/>
          </p:nvCxnSpPr>
          <p:spPr>
            <a:xfrm flipH="1" flipV="1">
              <a:off x="9267864" y="3888126"/>
              <a:ext cx="378672" cy="269447"/>
            </a:xfrm>
            <a:prstGeom prst="line">
              <a:avLst/>
            </a:prstGeom>
            <a:ln w="508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267C1F-23BF-7258-D6BA-834A50A35C42}"/>
                </a:ext>
              </a:extLst>
            </p:cNvPr>
            <p:cNvCxnSpPr>
              <a:cxnSpLocks/>
              <a:stCxn id="35" idx="3"/>
              <a:endCxn id="36" idx="7"/>
            </p:cNvCxnSpPr>
            <p:nvPr/>
          </p:nvCxnSpPr>
          <p:spPr>
            <a:xfrm flipH="1">
              <a:off x="9267864" y="3112064"/>
              <a:ext cx="552219" cy="629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45056B-D836-2F0F-F835-AEFD73FF68D5}"/>
                </a:ext>
              </a:extLst>
            </p:cNvPr>
            <p:cNvCxnSpPr>
              <a:cxnSpLocks/>
              <a:stCxn id="37" idx="3"/>
              <a:endCxn id="39" idx="7"/>
            </p:cNvCxnSpPr>
            <p:nvPr/>
          </p:nvCxnSpPr>
          <p:spPr>
            <a:xfrm flipH="1">
              <a:off x="9792283" y="3486520"/>
              <a:ext cx="509190" cy="671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19DC54-995B-F10A-B696-ABFD9E3D5428}"/>
                </a:ext>
              </a:extLst>
            </p:cNvPr>
            <p:cNvSpPr/>
            <p:nvPr/>
          </p:nvSpPr>
          <p:spPr>
            <a:xfrm>
              <a:off x="8305498" y="2006603"/>
              <a:ext cx="206117" cy="207242"/>
            </a:xfrm>
            <a:prstGeom prst="ellipse">
              <a:avLst/>
            </a:prstGeom>
            <a:solidFill>
              <a:srgbClr val="F5640D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9666D627-82A4-6CA2-0E30-81D4208EB5EF}"/>
              </a:ext>
            </a:extLst>
          </p:cNvPr>
          <p:cNvSpPr/>
          <p:nvPr/>
        </p:nvSpPr>
        <p:spPr>
          <a:xfrm>
            <a:off x="8188635" y="2158580"/>
            <a:ext cx="1991886" cy="1781407"/>
          </a:xfrm>
          <a:custGeom>
            <a:avLst/>
            <a:gdLst>
              <a:gd name="connsiteX0" fmla="*/ 1991886 w 1991886"/>
              <a:gd name="connsiteY0" fmla="*/ 1138498 h 1781407"/>
              <a:gd name="connsiteX1" fmla="*/ 1713106 w 1991886"/>
              <a:gd name="connsiteY1" fmla="*/ 971230 h 1781407"/>
              <a:gd name="connsiteX2" fmla="*/ 1556989 w 1991886"/>
              <a:gd name="connsiteY2" fmla="*/ 848567 h 1781407"/>
              <a:gd name="connsiteX3" fmla="*/ 1278208 w 1991886"/>
              <a:gd name="connsiteY3" fmla="*/ 592089 h 1781407"/>
              <a:gd name="connsiteX4" fmla="*/ 1021730 w 1991886"/>
              <a:gd name="connsiteY4" fmla="*/ 413669 h 1781407"/>
              <a:gd name="connsiteX5" fmla="*/ 821008 w 1991886"/>
              <a:gd name="connsiteY5" fmla="*/ 123737 h 1781407"/>
              <a:gd name="connsiteX6" fmla="*/ 497623 w 1991886"/>
              <a:gd name="connsiteY6" fmla="*/ 23376 h 1781407"/>
              <a:gd name="connsiteX7" fmla="*/ 263447 w 1991886"/>
              <a:gd name="connsiteY7" fmla="*/ 1074 h 1781407"/>
              <a:gd name="connsiteX8" fmla="*/ 397262 w 1991886"/>
              <a:gd name="connsiteY8" fmla="*/ 45679 h 1781407"/>
              <a:gd name="connsiteX9" fmla="*/ 664891 w 1991886"/>
              <a:gd name="connsiteY9" fmla="*/ 112586 h 1781407"/>
              <a:gd name="connsiteX10" fmla="*/ 899067 w 1991886"/>
              <a:gd name="connsiteY10" fmla="*/ 268703 h 1781407"/>
              <a:gd name="connsiteX11" fmla="*/ 932521 w 1991886"/>
              <a:gd name="connsiteY11" fmla="*/ 413669 h 1781407"/>
              <a:gd name="connsiteX12" fmla="*/ 597984 w 1991886"/>
              <a:gd name="connsiteY12" fmla="*/ 803962 h 1781407"/>
              <a:gd name="connsiteX13" fmla="*/ 508774 w 1991886"/>
              <a:gd name="connsiteY13" fmla="*/ 882020 h 1781407"/>
              <a:gd name="connsiteX14" fmla="*/ 308052 w 1991886"/>
              <a:gd name="connsiteY14" fmla="*/ 915474 h 1781407"/>
              <a:gd name="connsiteX15" fmla="*/ 151935 w 1991886"/>
              <a:gd name="connsiteY15" fmla="*/ 848567 h 1781407"/>
              <a:gd name="connsiteX16" fmla="*/ 62725 w 1991886"/>
              <a:gd name="connsiteY16" fmla="*/ 670147 h 1781407"/>
              <a:gd name="connsiteX17" fmla="*/ 6969 w 1991886"/>
              <a:gd name="connsiteY17" fmla="*/ 391367 h 1781407"/>
              <a:gd name="connsiteX18" fmla="*/ 6969 w 1991886"/>
              <a:gd name="connsiteY18" fmla="*/ 279854 h 1781407"/>
              <a:gd name="connsiteX19" fmla="*/ 62725 w 1991886"/>
              <a:gd name="connsiteY19" fmla="*/ 435972 h 1781407"/>
              <a:gd name="connsiteX20" fmla="*/ 174238 w 1991886"/>
              <a:gd name="connsiteY20" fmla="*/ 770508 h 1781407"/>
              <a:gd name="connsiteX21" fmla="*/ 386111 w 1991886"/>
              <a:gd name="connsiteY21" fmla="*/ 859718 h 1781407"/>
              <a:gd name="connsiteX22" fmla="*/ 631438 w 1991886"/>
              <a:gd name="connsiteY22" fmla="*/ 960079 h 1781407"/>
              <a:gd name="connsiteX23" fmla="*/ 776403 w 1991886"/>
              <a:gd name="connsiteY23" fmla="*/ 1183103 h 1781407"/>
              <a:gd name="connsiteX24" fmla="*/ 1032882 w 1991886"/>
              <a:gd name="connsiteY24" fmla="*/ 1372674 h 1781407"/>
              <a:gd name="connsiteX25" fmla="*/ 1333964 w 1991886"/>
              <a:gd name="connsiteY25" fmla="*/ 1640303 h 1781407"/>
              <a:gd name="connsiteX26" fmla="*/ 1512384 w 1991886"/>
              <a:gd name="connsiteY26" fmla="*/ 1774118 h 1781407"/>
              <a:gd name="connsiteX27" fmla="*/ 1512384 w 1991886"/>
              <a:gd name="connsiteY27" fmla="*/ 1751815 h 178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1886" h="1781407">
                <a:moveTo>
                  <a:pt x="1991886" y="1138498"/>
                </a:moveTo>
                <a:cubicBezTo>
                  <a:pt x="1888737" y="1079025"/>
                  <a:pt x="1785589" y="1019552"/>
                  <a:pt x="1713106" y="971230"/>
                </a:cubicBezTo>
                <a:cubicBezTo>
                  <a:pt x="1640623" y="922908"/>
                  <a:pt x="1629472" y="911757"/>
                  <a:pt x="1556989" y="848567"/>
                </a:cubicBezTo>
                <a:cubicBezTo>
                  <a:pt x="1484506" y="785377"/>
                  <a:pt x="1367418" y="664572"/>
                  <a:pt x="1278208" y="592089"/>
                </a:cubicBezTo>
                <a:cubicBezTo>
                  <a:pt x="1188998" y="519606"/>
                  <a:pt x="1097930" y="491728"/>
                  <a:pt x="1021730" y="413669"/>
                </a:cubicBezTo>
                <a:cubicBezTo>
                  <a:pt x="945530" y="335610"/>
                  <a:pt x="908359" y="188786"/>
                  <a:pt x="821008" y="123737"/>
                </a:cubicBezTo>
                <a:cubicBezTo>
                  <a:pt x="733657" y="58688"/>
                  <a:pt x="590550" y="43820"/>
                  <a:pt x="497623" y="23376"/>
                </a:cubicBezTo>
                <a:cubicBezTo>
                  <a:pt x="404696" y="2932"/>
                  <a:pt x="280174" y="-2643"/>
                  <a:pt x="263447" y="1074"/>
                </a:cubicBezTo>
                <a:cubicBezTo>
                  <a:pt x="246720" y="4791"/>
                  <a:pt x="330355" y="27094"/>
                  <a:pt x="397262" y="45679"/>
                </a:cubicBezTo>
                <a:cubicBezTo>
                  <a:pt x="464169" y="64264"/>
                  <a:pt x="581257" y="75415"/>
                  <a:pt x="664891" y="112586"/>
                </a:cubicBezTo>
                <a:cubicBezTo>
                  <a:pt x="748525" y="149757"/>
                  <a:pt x="854462" y="218523"/>
                  <a:pt x="899067" y="268703"/>
                </a:cubicBezTo>
                <a:cubicBezTo>
                  <a:pt x="943672" y="318883"/>
                  <a:pt x="982701" y="324459"/>
                  <a:pt x="932521" y="413669"/>
                </a:cubicBezTo>
                <a:cubicBezTo>
                  <a:pt x="882341" y="502879"/>
                  <a:pt x="668608" y="725903"/>
                  <a:pt x="597984" y="803962"/>
                </a:cubicBezTo>
                <a:cubicBezTo>
                  <a:pt x="527359" y="882020"/>
                  <a:pt x="557096" y="863435"/>
                  <a:pt x="508774" y="882020"/>
                </a:cubicBezTo>
                <a:cubicBezTo>
                  <a:pt x="460452" y="900605"/>
                  <a:pt x="367525" y="921049"/>
                  <a:pt x="308052" y="915474"/>
                </a:cubicBezTo>
                <a:cubicBezTo>
                  <a:pt x="248579" y="909899"/>
                  <a:pt x="192823" y="889455"/>
                  <a:pt x="151935" y="848567"/>
                </a:cubicBezTo>
                <a:cubicBezTo>
                  <a:pt x="111047" y="807679"/>
                  <a:pt x="86886" y="746347"/>
                  <a:pt x="62725" y="670147"/>
                </a:cubicBezTo>
                <a:cubicBezTo>
                  <a:pt x="38564" y="593947"/>
                  <a:pt x="16262" y="456416"/>
                  <a:pt x="6969" y="391367"/>
                </a:cubicBezTo>
                <a:cubicBezTo>
                  <a:pt x="-2324" y="326318"/>
                  <a:pt x="-2324" y="272420"/>
                  <a:pt x="6969" y="279854"/>
                </a:cubicBezTo>
                <a:cubicBezTo>
                  <a:pt x="16262" y="287288"/>
                  <a:pt x="34847" y="354196"/>
                  <a:pt x="62725" y="435972"/>
                </a:cubicBezTo>
                <a:cubicBezTo>
                  <a:pt x="90603" y="517748"/>
                  <a:pt x="120340" y="699884"/>
                  <a:pt x="174238" y="770508"/>
                </a:cubicBezTo>
                <a:cubicBezTo>
                  <a:pt x="228136" y="841132"/>
                  <a:pt x="386111" y="859718"/>
                  <a:pt x="386111" y="859718"/>
                </a:cubicBezTo>
                <a:cubicBezTo>
                  <a:pt x="462311" y="891313"/>
                  <a:pt x="566389" y="906182"/>
                  <a:pt x="631438" y="960079"/>
                </a:cubicBezTo>
                <a:cubicBezTo>
                  <a:pt x="696487" y="1013976"/>
                  <a:pt x="709496" y="1114337"/>
                  <a:pt x="776403" y="1183103"/>
                </a:cubicBezTo>
                <a:cubicBezTo>
                  <a:pt x="843310" y="1251869"/>
                  <a:pt x="939955" y="1296474"/>
                  <a:pt x="1032882" y="1372674"/>
                </a:cubicBezTo>
                <a:cubicBezTo>
                  <a:pt x="1125809" y="1448874"/>
                  <a:pt x="1254047" y="1573396"/>
                  <a:pt x="1333964" y="1640303"/>
                </a:cubicBezTo>
                <a:cubicBezTo>
                  <a:pt x="1413881" y="1707210"/>
                  <a:pt x="1512384" y="1774118"/>
                  <a:pt x="1512384" y="1774118"/>
                </a:cubicBezTo>
                <a:cubicBezTo>
                  <a:pt x="1542120" y="1792703"/>
                  <a:pt x="1527252" y="1772259"/>
                  <a:pt x="1512384" y="1751815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F06-DBDD-BE7C-F3BA-6951B95E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</a:t>
            </a:r>
            <a:r>
              <a:rPr lang="en-US" dirty="0" err="1"/>
              <a:t>Sparsification</a:t>
            </a:r>
            <a:r>
              <a:rPr lang="en-US" dirty="0"/>
              <a:t> and Spanner Cycles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F9DD76-FE07-CCD9-27C7-511AD07EDFEF}"/>
              </a:ext>
            </a:extLst>
          </p:cNvPr>
          <p:cNvCxnSpPr>
            <a:cxnSpLocks/>
            <a:stCxn id="9" idx="2"/>
            <a:endCxn id="13" idx="6"/>
          </p:cNvCxnSpPr>
          <p:nvPr/>
        </p:nvCxnSpPr>
        <p:spPr>
          <a:xfrm flipH="1">
            <a:off x="4469347" y="2301622"/>
            <a:ext cx="443854" cy="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4325573F-9129-C680-F4EE-808D34B2917A}"/>
              </a:ext>
            </a:extLst>
          </p:cNvPr>
          <p:cNvSpPr/>
          <p:nvPr/>
        </p:nvSpPr>
        <p:spPr>
          <a:xfrm rot="12737839">
            <a:off x="3707654" y="2761509"/>
            <a:ext cx="537146" cy="557354"/>
          </a:xfrm>
          <a:custGeom>
            <a:avLst/>
            <a:gdLst>
              <a:gd name="connsiteX0" fmla="*/ 608163 w 608163"/>
              <a:gd name="connsiteY0" fmla="*/ 0 h 444261"/>
              <a:gd name="connsiteX1" fmla="*/ 224287 w 608163"/>
              <a:gd name="connsiteY1" fmla="*/ 116457 h 444261"/>
              <a:gd name="connsiteX2" fmla="*/ 0 w 608163"/>
              <a:gd name="connsiteY2" fmla="*/ 444261 h 4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63" h="444261">
                <a:moveTo>
                  <a:pt x="608163" y="0"/>
                </a:moveTo>
                <a:cubicBezTo>
                  <a:pt x="466905" y="21207"/>
                  <a:pt x="325647" y="42414"/>
                  <a:pt x="224287" y="116457"/>
                </a:cubicBezTo>
                <a:cubicBezTo>
                  <a:pt x="122926" y="190501"/>
                  <a:pt x="61463" y="317381"/>
                  <a:pt x="0" y="444261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215D78-66C6-6171-E640-A81E1AF38471}"/>
              </a:ext>
            </a:extLst>
          </p:cNvPr>
          <p:cNvSpPr/>
          <p:nvPr/>
        </p:nvSpPr>
        <p:spPr>
          <a:xfrm>
            <a:off x="3393636" y="2288940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1D25DD-B09A-922D-BAC0-7616D73636FB}"/>
              </a:ext>
            </a:extLst>
          </p:cNvPr>
          <p:cNvSpPr/>
          <p:nvPr/>
        </p:nvSpPr>
        <p:spPr>
          <a:xfrm rot="3046953" flipH="1">
            <a:off x="3760157" y="2047704"/>
            <a:ext cx="347835" cy="579178"/>
          </a:xfrm>
          <a:custGeom>
            <a:avLst/>
            <a:gdLst>
              <a:gd name="connsiteX0" fmla="*/ 336430 w 336430"/>
              <a:gd name="connsiteY0" fmla="*/ 530524 h 530524"/>
              <a:gd name="connsiteX1" fmla="*/ 168215 w 336430"/>
              <a:gd name="connsiteY1" fmla="*/ 401128 h 530524"/>
              <a:gd name="connsiteX2" fmla="*/ 215660 w 336430"/>
              <a:gd name="connsiteY2" fmla="*/ 133709 h 530524"/>
              <a:gd name="connsiteX3" fmla="*/ 0 w 336430"/>
              <a:gd name="connsiteY3" fmla="*/ 0 h 5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30" h="530524">
                <a:moveTo>
                  <a:pt x="336430" y="530524"/>
                </a:moveTo>
                <a:cubicBezTo>
                  <a:pt x="262386" y="498894"/>
                  <a:pt x="188343" y="467264"/>
                  <a:pt x="168215" y="401128"/>
                </a:cubicBezTo>
                <a:cubicBezTo>
                  <a:pt x="148087" y="334992"/>
                  <a:pt x="243696" y="200564"/>
                  <a:pt x="215660" y="133709"/>
                </a:cubicBezTo>
                <a:cubicBezTo>
                  <a:pt x="187624" y="66854"/>
                  <a:pt x="93812" y="33427"/>
                  <a:pt x="0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622B24-8637-D38D-0EAC-0783F3789878}"/>
              </a:ext>
            </a:extLst>
          </p:cNvPr>
          <p:cNvSpPr/>
          <p:nvPr/>
        </p:nvSpPr>
        <p:spPr>
          <a:xfrm>
            <a:off x="4913201" y="2198001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B7E5D0-FC49-BC20-66FE-112EBB009CEE}"/>
              </a:ext>
            </a:extLst>
          </p:cNvPr>
          <p:cNvSpPr/>
          <p:nvPr/>
        </p:nvSpPr>
        <p:spPr>
          <a:xfrm>
            <a:off x="3400163" y="3078975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B7394-8A31-4E15-43E4-99C8839AA35D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440593" y="1638949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9AF36E-4705-2EE8-3CFD-4612FC2DB12E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3496695" y="2496182"/>
            <a:ext cx="6527" cy="58279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8A922C8-9924-A854-A6DE-9D4CD3967DF0}"/>
              </a:ext>
            </a:extLst>
          </p:cNvPr>
          <p:cNvSpPr/>
          <p:nvPr/>
        </p:nvSpPr>
        <p:spPr>
          <a:xfrm>
            <a:off x="4263230" y="2198001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86CAE42-DD6C-1DA9-4DBE-7376C2833D12}"/>
              </a:ext>
            </a:extLst>
          </p:cNvPr>
          <p:cNvSpPr/>
          <p:nvPr/>
        </p:nvSpPr>
        <p:spPr>
          <a:xfrm rot="14727690">
            <a:off x="4058861" y="1855846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476C77-D3A3-929A-711C-C01241F2EB84}"/>
              </a:ext>
            </a:extLst>
          </p:cNvPr>
          <p:cNvSpPr/>
          <p:nvPr/>
        </p:nvSpPr>
        <p:spPr>
          <a:xfrm>
            <a:off x="4234476" y="1535328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F9F58C-B2FE-ECEC-4876-2F218F488070}"/>
              </a:ext>
            </a:extLst>
          </p:cNvPr>
          <p:cNvSpPr/>
          <p:nvPr/>
        </p:nvSpPr>
        <p:spPr>
          <a:xfrm>
            <a:off x="5016259" y="1535328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6C37BD-54B7-788C-4F1A-28A450A6DB65}"/>
              </a:ext>
            </a:extLst>
          </p:cNvPr>
          <p:cNvSpPr/>
          <p:nvPr/>
        </p:nvSpPr>
        <p:spPr>
          <a:xfrm>
            <a:off x="4263230" y="2882356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227456E-7078-3C3C-90F4-C2176BA57208}"/>
              </a:ext>
            </a:extLst>
          </p:cNvPr>
          <p:cNvSpPr/>
          <p:nvPr/>
        </p:nvSpPr>
        <p:spPr>
          <a:xfrm rot="5400000">
            <a:off x="4872197" y="1920546"/>
            <a:ext cx="450272" cy="104641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0A00AF-0A36-3036-E6D2-CE06CBE91BE5}"/>
              </a:ext>
            </a:extLst>
          </p:cNvPr>
          <p:cNvCxnSpPr>
            <a:cxnSpLocks/>
            <a:stCxn id="17" idx="7"/>
            <a:endCxn id="9" idx="3"/>
          </p:cNvCxnSpPr>
          <p:nvPr/>
        </p:nvCxnSpPr>
        <p:spPr>
          <a:xfrm flipV="1">
            <a:off x="4439162" y="2374893"/>
            <a:ext cx="504224" cy="53781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DEB6CA-04B3-3CD4-77BE-949030A4479F}"/>
              </a:ext>
            </a:extLst>
          </p:cNvPr>
          <p:cNvCxnSpPr>
            <a:cxnSpLocks/>
            <a:stCxn id="21" idx="3"/>
            <a:endCxn id="22" idx="7"/>
          </p:cNvCxnSpPr>
          <p:nvPr/>
        </p:nvCxnSpPr>
        <p:spPr>
          <a:xfrm flipH="1">
            <a:off x="4970720" y="2817992"/>
            <a:ext cx="342799" cy="3852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F204FAB-A6B1-052E-B05F-33D7EC1C1499}"/>
              </a:ext>
            </a:extLst>
          </p:cNvPr>
          <p:cNvSpPr/>
          <p:nvPr/>
        </p:nvSpPr>
        <p:spPr>
          <a:xfrm>
            <a:off x="5283334" y="2641100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67F454-F44F-2DC8-B395-8697FF733EE3}"/>
              </a:ext>
            </a:extLst>
          </p:cNvPr>
          <p:cNvSpPr/>
          <p:nvPr/>
        </p:nvSpPr>
        <p:spPr>
          <a:xfrm>
            <a:off x="4794788" y="3172890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340E5D-C83A-1C88-8DA0-D21B02152628}"/>
              </a:ext>
            </a:extLst>
          </p:cNvPr>
          <p:cNvSpPr/>
          <p:nvPr/>
        </p:nvSpPr>
        <p:spPr>
          <a:xfrm rot="2166422">
            <a:off x="5037002" y="2474552"/>
            <a:ext cx="362370" cy="74064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306C22-890A-2207-6E3F-047B83948AD8}"/>
              </a:ext>
            </a:extLst>
          </p:cNvPr>
          <p:cNvCxnSpPr>
            <a:cxnSpLocks/>
            <a:stCxn id="22" idx="2"/>
            <a:endCxn id="17" idx="5"/>
          </p:cNvCxnSpPr>
          <p:nvPr/>
        </p:nvCxnSpPr>
        <p:spPr>
          <a:xfrm flipH="1" flipV="1">
            <a:off x="4439162" y="3059248"/>
            <a:ext cx="355626" cy="21726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D351E5-BB1E-F606-CD8F-5E820FA9E2AC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4366289" y="2405243"/>
            <a:ext cx="0" cy="47711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F2E4C4-F472-F8F4-4D87-7DF62B0C1A99}"/>
              </a:ext>
            </a:extLst>
          </p:cNvPr>
          <p:cNvCxnSpPr>
            <a:cxnSpLocks/>
            <a:stCxn id="22" idx="3"/>
            <a:endCxn id="10" idx="5"/>
          </p:cNvCxnSpPr>
          <p:nvPr/>
        </p:nvCxnSpPr>
        <p:spPr>
          <a:xfrm flipH="1" flipV="1">
            <a:off x="3576095" y="3255867"/>
            <a:ext cx="1248878" cy="93915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DE7BCA-E52D-2B18-824E-FA8A6F838F5C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 flipH="1">
            <a:off x="3496695" y="1638949"/>
            <a:ext cx="737781" cy="649991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9FE03D-E8D5-5A3C-0C09-A770EF6EB9E1}"/>
              </a:ext>
            </a:extLst>
          </p:cNvPr>
          <p:cNvCxnSpPr>
            <a:cxnSpLocks/>
            <a:stCxn id="21" idx="0"/>
            <a:endCxn id="16" idx="5"/>
          </p:cNvCxnSpPr>
          <p:nvPr/>
        </p:nvCxnSpPr>
        <p:spPr>
          <a:xfrm flipH="1" flipV="1">
            <a:off x="5192191" y="1712220"/>
            <a:ext cx="194202" cy="92888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A13537A7-C2FB-D7CA-BC84-9D5D8FDD959C}"/>
              </a:ext>
            </a:extLst>
          </p:cNvPr>
          <p:cNvSpPr/>
          <p:nvPr/>
        </p:nvSpPr>
        <p:spPr>
          <a:xfrm>
            <a:off x="3302304" y="1447295"/>
            <a:ext cx="2275309" cy="2089694"/>
          </a:xfrm>
          <a:custGeom>
            <a:avLst/>
            <a:gdLst>
              <a:gd name="connsiteX0" fmla="*/ 40403 w 2275309"/>
              <a:gd name="connsiteY0" fmla="*/ 799343 h 2089694"/>
              <a:gd name="connsiteX1" fmla="*/ 300795 w 2275309"/>
              <a:gd name="connsiteY1" fmla="*/ 551063 h 2089694"/>
              <a:gd name="connsiteX2" fmla="*/ 597521 w 2275309"/>
              <a:gd name="connsiteY2" fmla="*/ 302782 h 2089694"/>
              <a:gd name="connsiteX3" fmla="*/ 839746 w 2275309"/>
              <a:gd name="connsiteY3" fmla="*/ 96890 h 2089694"/>
              <a:gd name="connsiteX4" fmla="*/ 979026 w 2275309"/>
              <a:gd name="connsiteY4" fmla="*/ 18167 h 2089694"/>
              <a:gd name="connsiteX5" fmla="*/ 1281807 w 2275309"/>
              <a:gd name="connsiteY5" fmla="*/ 6056 h 2089694"/>
              <a:gd name="connsiteX6" fmla="*/ 1760202 w 2275309"/>
              <a:gd name="connsiteY6" fmla="*/ 0 h 2089694"/>
              <a:gd name="connsiteX7" fmla="*/ 1875259 w 2275309"/>
              <a:gd name="connsiteY7" fmla="*/ 6056 h 2089694"/>
              <a:gd name="connsiteX8" fmla="*/ 1972149 w 2275309"/>
              <a:gd name="connsiteY8" fmla="*/ 24223 h 2089694"/>
              <a:gd name="connsiteX9" fmla="*/ 2026649 w 2275309"/>
              <a:gd name="connsiteY9" fmla="*/ 175614 h 2089694"/>
              <a:gd name="connsiteX10" fmla="*/ 2178040 w 2275309"/>
              <a:gd name="connsiteY10" fmla="*/ 944678 h 2089694"/>
              <a:gd name="connsiteX11" fmla="*/ 2265544 w 2275309"/>
              <a:gd name="connsiteY11" fmla="*/ 1349800 h 2089694"/>
              <a:gd name="connsiteX12" fmla="*/ 1945504 w 2275309"/>
              <a:gd name="connsiteY12" fmla="*/ 1753660 h 2089694"/>
              <a:gd name="connsiteX13" fmla="*/ 1640704 w 2275309"/>
              <a:gd name="connsiteY13" fmla="*/ 2058460 h 2089694"/>
              <a:gd name="connsiteX14" fmla="*/ 1374004 w 2275309"/>
              <a:gd name="connsiteY14" fmla="*/ 2073700 h 2089694"/>
              <a:gd name="connsiteX15" fmla="*/ 345304 w 2275309"/>
              <a:gd name="connsiteY15" fmla="*/ 2005120 h 2089694"/>
              <a:gd name="connsiteX16" fmla="*/ 162424 w 2275309"/>
              <a:gd name="connsiteY16" fmla="*/ 1974640 h 2089694"/>
              <a:gd name="connsiteX17" fmla="*/ 48124 w 2275309"/>
              <a:gd name="connsiteY17" fmla="*/ 1906060 h 2089694"/>
              <a:gd name="connsiteX18" fmla="*/ 25264 w 2275309"/>
              <a:gd name="connsiteY18" fmla="*/ 1837480 h 2089694"/>
              <a:gd name="connsiteX19" fmla="*/ 2404 w 2275309"/>
              <a:gd name="connsiteY19" fmla="*/ 1608880 h 2089694"/>
              <a:gd name="connsiteX20" fmla="*/ 2404 w 2275309"/>
              <a:gd name="connsiteY20" fmla="*/ 1121200 h 2089694"/>
              <a:gd name="connsiteX21" fmla="*/ 17644 w 2275309"/>
              <a:gd name="connsiteY21" fmla="*/ 862120 h 2089694"/>
              <a:gd name="connsiteX22" fmla="*/ 17644 w 2275309"/>
              <a:gd name="connsiteY22" fmla="*/ 862120 h 20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309" h="2089694">
                <a:moveTo>
                  <a:pt x="40403" y="799343"/>
                </a:moveTo>
                <a:cubicBezTo>
                  <a:pt x="124172" y="716583"/>
                  <a:pt x="207942" y="633823"/>
                  <a:pt x="300795" y="551063"/>
                </a:cubicBezTo>
                <a:cubicBezTo>
                  <a:pt x="393648" y="468303"/>
                  <a:pt x="597521" y="302782"/>
                  <a:pt x="597521" y="302782"/>
                </a:cubicBezTo>
                <a:cubicBezTo>
                  <a:pt x="687346" y="227086"/>
                  <a:pt x="776162" y="144326"/>
                  <a:pt x="839746" y="96890"/>
                </a:cubicBezTo>
                <a:cubicBezTo>
                  <a:pt x="903330" y="49454"/>
                  <a:pt x="905349" y="33306"/>
                  <a:pt x="979026" y="18167"/>
                </a:cubicBezTo>
                <a:cubicBezTo>
                  <a:pt x="1052703" y="3028"/>
                  <a:pt x="1151611" y="9084"/>
                  <a:pt x="1281807" y="6056"/>
                </a:cubicBezTo>
                <a:cubicBezTo>
                  <a:pt x="1412003" y="3028"/>
                  <a:pt x="1661293" y="0"/>
                  <a:pt x="1760202" y="0"/>
                </a:cubicBezTo>
                <a:cubicBezTo>
                  <a:pt x="1859111" y="0"/>
                  <a:pt x="1839935" y="2019"/>
                  <a:pt x="1875259" y="6056"/>
                </a:cubicBezTo>
                <a:cubicBezTo>
                  <a:pt x="1910583" y="10093"/>
                  <a:pt x="1946917" y="-4037"/>
                  <a:pt x="1972149" y="24223"/>
                </a:cubicBezTo>
                <a:cubicBezTo>
                  <a:pt x="1997381" y="52483"/>
                  <a:pt x="1992334" y="22205"/>
                  <a:pt x="2026649" y="175614"/>
                </a:cubicBezTo>
                <a:cubicBezTo>
                  <a:pt x="2060964" y="329023"/>
                  <a:pt x="2138224" y="748980"/>
                  <a:pt x="2178040" y="944678"/>
                </a:cubicBezTo>
                <a:cubicBezTo>
                  <a:pt x="2217856" y="1140376"/>
                  <a:pt x="2304300" y="1214970"/>
                  <a:pt x="2265544" y="1349800"/>
                </a:cubicBezTo>
                <a:cubicBezTo>
                  <a:pt x="2226788" y="1484630"/>
                  <a:pt x="2049644" y="1635550"/>
                  <a:pt x="1945504" y="1753660"/>
                </a:cubicBezTo>
                <a:cubicBezTo>
                  <a:pt x="1841364" y="1871770"/>
                  <a:pt x="1735954" y="2005120"/>
                  <a:pt x="1640704" y="2058460"/>
                </a:cubicBezTo>
                <a:cubicBezTo>
                  <a:pt x="1545454" y="2111800"/>
                  <a:pt x="1589904" y="2082590"/>
                  <a:pt x="1374004" y="2073700"/>
                </a:cubicBezTo>
                <a:cubicBezTo>
                  <a:pt x="1158104" y="2064810"/>
                  <a:pt x="547234" y="2021630"/>
                  <a:pt x="345304" y="2005120"/>
                </a:cubicBezTo>
                <a:cubicBezTo>
                  <a:pt x="143374" y="1988610"/>
                  <a:pt x="211954" y="1991150"/>
                  <a:pt x="162424" y="1974640"/>
                </a:cubicBezTo>
                <a:cubicBezTo>
                  <a:pt x="112894" y="1958130"/>
                  <a:pt x="70984" y="1928920"/>
                  <a:pt x="48124" y="1906060"/>
                </a:cubicBezTo>
                <a:cubicBezTo>
                  <a:pt x="25264" y="1883200"/>
                  <a:pt x="32884" y="1887010"/>
                  <a:pt x="25264" y="1837480"/>
                </a:cubicBezTo>
                <a:cubicBezTo>
                  <a:pt x="17644" y="1787950"/>
                  <a:pt x="6214" y="1728260"/>
                  <a:pt x="2404" y="1608880"/>
                </a:cubicBezTo>
                <a:cubicBezTo>
                  <a:pt x="-1406" y="1489500"/>
                  <a:pt x="-136" y="1245660"/>
                  <a:pt x="2404" y="1121200"/>
                </a:cubicBezTo>
                <a:cubicBezTo>
                  <a:pt x="4944" y="996740"/>
                  <a:pt x="17644" y="862120"/>
                  <a:pt x="17644" y="862120"/>
                </a:cubicBezTo>
                <a:lnTo>
                  <a:pt x="17644" y="862120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10324C-096F-A522-D203-8CDBF89CAFF6}"/>
              </a:ext>
            </a:extLst>
          </p:cNvPr>
          <p:cNvCxnSpPr>
            <a:cxnSpLocks/>
          </p:cNvCxnSpPr>
          <p:nvPr/>
        </p:nvCxnSpPr>
        <p:spPr>
          <a:xfrm flipV="1">
            <a:off x="3731370" y="1844627"/>
            <a:ext cx="53106" cy="51011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1CD64E-6E44-9359-AF12-C5042052CC51}"/>
              </a:ext>
            </a:extLst>
          </p:cNvPr>
          <p:cNvCxnSpPr>
            <a:cxnSpLocks/>
          </p:cNvCxnSpPr>
          <p:nvPr/>
        </p:nvCxnSpPr>
        <p:spPr>
          <a:xfrm>
            <a:off x="4708948" y="1451845"/>
            <a:ext cx="5129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94E930-52C9-44EC-0571-C5D780267DD5}"/>
              </a:ext>
            </a:extLst>
          </p:cNvPr>
          <p:cNvCxnSpPr>
            <a:cxnSpLocks/>
          </p:cNvCxnSpPr>
          <p:nvPr/>
        </p:nvCxnSpPr>
        <p:spPr>
          <a:xfrm>
            <a:off x="5386392" y="1915357"/>
            <a:ext cx="22268" cy="82577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B480D75-AF04-DE79-53E3-4207B7FBE2C0}"/>
              </a:ext>
            </a:extLst>
          </p:cNvPr>
          <p:cNvCxnSpPr>
            <a:cxnSpLocks/>
          </p:cNvCxnSpPr>
          <p:nvPr/>
        </p:nvCxnSpPr>
        <p:spPr>
          <a:xfrm flipH="1">
            <a:off x="5272414" y="3118262"/>
            <a:ext cx="51747" cy="57199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4B2F69-119B-8A1E-9367-55F2246648E9}"/>
              </a:ext>
            </a:extLst>
          </p:cNvPr>
          <p:cNvCxnSpPr>
            <a:cxnSpLocks/>
          </p:cNvCxnSpPr>
          <p:nvPr/>
        </p:nvCxnSpPr>
        <p:spPr>
          <a:xfrm flipH="1">
            <a:off x="4210032" y="3491894"/>
            <a:ext cx="6463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DBC01A-249B-CF1A-4539-F8E7AB445CF2}"/>
              </a:ext>
            </a:extLst>
          </p:cNvPr>
          <p:cNvCxnSpPr>
            <a:cxnSpLocks/>
          </p:cNvCxnSpPr>
          <p:nvPr/>
        </p:nvCxnSpPr>
        <p:spPr>
          <a:xfrm flipV="1">
            <a:off x="3302017" y="2747132"/>
            <a:ext cx="0" cy="64364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FA013745-A97C-CE49-FFFB-3A9190D7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53" y="2760696"/>
            <a:ext cx="127000" cy="1016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CA96D60-BFB1-C35D-4B02-4DA6F023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96" y="1495370"/>
            <a:ext cx="127000" cy="1016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2063059-A2BB-6441-0843-96C963CF6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520" y="3032448"/>
            <a:ext cx="127000" cy="11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D4FC7D-A49B-79D1-2120-EBADB10FB1B7}"/>
                  </a:ext>
                </a:extLst>
              </p:cNvPr>
              <p:cNvSpPr txBox="1"/>
              <p:nvPr/>
            </p:nvSpPr>
            <p:spPr>
              <a:xfrm>
                <a:off x="3521583" y="1445015"/>
                <a:ext cx="435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D4FC7D-A49B-79D1-2120-EBADB10FB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83" y="1445015"/>
                <a:ext cx="4356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>
            <a:extLst>
              <a:ext uri="{FF2B5EF4-FFF2-40B4-BE49-F238E27FC236}">
                <a16:creationId xmlns:a16="http://schemas.microsoft.com/office/drawing/2014/main" id="{25BD2007-5F5D-F69C-908E-F8ADC66AD165}"/>
              </a:ext>
            </a:extLst>
          </p:cNvPr>
          <p:cNvSpPr/>
          <p:nvPr/>
        </p:nvSpPr>
        <p:spPr>
          <a:xfrm>
            <a:off x="1850070" y="2403941"/>
            <a:ext cx="395802" cy="77595"/>
          </a:xfrm>
          <a:custGeom>
            <a:avLst/>
            <a:gdLst>
              <a:gd name="connsiteX0" fmla="*/ 0 w 354087"/>
              <a:gd name="connsiteY0" fmla="*/ 66153 h 66153"/>
              <a:gd name="connsiteX1" fmla="*/ 120623 w 354087"/>
              <a:gd name="connsiteY1" fmla="*/ 5 h 66153"/>
              <a:gd name="connsiteX2" fmla="*/ 284048 w 354087"/>
              <a:gd name="connsiteY2" fmla="*/ 62262 h 66153"/>
              <a:gd name="connsiteX3" fmla="*/ 354087 w 354087"/>
              <a:gd name="connsiteY3" fmla="*/ 50588 h 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7" h="66153">
                <a:moveTo>
                  <a:pt x="0" y="66153"/>
                </a:moveTo>
                <a:cubicBezTo>
                  <a:pt x="36641" y="33403"/>
                  <a:pt x="73282" y="653"/>
                  <a:pt x="120623" y="5"/>
                </a:cubicBezTo>
                <a:cubicBezTo>
                  <a:pt x="167964" y="-644"/>
                  <a:pt x="245137" y="53832"/>
                  <a:pt x="284048" y="62262"/>
                </a:cubicBezTo>
                <a:cubicBezTo>
                  <a:pt x="322959" y="70692"/>
                  <a:pt x="338523" y="60640"/>
                  <a:pt x="354087" y="50588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5EE0455-9ABC-FDEF-48C0-98E8DF3ECA64}"/>
                  </a:ext>
                </a:extLst>
              </p:cNvPr>
              <p:cNvSpPr txBox="1"/>
              <p:nvPr/>
            </p:nvSpPr>
            <p:spPr>
              <a:xfrm>
                <a:off x="437734" y="2287479"/>
                <a:ext cx="1276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Spanner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5EE0455-9ABC-FDEF-48C0-98E8DF3EC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4" y="2287479"/>
                <a:ext cx="1276511" cy="369332"/>
              </a:xfrm>
              <a:prstGeom prst="rect">
                <a:avLst/>
              </a:prstGeom>
              <a:blipFill>
                <a:blip r:embed="rId7"/>
                <a:stretch>
                  <a:fillRect l="-396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F5DDBD-4B89-55AA-6419-0C4141D936F6}"/>
              </a:ext>
            </a:extLst>
          </p:cNvPr>
          <p:cNvCxnSpPr>
            <a:cxnSpLocks/>
            <a:stCxn id="52" idx="2"/>
            <a:endCxn id="56" idx="6"/>
          </p:cNvCxnSpPr>
          <p:nvPr/>
        </p:nvCxnSpPr>
        <p:spPr>
          <a:xfrm flipH="1">
            <a:off x="8727464" y="2256527"/>
            <a:ext cx="443854" cy="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>
            <a:extLst>
              <a:ext uri="{FF2B5EF4-FFF2-40B4-BE49-F238E27FC236}">
                <a16:creationId xmlns:a16="http://schemas.microsoft.com/office/drawing/2014/main" id="{F478524F-4F9A-5A14-8506-583047999D57}"/>
              </a:ext>
            </a:extLst>
          </p:cNvPr>
          <p:cNvSpPr/>
          <p:nvPr/>
        </p:nvSpPr>
        <p:spPr>
          <a:xfrm rot="12737839">
            <a:off x="7965771" y="2716414"/>
            <a:ext cx="537146" cy="557354"/>
          </a:xfrm>
          <a:custGeom>
            <a:avLst/>
            <a:gdLst>
              <a:gd name="connsiteX0" fmla="*/ 608163 w 608163"/>
              <a:gd name="connsiteY0" fmla="*/ 0 h 444261"/>
              <a:gd name="connsiteX1" fmla="*/ 224287 w 608163"/>
              <a:gd name="connsiteY1" fmla="*/ 116457 h 444261"/>
              <a:gd name="connsiteX2" fmla="*/ 0 w 608163"/>
              <a:gd name="connsiteY2" fmla="*/ 444261 h 4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63" h="444261">
                <a:moveTo>
                  <a:pt x="608163" y="0"/>
                </a:moveTo>
                <a:cubicBezTo>
                  <a:pt x="466905" y="21207"/>
                  <a:pt x="325647" y="42414"/>
                  <a:pt x="224287" y="116457"/>
                </a:cubicBezTo>
                <a:cubicBezTo>
                  <a:pt x="122926" y="190501"/>
                  <a:pt x="61463" y="317381"/>
                  <a:pt x="0" y="444261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F1BE894-95E1-3318-CCE9-93534D9E746B}"/>
              </a:ext>
            </a:extLst>
          </p:cNvPr>
          <p:cNvSpPr/>
          <p:nvPr/>
        </p:nvSpPr>
        <p:spPr>
          <a:xfrm>
            <a:off x="7651753" y="2243845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62762DA1-4D48-21BF-423F-5AED356D75C4}"/>
              </a:ext>
            </a:extLst>
          </p:cNvPr>
          <p:cNvSpPr/>
          <p:nvPr/>
        </p:nvSpPr>
        <p:spPr>
          <a:xfrm rot="3046953" flipH="1">
            <a:off x="8018274" y="2002609"/>
            <a:ext cx="347835" cy="579178"/>
          </a:xfrm>
          <a:custGeom>
            <a:avLst/>
            <a:gdLst>
              <a:gd name="connsiteX0" fmla="*/ 336430 w 336430"/>
              <a:gd name="connsiteY0" fmla="*/ 530524 h 530524"/>
              <a:gd name="connsiteX1" fmla="*/ 168215 w 336430"/>
              <a:gd name="connsiteY1" fmla="*/ 401128 h 530524"/>
              <a:gd name="connsiteX2" fmla="*/ 215660 w 336430"/>
              <a:gd name="connsiteY2" fmla="*/ 133709 h 530524"/>
              <a:gd name="connsiteX3" fmla="*/ 0 w 336430"/>
              <a:gd name="connsiteY3" fmla="*/ 0 h 5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30" h="530524">
                <a:moveTo>
                  <a:pt x="336430" y="530524"/>
                </a:moveTo>
                <a:cubicBezTo>
                  <a:pt x="262386" y="498894"/>
                  <a:pt x="188343" y="467264"/>
                  <a:pt x="168215" y="401128"/>
                </a:cubicBezTo>
                <a:cubicBezTo>
                  <a:pt x="148087" y="334992"/>
                  <a:pt x="243696" y="200564"/>
                  <a:pt x="215660" y="133709"/>
                </a:cubicBezTo>
                <a:cubicBezTo>
                  <a:pt x="187624" y="66854"/>
                  <a:pt x="93812" y="33427"/>
                  <a:pt x="0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84F1470-9E8E-EE87-A8FE-AECA4FE9C9C1}"/>
              </a:ext>
            </a:extLst>
          </p:cNvPr>
          <p:cNvSpPr/>
          <p:nvPr/>
        </p:nvSpPr>
        <p:spPr>
          <a:xfrm>
            <a:off x="9171318" y="2152906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B117542-4DCB-8CEE-88CA-CB7CEE1AA53E}"/>
              </a:ext>
            </a:extLst>
          </p:cNvPr>
          <p:cNvSpPr/>
          <p:nvPr/>
        </p:nvSpPr>
        <p:spPr>
          <a:xfrm>
            <a:off x="7658280" y="3033880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B859F9-55C8-7D5B-6C2C-D8F521D39697}"/>
              </a:ext>
            </a:extLst>
          </p:cNvPr>
          <p:cNvSpPr/>
          <p:nvPr/>
        </p:nvSpPr>
        <p:spPr>
          <a:xfrm>
            <a:off x="8521347" y="2152906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D099A9BD-C4BE-7A61-221A-1DC026E09817}"/>
              </a:ext>
            </a:extLst>
          </p:cNvPr>
          <p:cNvSpPr/>
          <p:nvPr/>
        </p:nvSpPr>
        <p:spPr>
          <a:xfrm rot="14727690">
            <a:off x="8316978" y="1810751"/>
            <a:ext cx="466792" cy="209283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349771-8A7D-2AB8-D838-BA23EB61E241}"/>
              </a:ext>
            </a:extLst>
          </p:cNvPr>
          <p:cNvSpPr/>
          <p:nvPr/>
        </p:nvSpPr>
        <p:spPr>
          <a:xfrm>
            <a:off x="8492593" y="1490233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2370F0-9C7A-7637-98B4-72D1483D5AB8}"/>
              </a:ext>
            </a:extLst>
          </p:cNvPr>
          <p:cNvSpPr/>
          <p:nvPr/>
        </p:nvSpPr>
        <p:spPr>
          <a:xfrm>
            <a:off x="9274376" y="1490233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4EAA2D0-1916-B2CA-4836-1274632FBFD6}"/>
              </a:ext>
            </a:extLst>
          </p:cNvPr>
          <p:cNvSpPr/>
          <p:nvPr/>
        </p:nvSpPr>
        <p:spPr>
          <a:xfrm>
            <a:off x="8521347" y="2837261"/>
            <a:ext cx="206117" cy="20724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BA52D4D9-A29E-156F-5DBD-B46F413A5728}"/>
              </a:ext>
            </a:extLst>
          </p:cNvPr>
          <p:cNvSpPr/>
          <p:nvPr/>
        </p:nvSpPr>
        <p:spPr>
          <a:xfrm rot="5400000">
            <a:off x="9130314" y="1875451"/>
            <a:ext cx="450272" cy="104641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1DBFED-430F-A1EC-5489-73493DDB7BA7}"/>
              </a:ext>
            </a:extLst>
          </p:cNvPr>
          <p:cNvCxnSpPr>
            <a:cxnSpLocks/>
            <a:stCxn id="60" idx="7"/>
            <a:endCxn id="52" idx="3"/>
          </p:cNvCxnSpPr>
          <p:nvPr/>
        </p:nvCxnSpPr>
        <p:spPr>
          <a:xfrm flipV="1">
            <a:off x="8697279" y="2329798"/>
            <a:ext cx="504224" cy="53781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1C64308-E2F5-5591-AAEF-95377895BF91}"/>
              </a:ext>
            </a:extLst>
          </p:cNvPr>
          <p:cNvSpPr/>
          <p:nvPr/>
        </p:nvSpPr>
        <p:spPr>
          <a:xfrm>
            <a:off x="9541451" y="2596005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78E52BA-8F46-851F-5D15-812AB7D7B0DD}"/>
              </a:ext>
            </a:extLst>
          </p:cNvPr>
          <p:cNvSpPr/>
          <p:nvPr/>
        </p:nvSpPr>
        <p:spPr>
          <a:xfrm>
            <a:off x="9052905" y="3127795"/>
            <a:ext cx="206117" cy="207242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044E013B-361E-AF1C-80CF-857D73BADAE1}"/>
              </a:ext>
            </a:extLst>
          </p:cNvPr>
          <p:cNvSpPr/>
          <p:nvPr/>
        </p:nvSpPr>
        <p:spPr>
          <a:xfrm rot="2166422">
            <a:off x="9295119" y="2429457"/>
            <a:ext cx="362370" cy="74064"/>
          </a:xfrm>
          <a:custGeom>
            <a:avLst/>
            <a:gdLst>
              <a:gd name="connsiteX0" fmla="*/ 466792 w 466792"/>
              <a:gd name="connsiteY0" fmla="*/ 209283 h 209283"/>
              <a:gd name="connsiteX1" fmla="*/ 217410 w 466792"/>
              <a:gd name="connsiteY1" fmla="*/ 11057 h 209283"/>
              <a:gd name="connsiteX2" fmla="*/ 12789 w 466792"/>
              <a:gd name="connsiteY2" fmla="*/ 23845 h 209283"/>
              <a:gd name="connsiteX3" fmla="*/ 12789 w 466792"/>
              <a:gd name="connsiteY3" fmla="*/ 23845 h 209283"/>
              <a:gd name="connsiteX4" fmla="*/ 0 w 466792"/>
              <a:gd name="connsiteY4" fmla="*/ 36634 h 2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2" h="209283">
                <a:moveTo>
                  <a:pt x="466792" y="209283"/>
                </a:moveTo>
                <a:cubicBezTo>
                  <a:pt x="379934" y="125623"/>
                  <a:pt x="293077" y="41963"/>
                  <a:pt x="217410" y="11057"/>
                </a:cubicBezTo>
                <a:cubicBezTo>
                  <a:pt x="141743" y="-19849"/>
                  <a:pt x="12789" y="23845"/>
                  <a:pt x="12789" y="23845"/>
                </a:cubicBezTo>
                <a:lnTo>
                  <a:pt x="12789" y="23845"/>
                </a:lnTo>
                <a:lnTo>
                  <a:pt x="0" y="3663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E69D22-C8EB-661C-AF6B-4502D29D8A40}"/>
              </a:ext>
            </a:extLst>
          </p:cNvPr>
          <p:cNvCxnSpPr>
            <a:cxnSpLocks/>
            <a:stCxn id="66" idx="2"/>
            <a:endCxn id="60" idx="5"/>
          </p:cNvCxnSpPr>
          <p:nvPr/>
        </p:nvCxnSpPr>
        <p:spPr>
          <a:xfrm flipH="1" flipV="1">
            <a:off x="8697279" y="3014153"/>
            <a:ext cx="355626" cy="21726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8C7726-B9A9-9EC6-B3A7-99F3D12E4174}"/>
              </a:ext>
            </a:extLst>
          </p:cNvPr>
          <p:cNvCxnSpPr>
            <a:cxnSpLocks/>
            <a:stCxn id="60" idx="0"/>
            <a:endCxn id="56" idx="4"/>
          </p:cNvCxnSpPr>
          <p:nvPr/>
        </p:nvCxnSpPr>
        <p:spPr>
          <a:xfrm flipV="1">
            <a:off x="8624406" y="2360148"/>
            <a:ext cx="0" cy="477113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4AED7F8-2E64-FE98-69BA-CEFBE10B5C8A}"/>
              </a:ext>
            </a:extLst>
          </p:cNvPr>
          <p:cNvCxnSpPr>
            <a:cxnSpLocks/>
            <a:stCxn id="66" idx="3"/>
            <a:endCxn id="53" idx="5"/>
          </p:cNvCxnSpPr>
          <p:nvPr/>
        </p:nvCxnSpPr>
        <p:spPr>
          <a:xfrm flipH="1" flipV="1">
            <a:off x="7834212" y="3210772"/>
            <a:ext cx="1248878" cy="93915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975376-5318-BD1F-ED6A-7D3419690923}"/>
              </a:ext>
            </a:extLst>
          </p:cNvPr>
          <p:cNvCxnSpPr>
            <a:cxnSpLocks/>
            <a:stCxn id="58" idx="2"/>
            <a:endCxn id="50" idx="0"/>
          </p:cNvCxnSpPr>
          <p:nvPr/>
        </p:nvCxnSpPr>
        <p:spPr>
          <a:xfrm flipH="1">
            <a:off x="7754812" y="1593854"/>
            <a:ext cx="737781" cy="649991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E4DA1A0-3EB3-D00E-F469-C058328A16EA}"/>
              </a:ext>
            </a:extLst>
          </p:cNvPr>
          <p:cNvCxnSpPr>
            <a:cxnSpLocks/>
            <a:stCxn id="65" idx="0"/>
            <a:endCxn id="59" idx="5"/>
          </p:cNvCxnSpPr>
          <p:nvPr/>
        </p:nvCxnSpPr>
        <p:spPr>
          <a:xfrm flipH="1" flipV="1">
            <a:off x="9450308" y="1667125"/>
            <a:ext cx="194202" cy="92888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>
            <a:extLst>
              <a:ext uri="{FF2B5EF4-FFF2-40B4-BE49-F238E27FC236}">
                <a16:creationId xmlns:a16="http://schemas.microsoft.com/office/drawing/2014/main" id="{8DA49450-A3A4-3C4E-2DFA-0B8A8D7FE6BB}"/>
              </a:ext>
            </a:extLst>
          </p:cNvPr>
          <p:cNvSpPr/>
          <p:nvPr/>
        </p:nvSpPr>
        <p:spPr>
          <a:xfrm>
            <a:off x="7560421" y="1402200"/>
            <a:ext cx="2275309" cy="2089694"/>
          </a:xfrm>
          <a:custGeom>
            <a:avLst/>
            <a:gdLst>
              <a:gd name="connsiteX0" fmla="*/ 40403 w 2275309"/>
              <a:gd name="connsiteY0" fmla="*/ 799343 h 2089694"/>
              <a:gd name="connsiteX1" fmla="*/ 300795 w 2275309"/>
              <a:gd name="connsiteY1" fmla="*/ 551063 h 2089694"/>
              <a:gd name="connsiteX2" fmla="*/ 597521 w 2275309"/>
              <a:gd name="connsiteY2" fmla="*/ 302782 h 2089694"/>
              <a:gd name="connsiteX3" fmla="*/ 839746 w 2275309"/>
              <a:gd name="connsiteY3" fmla="*/ 96890 h 2089694"/>
              <a:gd name="connsiteX4" fmla="*/ 979026 w 2275309"/>
              <a:gd name="connsiteY4" fmla="*/ 18167 h 2089694"/>
              <a:gd name="connsiteX5" fmla="*/ 1281807 w 2275309"/>
              <a:gd name="connsiteY5" fmla="*/ 6056 h 2089694"/>
              <a:gd name="connsiteX6" fmla="*/ 1760202 w 2275309"/>
              <a:gd name="connsiteY6" fmla="*/ 0 h 2089694"/>
              <a:gd name="connsiteX7" fmla="*/ 1875259 w 2275309"/>
              <a:gd name="connsiteY7" fmla="*/ 6056 h 2089694"/>
              <a:gd name="connsiteX8" fmla="*/ 1972149 w 2275309"/>
              <a:gd name="connsiteY8" fmla="*/ 24223 h 2089694"/>
              <a:gd name="connsiteX9" fmla="*/ 2026649 w 2275309"/>
              <a:gd name="connsiteY9" fmla="*/ 175614 h 2089694"/>
              <a:gd name="connsiteX10" fmla="*/ 2178040 w 2275309"/>
              <a:gd name="connsiteY10" fmla="*/ 944678 h 2089694"/>
              <a:gd name="connsiteX11" fmla="*/ 2265544 w 2275309"/>
              <a:gd name="connsiteY11" fmla="*/ 1349800 h 2089694"/>
              <a:gd name="connsiteX12" fmla="*/ 1945504 w 2275309"/>
              <a:gd name="connsiteY12" fmla="*/ 1753660 h 2089694"/>
              <a:gd name="connsiteX13" fmla="*/ 1640704 w 2275309"/>
              <a:gd name="connsiteY13" fmla="*/ 2058460 h 2089694"/>
              <a:gd name="connsiteX14" fmla="*/ 1374004 w 2275309"/>
              <a:gd name="connsiteY14" fmla="*/ 2073700 h 2089694"/>
              <a:gd name="connsiteX15" fmla="*/ 345304 w 2275309"/>
              <a:gd name="connsiteY15" fmla="*/ 2005120 h 2089694"/>
              <a:gd name="connsiteX16" fmla="*/ 162424 w 2275309"/>
              <a:gd name="connsiteY16" fmla="*/ 1974640 h 2089694"/>
              <a:gd name="connsiteX17" fmla="*/ 48124 w 2275309"/>
              <a:gd name="connsiteY17" fmla="*/ 1906060 h 2089694"/>
              <a:gd name="connsiteX18" fmla="*/ 25264 w 2275309"/>
              <a:gd name="connsiteY18" fmla="*/ 1837480 h 2089694"/>
              <a:gd name="connsiteX19" fmla="*/ 2404 w 2275309"/>
              <a:gd name="connsiteY19" fmla="*/ 1608880 h 2089694"/>
              <a:gd name="connsiteX20" fmla="*/ 2404 w 2275309"/>
              <a:gd name="connsiteY20" fmla="*/ 1121200 h 2089694"/>
              <a:gd name="connsiteX21" fmla="*/ 17644 w 2275309"/>
              <a:gd name="connsiteY21" fmla="*/ 862120 h 2089694"/>
              <a:gd name="connsiteX22" fmla="*/ 17644 w 2275309"/>
              <a:gd name="connsiteY22" fmla="*/ 862120 h 20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309" h="2089694">
                <a:moveTo>
                  <a:pt x="40403" y="799343"/>
                </a:moveTo>
                <a:cubicBezTo>
                  <a:pt x="124172" y="716583"/>
                  <a:pt x="207942" y="633823"/>
                  <a:pt x="300795" y="551063"/>
                </a:cubicBezTo>
                <a:cubicBezTo>
                  <a:pt x="393648" y="468303"/>
                  <a:pt x="597521" y="302782"/>
                  <a:pt x="597521" y="302782"/>
                </a:cubicBezTo>
                <a:cubicBezTo>
                  <a:pt x="687346" y="227086"/>
                  <a:pt x="776162" y="144326"/>
                  <a:pt x="839746" y="96890"/>
                </a:cubicBezTo>
                <a:cubicBezTo>
                  <a:pt x="903330" y="49454"/>
                  <a:pt x="905349" y="33306"/>
                  <a:pt x="979026" y="18167"/>
                </a:cubicBezTo>
                <a:cubicBezTo>
                  <a:pt x="1052703" y="3028"/>
                  <a:pt x="1151611" y="9084"/>
                  <a:pt x="1281807" y="6056"/>
                </a:cubicBezTo>
                <a:cubicBezTo>
                  <a:pt x="1412003" y="3028"/>
                  <a:pt x="1661293" y="0"/>
                  <a:pt x="1760202" y="0"/>
                </a:cubicBezTo>
                <a:cubicBezTo>
                  <a:pt x="1859111" y="0"/>
                  <a:pt x="1839935" y="2019"/>
                  <a:pt x="1875259" y="6056"/>
                </a:cubicBezTo>
                <a:cubicBezTo>
                  <a:pt x="1910583" y="10093"/>
                  <a:pt x="1946917" y="-4037"/>
                  <a:pt x="1972149" y="24223"/>
                </a:cubicBezTo>
                <a:cubicBezTo>
                  <a:pt x="1997381" y="52483"/>
                  <a:pt x="1992334" y="22205"/>
                  <a:pt x="2026649" y="175614"/>
                </a:cubicBezTo>
                <a:cubicBezTo>
                  <a:pt x="2060964" y="329023"/>
                  <a:pt x="2138224" y="748980"/>
                  <a:pt x="2178040" y="944678"/>
                </a:cubicBezTo>
                <a:cubicBezTo>
                  <a:pt x="2217856" y="1140376"/>
                  <a:pt x="2304300" y="1214970"/>
                  <a:pt x="2265544" y="1349800"/>
                </a:cubicBezTo>
                <a:cubicBezTo>
                  <a:pt x="2226788" y="1484630"/>
                  <a:pt x="2049644" y="1635550"/>
                  <a:pt x="1945504" y="1753660"/>
                </a:cubicBezTo>
                <a:cubicBezTo>
                  <a:pt x="1841364" y="1871770"/>
                  <a:pt x="1735954" y="2005120"/>
                  <a:pt x="1640704" y="2058460"/>
                </a:cubicBezTo>
                <a:cubicBezTo>
                  <a:pt x="1545454" y="2111800"/>
                  <a:pt x="1589904" y="2082590"/>
                  <a:pt x="1374004" y="2073700"/>
                </a:cubicBezTo>
                <a:cubicBezTo>
                  <a:pt x="1158104" y="2064810"/>
                  <a:pt x="547234" y="2021630"/>
                  <a:pt x="345304" y="2005120"/>
                </a:cubicBezTo>
                <a:cubicBezTo>
                  <a:pt x="143374" y="1988610"/>
                  <a:pt x="211954" y="1991150"/>
                  <a:pt x="162424" y="1974640"/>
                </a:cubicBezTo>
                <a:cubicBezTo>
                  <a:pt x="112894" y="1958130"/>
                  <a:pt x="70984" y="1928920"/>
                  <a:pt x="48124" y="1906060"/>
                </a:cubicBezTo>
                <a:cubicBezTo>
                  <a:pt x="25264" y="1883200"/>
                  <a:pt x="32884" y="1887010"/>
                  <a:pt x="25264" y="1837480"/>
                </a:cubicBezTo>
                <a:cubicBezTo>
                  <a:pt x="17644" y="1787950"/>
                  <a:pt x="6214" y="1728260"/>
                  <a:pt x="2404" y="1608880"/>
                </a:cubicBezTo>
                <a:cubicBezTo>
                  <a:pt x="-1406" y="1489500"/>
                  <a:pt x="-136" y="1245660"/>
                  <a:pt x="2404" y="1121200"/>
                </a:cubicBezTo>
                <a:cubicBezTo>
                  <a:pt x="4944" y="996740"/>
                  <a:pt x="17644" y="862120"/>
                  <a:pt x="17644" y="862120"/>
                </a:cubicBezTo>
                <a:lnTo>
                  <a:pt x="17644" y="862120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60FE310-CB23-DD21-48C4-72AC7A986DBB}"/>
              </a:ext>
            </a:extLst>
          </p:cNvPr>
          <p:cNvCxnSpPr>
            <a:cxnSpLocks/>
          </p:cNvCxnSpPr>
          <p:nvPr/>
        </p:nvCxnSpPr>
        <p:spPr>
          <a:xfrm flipV="1">
            <a:off x="7989487" y="1799532"/>
            <a:ext cx="53106" cy="51011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CAEAD4B-BDAD-B775-11E1-50331A8BF108}"/>
              </a:ext>
            </a:extLst>
          </p:cNvPr>
          <p:cNvCxnSpPr>
            <a:cxnSpLocks/>
          </p:cNvCxnSpPr>
          <p:nvPr/>
        </p:nvCxnSpPr>
        <p:spPr>
          <a:xfrm>
            <a:off x="8967065" y="1406750"/>
            <a:ext cx="5129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23E645-FB9E-C722-A042-9E6E85181C2F}"/>
              </a:ext>
            </a:extLst>
          </p:cNvPr>
          <p:cNvCxnSpPr>
            <a:cxnSpLocks/>
          </p:cNvCxnSpPr>
          <p:nvPr/>
        </p:nvCxnSpPr>
        <p:spPr>
          <a:xfrm>
            <a:off x="9644509" y="1870262"/>
            <a:ext cx="22268" cy="82577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5D19DBC-FBEA-8D66-1A8E-C9579D5FDF9E}"/>
              </a:ext>
            </a:extLst>
          </p:cNvPr>
          <p:cNvCxnSpPr>
            <a:cxnSpLocks/>
          </p:cNvCxnSpPr>
          <p:nvPr/>
        </p:nvCxnSpPr>
        <p:spPr>
          <a:xfrm flipH="1">
            <a:off x="9530531" y="3073167"/>
            <a:ext cx="51747" cy="57199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B652D5-C597-1A59-CD8E-8F849E6425C7}"/>
              </a:ext>
            </a:extLst>
          </p:cNvPr>
          <p:cNvCxnSpPr>
            <a:cxnSpLocks/>
          </p:cNvCxnSpPr>
          <p:nvPr/>
        </p:nvCxnSpPr>
        <p:spPr>
          <a:xfrm flipH="1">
            <a:off x="8468149" y="3446799"/>
            <a:ext cx="6463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D25C46A-A623-F198-C3A0-B3F050409C50}"/>
              </a:ext>
            </a:extLst>
          </p:cNvPr>
          <p:cNvCxnSpPr>
            <a:cxnSpLocks/>
          </p:cNvCxnSpPr>
          <p:nvPr/>
        </p:nvCxnSpPr>
        <p:spPr>
          <a:xfrm flipV="1">
            <a:off x="7560134" y="2702037"/>
            <a:ext cx="0" cy="64364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143569E-DD78-1EE2-E209-9DA034C0B74D}"/>
                  </a:ext>
                </a:extLst>
              </p:cNvPr>
              <p:cNvSpPr txBox="1"/>
              <p:nvPr/>
            </p:nvSpPr>
            <p:spPr>
              <a:xfrm>
                <a:off x="7779700" y="1399920"/>
                <a:ext cx="435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143569E-DD78-1EE2-E209-9DA034C0B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00" y="1399920"/>
                <a:ext cx="4356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reeform 86">
            <a:extLst>
              <a:ext uri="{FF2B5EF4-FFF2-40B4-BE49-F238E27FC236}">
                <a16:creationId xmlns:a16="http://schemas.microsoft.com/office/drawing/2014/main" id="{98CB2F04-7282-6508-D95F-CF640A575DEB}"/>
              </a:ext>
            </a:extLst>
          </p:cNvPr>
          <p:cNvSpPr/>
          <p:nvPr/>
        </p:nvSpPr>
        <p:spPr>
          <a:xfrm>
            <a:off x="4352149" y="1720887"/>
            <a:ext cx="692864" cy="507463"/>
          </a:xfrm>
          <a:custGeom>
            <a:avLst/>
            <a:gdLst>
              <a:gd name="connsiteX0" fmla="*/ 163808 w 779173"/>
              <a:gd name="connsiteY0" fmla="*/ 0 h 528923"/>
              <a:gd name="connsiteX1" fmla="*/ 90980 w 779173"/>
              <a:gd name="connsiteY1" fmla="*/ 105197 h 528923"/>
              <a:gd name="connsiteX2" fmla="*/ 1967 w 779173"/>
              <a:gd name="connsiteY2" fmla="*/ 161841 h 528923"/>
              <a:gd name="connsiteX3" fmla="*/ 42427 w 779173"/>
              <a:gd name="connsiteY3" fmla="*/ 420786 h 528923"/>
              <a:gd name="connsiteX4" fmla="*/ 188084 w 779173"/>
              <a:gd name="connsiteY4" fmla="*/ 461246 h 528923"/>
              <a:gd name="connsiteX5" fmla="*/ 220452 w 779173"/>
              <a:gd name="connsiteY5" fmla="*/ 517890 h 528923"/>
              <a:gd name="connsiteX6" fmla="*/ 309465 w 779173"/>
              <a:gd name="connsiteY6" fmla="*/ 517890 h 528923"/>
              <a:gd name="connsiteX7" fmla="*/ 552226 w 779173"/>
              <a:gd name="connsiteY7" fmla="*/ 525982 h 528923"/>
              <a:gd name="connsiteX8" fmla="*/ 641238 w 779173"/>
              <a:gd name="connsiteY8" fmla="*/ 461246 h 528923"/>
              <a:gd name="connsiteX9" fmla="*/ 746435 w 779173"/>
              <a:gd name="connsiteY9" fmla="*/ 412694 h 528923"/>
              <a:gd name="connsiteX10" fmla="*/ 778803 w 779173"/>
              <a:gd name="connsiteY10" fmla="*/ 137565 h 528923"/>
              <a:gd name="connsiteX11" fmla="*/ 730251 w 779173"/>
              <a:gd name="connsiteY11" fmla="*/ 89013 h 528923"/>
              <a:gd name="connsiteX12" fmla="*/ 673606 w 779173"/>
              <a:gd name="connsiteY12" fmla="*/ 40460 h 528923"/>
              <a:gd name="connsiteX13" fmla="*/ 665514 w 779173"/>
              <a:gd name="connsiteY13" fmla="*/ 0 h 52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9173" h="528923">
                <a:moveTo>
                  <a:pt x="163808" y="0"/>
                </a:moveTo>
                <a:cubicBezTo>
                  <a:pt x="140880" y="39112"/>
                  <a:pt x="117953" y="78224"/>
                  <a:pt x="90980" y="105197"/>
                </a:cubicBezTo>
                <a:cubicBezTo>
                  <a:pt x="64007" y="132170"/>
                  <a:pt x="10059" y="109243"/>
                  <a:pt x="1967" y="161841"/>
                </a:cubicBezTo>
                <a:cubicBezTo>
                  <a:pt x="-6125" y="214439"/>
                  <a:pt x="11408" y="370885"/>
                  <a:pt x="42427" y="420786"/>
                </a:cubicBezTo>
                <a:cubicBezTo>
                  <a:pt x="73446" y="470687"/>
                  <a:pt x="158413" y="445062"/>
                  <a:pt x="188084" y="461246"/>
                </a:cubicBezTo>
                <a:cubicBezTo>
                  <a:pt x="217755" y="477430"/>
                  <a:pt x="200222" y="508449"/>
                  <a:pt x="220452" y="517890"/>
                </a:cubicBezTo>
                <a:cubicBezTo>
                  <a:pt x="240682" y="527331"/>
                  <a:pt x="309465" y="517890"/>
                  <a:pt x="309465" y="517890"/>
                </a:cubicBezTo>
                <a:cubicBezTo>
                  <a:pt x="364761" y="519239"/>
                  <a:pt x="496931" y="535423"/>
                  <a:pt x="552226" y="525982"/>
                </a:cubicBezTo>
                <a:cubicBezTo>
                  <a:pt x="607521" y="516541"/>
                  <a:pt x="608870" y="480127"/>
                  <a:pt x="641238" y="461246"/>
                </a:cubicBezTo>
                <a:cubicBezTo>
                  <a:pt x="673606" y="442365"/>
                  <a:pt x="723508" y="466641"/>
                  <a:pt x="746435" y="412694"/>
                </a:cubicBezTo>
                <a:cubicBezTo>
                  <a:pt x="769362" y="358747"/>
                  <a:pt x="781500" y="191512"/>
                  <a:pt x="778803" y="137565"/>
                </a:cubicBezTo>
                <a:cubicBezTo>
                  <a:pt x="776106" y="83618"/>
                  <a:pt x="747784" y="105197"/>
                  <a:pt x="730251" y="89013"/>
                </a:cubicBezTo>
                <a:cubicBezTo>
                  <a:pt x="712718" y="72829"/>
                  <a:pt x="684395" y="55295"/>
                  <a:pt x="673606" y="40460"/>
                </a:cubicBezTo>
                <a:cubicBezTo>
                  <a:pt x="662817" y="25625"/>
                  <a:pt x="664165" y="12812"/>
                  <a:pt x="665514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BA0EC52-7CAD-F0E0-ECCF-6B98E07532BF}"/>
              </a:ext>
            </a:extLst>
          </p:cNvPr>
          <p:cNvSpPr/>
          <p:nvPr/>
        </p:nvSpPr>
        <p:spPr>
          <a:xfrm>
            <a:off x="3548164" y="2288940"/>
            <a:ext cx="726505" cy="825650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A47F3B22-A5E2-B5C0-661D-AE64A5A7C4AD}"/>
              </a:ext>
            </a:extLst>
          </p:cNvPr>
          <p:cNvSpPr/>
          <p:nvPr/>
        </p:nvSpPr>
        <p:spPr>
          <a:xfrm>
            <a:off x="4514290" y="2464826"/>
            <a:ext cx="749976" cy="717770"/>
          </a:xfrm>
          <a:custGeom>
            <a:avLst/>
            <a:gdLst>
              <a:gd name="connsiteX0" fmla="*/ 719666 w 749976"/>
              <a:gd name="connsiteY0" fmla="*/ 341274 h 717770"/>
              <a:gd name="connsiteX1" fmla="*/ 686007 w 749976"/>
              <a:gd name="connsiteY1" fmla="*/ 273956 h 717770"/>
              <a:gd name="connsiteX2" fmla="*/ 747715 w 749976"/>
              <a:gd name="connsiteY2" fmla="*/ 195419 h 717770"/>
              <a:gd name="connsiteX3" fmla="*/ 590640 w 749976"/>
              <a:gd name="connsiteY3" fmla="*/ 15904 h 717770"/>
              <a:gd name="connsiteX4" fmla="*/ 489664 w 749976"/>
              <a:gd name="connsiteY4" fmla="*/ 27124 h 717770"/>
              <a:gd name="connsiteX5" fmla="*/ 433566 w 749976"/>
              <a:gd name="connsiteY5" fmla="*/ 4685 h 717770"/>
              <a:gd name="connsiteX6" fmla="*/ 310150 w 749976"/>
              <a:gd name="connsiteY6" fmla="*/ 133711 h 717770"/>
              <a:gd name="connsiteX7" fmla="*/ 74537 w 749976"/>
              <a:gd name="connsiteY7" fmla="*/ 386152 h 717770"/>
              <a:gd name="connsiteX8" fmla="*/ 1610 w 749976"/>
              <a:gd name="connsiteY8" fmla="*/ 447860 h 717770"/>
              <a:gd name="connsiteX9" fmla="*/ 24049 w 749976"/>
              <a:gd name="connsiteY9" fmla="*/ 537617 h 717770"/>
              <a:gd name="connsiteX10" fmla="*/ 24049 w 749976"/>
              <a:gd name="connsiteY10" fmla="*/ 576886 h 717770"/>
              <a:gd name="connsiteX11" fmla="*/ 46488 w 749976"/>
              <a:gd name="connsiteY11" fmla="*/ 604935 h 717770"/>
              <a:gd name="connsiteX12" fmla="*/ 192344 w 749976"/>
              <a:gd name="connsiteY12" fmla="*/ 689082 h 717770"/>
              <a:gd name="connsiteX13" fmla="*/ 259661 w 749976"/>
              <a:gd name="connsiteY13" fmla="*/ 717131 h 717770"/>
              <a:gd name="connsiteX14" fmla="*/ 326979 w 749976"/>
              <a:gd name="connsiteY14" fmla="*/ 666643 h 717770"/>
              <a:gd name="connsiteX15" fmla="*/ 394297 w 749976"/>
              <a:gd name="connsiteY15" fmla="*/ 649814 h 717770"/>
              <a:gd name="connsiteX16" fmla="*/ 444785 w 749976"/>
              <a:gd name="connsiteY16" fmla="*/ 649814 h 717770"/>
              <a:gd name="connsiteX17" fmla="*/ 456005 w 749976"/>
              <a:gd name="connsiteY17" fmla="*/ 672253 h 71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9976" h="717770">
                <a:moveTo>
                  <a:pt x="719666" y="341274"/>
                </a:moveTo>
                <a:cubicBezTo>
                  <a:pt x="700499" y="319769"/>
                  <a:pt x="681332" y="298265"/>
                  <a:pt x="686007" y="273956"/>
                </a:cubicBezTo>
                <a:cubicBezTo>
                  <a:pt x="690682" y="249647"/>
                  <a:pt x="763609" y="238428"/>
                  <a:pt x="747715" y="195419"/>
                </a:cubicBezTo>
                <a:cubicBezTo>
                  <a:pt x="731821" y="152410"/>
                  <a:pt x="633648" y="43953"/>
                  <a:pt x="590640" y="15904"/>
                </a:cubicBezTo>
                <a:cubicBezTo>
                  <a:pt x="547632" y="-12145"/>
                  <a:pt x="515843" y="28994"/>
                  <a:pt x="489664" y="27124"/>
                </a:cubicBezTo>
                <a:cubicBezTo>
                  <a:pt x="463485" y="25254"/>
                  <a:pt x="463485" y="-13079"/>
                  <a:pt x="433566" y="4685"/>
                </a:cubicBezTo>
                <a:cubicBezTo>
                  <a:pt x="403647" y="22449"/>
                  <a:pt x="310150" y="133711"/>
                  <a:pt x="310150" y="133711"/>
                </a:cubicBezTo>
                <a:cubicBezTo>
                  <a:pt x="250312" y="197289"/>
                  <a:pt x="125960" y="333794"/>
                  <a:pt x="74537" y="386152"/>
                </a:cubicBezTo>
                <a:cubicBezTo>
                  <a:pt x="23114" y="438510"/>
                  <a:pt x="10025" y="422616"/>
                  <a:pt x="1610" y="447860"/>
                </a:cubicBezTo>
                <a:cubicBezTo>
                  <a:pt x="-6805" y="473104"/>
                  <a:pt x="20309" y="516113"/>
                  <a:pt x="24049" y="537617"/>
                </a:cubicBezTo>
                <a:cubicBezTo>
                  <a:pt x="27789" y="559121"/>
                  <a:pt x="20309" y="565666"/>
                  <a:pt x="24049" y="576886"/>
                </a:cubicBezTo>
                <a:cubicBezTo>
                  <a:pt x="27789" y="588106"/>
                  <a:pt x="18439" y="586236"/>
                  <a:pt x="46488" y="604935"/>
                </a:cubicBezTo>
                <a:cubicBezTo>
                  <a:pt x="74537" y="623634"/>
                  <a:pt x="156815" y="670383"/>
                  <a:pt x="192344" y="689082"/>
                </a:cubicBezTo>
                <a:cubicBezTo>
                  <a:pt x="227873" y="707781"/>
                  <a:pt x="237222" y="720871"/>
                  <a:pt x="259661" y="717131"/>
                </a:cubicBezTo>
                <a:cubicBezTo>
                  <a:pt x="282100" y="713391"/>
                  <a:pt x="304540" y="677862"/>
                  <a:pt x="326979" y="666643"/>
                </a:cubicBezTo>
                <a:cubicBezTo>
                  <a:pt x="349418" y="655424"/>
                  <a:pt x="374663" y="652619"/>
                  <a:pt x="394297" y="649814"/>
                </a:cubicBezTo>
                <a:cubicBezTo>
                  <a:pt x="413931" y="647009"/>
                  <a:pt x="444785" y="649814"/>
                  <a:pt x="444785" y="649814"/>
                </a:cubicBezTo>
                <a:cubicBezTo>
                  <a:pt x="455070" y="653554"/>
                  <a:pt x="455537" y="662903"/>
                  <a:pt x="456005" y="672253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0A0138AA-F24D-D228-E28A-0CF31D8ADA49}"/>
              </a:ext>
            </a:extLst>
          </p:cNvPr>
          <p:cNvSpPr/>
          <p:nvPr/>
        </p:nvSpPr>
        <p:spPr>
          <a:xfrm>
            <a:off x="8603235" y="1691560"/>
            <a:ext cx="692864" cy="507463"/>
          </a:xfrm>
          <a:custGeom>
            <a:avLst/>
            <a:gdLst>
              <a:gd name="connsiteX0" fmla="*/ 163808 w 779173"/>
              <a:gd name="connsiteY0" fmla="*/ 0 h 528923"/>
              <a:gd name="connsiteX1" fmla="*/ 90980 w 779173"/>
              <a:gd name="connsiteY1" fmla="*/ 105197 h 528923"/>
              <a:gd name="connsiteX2" fmla="*/ 1967 w 779173"/>
              <a:gd name="connsiteY2" fmla="*/ 161841 h 528923"/>
              <a:gd name="connsiteX3" fmla="*/ 42427 w 779173"/>
              <a:gd name="connsiteY3" fmla="*/ 420786 h 528923"/>
              <a:gd name="connsiteX4" fmla="*/ 188084 w 779173"/>
              <a:gd name="connsiteY4" fmla="*/ 461246 h 528923"/>
              <a:gd name="connsiteX5" fmla="*/ 220452 w 779173"/>
              <a:gd name="connsiteY5" fmla="*/ 517890 h 528923"/>
              <a:gd name="connsiteX6" fmla="*/ 309465 w 779173"/>
              <a:gd name="connsiteY6" fmla="*/ 517890 h 528923"/>
              <a:gd name="connsiteX7" fmla="*/ 552226 w 779173"/>
              <a:gd name="connsiteY7" fmla="*/ 525982 h 528923"/>
              <a:gd name="connsiteX8" fmla="*/ 641238 w 779173"/>
              <a:gd name="connsiteY8" fmla="*/ 461246 h 528923"/>
              <a:gd name="connsiteX9" fmla="*/ 746435 w 779173"/>
              <a:gd name="connsiteY9" fmla="*/ 412694 h 528923"/>
              <a:gd name="connsiteX10" fmla="*/ 778803 w 779173"/>
              <a:gd name="connsiteY10" fmla="*/ 137565 h 528923"/>
              <a:gd name="connsiteX11" fmla="*/ 730251 w 779173"/>
              <a:gd name="connsiteY11" fmla="*/ 89013 h 528923"/>
              <a:gd name="connsiteX12" fmla="*/ 673606 w 779173"/>
              <a:gd name="connsiteY12" fmla="*/ 40460 h 528923"/>
              <a:gd name="connsiteX13" fmla="*/ 665514 w 779173"/>
              <a:gd name="connsiteY13" fmla="*/ 0 h 52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9173" h="528923">
                <a:moveTo>
                  <a:pt x="163808" y="0"/>
                </a:moveTo>
                <a:cubicBezTo>
                  <a:pt x="140880" y="39112"/>
                  <a:pt x="117953" y="78224"/>
                  <a:pt x="90980" y="105197"/>
                </a:cubicBezTo>
                <a:cubicBezTo>
                  <a:pt x="64007" y="132170"/>
                  <a:pt x="10059" y="109243"/>
                  <a:pt x="1967" y="161841"/>
                </a:cubicBezTo>
                <a:cubicBezTo>
                  <a:pt x="-6125" y="214439"/>
                  <a:pt x="11408" y="370885"/>
                  <a:pt x="42427" y="420786"/>
                </a:cubicBezTo>
                <a:cubicBezTo>
                  <a:pt x="73446" y="470687"/>
                  <a:pt x="158413" y="445062"/>
                  <a:pt x="188084" y="461246"/>
                </a:cubicBezTo>
                <a:cubicBezTo>
                  <a:pt x="217755" y="477430"/>
                  <a:pt x="200222" y="508449"/>
                  <a:pt x="220452" y="517890"/>
                </a:cubicBezTo>
                <a:cubicBezTo>
                  <a:pt x="240682" y="527331"/>
                  <a:pt x="309465" y="517890"/>
                  <a:pt x="309465" y="517890"/>
                </a:cubicBezTo>
                <a:cubicBezTo>
                  <a:pt x="364761" y="519239"/>
                  <a:pt x="496931" y="535423"/>
                  <a:pt x="552226" y="525982"/>
                </a:cubicBezTo>
                <a:cubicBezTo>
                  <a:pt x="607521" y="516541"/>
                  <a:pt x="608870" y="480127"/>
                  <a:pt x="641238" y="461246"/>
                </a:cubicBezTo>
                <a:cubicBezTo>
                  <a:pt x="673606" y="442365"/>
                  <a:pt x="723508" y="466641"/>
                  <a:pt x="746435" y="412694"/>
                </a:cubicBezTo>
                <a:cubicBezTo>
                  <a:pt x="769362" y="358747"/>
                  <a:pt x="781500" y="191512"/>
                  <a:pt x="778803" y="137565"/>
                </a:cubicBezTo>
                <a:cubicBezTo>
                  <a:pt x="776106" y="83618"/>
                  <a:pt x="747784" y="105197"/>
                  <a:pt x="730251" y="89013"/>
                </a:cubicBezTo>
                <a:cubicBezTo>
                  <a:pt x="712718" y="72829"/>
                  <a:pt x="684395" y="55295"/>
                  <a:pt x="673606" y="40460"/>
                </a:cubicBezTo>
                <a:cubicBezTo>
                  <a:pt x="662817" y="25625"/>
                  <a:pt x="664165" y="12812"/>
                  <a:pt x="665514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F71B3362-57E6-CBAC-D007-6AC8E5EF68C1}"/>
              </a:ext>
            </a:extLst>
          </p:cNvPr>
          <p:cNvSpPr/>
          <p:nvPr/>
        </p:nvSpPr>
        <p:spPr>
          <a:xfrm>
            <a:off x="7799250" y="2259613"/>
            <a:ext cx="726505" cy="825650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7BD37432-82C4-DBA8-9187-7FC4FAE402B7}"/>
              </a:ext>
            </a:extLst>
          </p:cNvPr>
          <p:cNvSpPr/>
          <p:nvPr/>
        </p:nvSpPr>
        <p:spPr>
          <a:xfrm>
            <a:off x="8765376" y="2435499"/>
            <a:ext cx="749976" cy="717770"/>
          </a:xfrm>
          <a:custGeom>
            <a:avLst/>
            <a:gdLst>
              <a:gd name="connsiteX0" fmla="*/ 719666 w 749976"/>
              <a:gd name="connsiteY0" fmla="*/ 341274 h 717770"/>
              <a:gd name="connsiteX1" fmla="*/ 686007 w 749976"/>
              <a:gd name="connsiteY1" fmla="*/ 273956 h 717770"/>
              <a:gd name="connsiteX2" fmla="*/ 747715 w 749976"/>
              <a:gd name="connsiteY2" fmla="*/ 195419 h 717770"/>
              <a:gd name="connsiteX3" fmla="*/ 590640 w 749976"/>
              <a:gd name="connsiteY3" fmla="*/ 15904 h 717770"/>
              <a:gd name="connsiteX4" fmla="*/ 489664 w 749976"/>
              <a:gd name="connsiteY4" fmla="*/ 27124 h 717770"/>
              <a:gd name="connsiteX5" fmla="*/ 433566 w 749976"/>
              <a:gd name="connsiteY5" fmla="*/ 4685 h 717770"/>
              <a:gd name="connsiteX6" fmla="*/ 310150 w 749976"/>
              <a:gd name="connsiteY6" fmla="*/ 133711 h 717770"/>
              <a:gd name="connsiteX7" fmla="*/ 74537 w 749976"/>
              <a:gd name="connsiteY7" fmla="*/ 386152 h 717770"/>
              <a:gd name="connsiteX8" fmla="*/ 1610 w 749976"/>
              <a:gd name="connsiteY8" fmla="*/ 447860 h 717770"/>
              <a:gd name="connsiteX9" fmla="*/ 24049 w 749976"/>
              <a:gd name="connsiteY9" fmla="*/ 537617 h 717770"/>
              <a:gd name="connsiteX10" fmla="*/ 24049 w 749976"/>
              <a:gd name="connsiteY10" fmla="*/ 576886 h 717770"/>
              <a:gd name="connsiteX11" fmla="*/ 46488 w 749976"/>
              <a:gd name="connsiteY11" fmla="*/ 604935 h 717770"/>
              <a:gd name="connsiteX12" fmla="*/ 192344 w 749976"/>
              <a:gd name="connsiteY12" fmla="*/ 689082 h 717770"/>
              <a:gd name="connsiteX13" fmla="*/ 259661 w 749976"/>
              <a:gd name="connsiteY13" fmla="*/ 717131 h 717770"/>
              <a:gd name="connsiteX14" fmla="*/ 326979 w 749976"/>
              <a:gd name="connsiteY14" fmla="*/ 666643 h 717770"/>
              <a:gd name="connsiteX15" fmla="*/ 394297 w 749976"/>
              <a:gd name="connsiteY15" fmla="*/ 649814 h 717770"/>
              <a:gd name="connsiteX16" fmla="*/ 444785 w 749976"/>
              <a:gd name="connsiteY16" fmla="*/ 649814 h 717770"/>
              <a:gd name="connsiteX17" fmla="*/ 456005 w 749976"/>
              <a:gd name="connsiteY17" fmla="*/ 672253 h 71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9976" h="717770">
                <a:moveTo>
                  <a:pt x="719666" y="341274"/>
                </a:moveTo>
                <a:cubicBezTo>
                  <a:pt x="700499" y="319769"/>
                  <a:pt x="681332" y="298265"/>
                  <a:pt x="686007" y="273956"/>
                </a:cubicBezTo>
                <a:cubicBezTo>
                  <a:pt x="690682" y="249647"/>
                  <a:pt x="763609" y="238428"/>
                  <a:pt x="747715" y="195419"/>
                </a:cubicBezTo>
                <a:cubicBezTo>
                  <a:pt x="731821" y="152410"/>
                  <a:pt x="633648" y="43953"/>
                  <a:pt x="590640" y="15904"/>
                </a:cubicBezTo>
                <a:cubicBezTo>
                  <a:pt x="547632" y="-12145"/>
                  <a:pt x="515843" y="28994"/>
                  <a:pt x="489664" y="27124"/>
                </a:cubicBezTo>
                <a:cubicBezTo>
                  <a:pt x="463485" y="25254"/>
                  <a:pt x="463485" y="-13079"/>
                  <a:pt x="433566" y="4685"/>
                </a:cubicBezTo>
                <a:cubicBezTo>
                  <a:pt x="403647" y="22449"/>
                  <a:pt x="310150" y="133711"/>
                  <a:pt x="310150" y="133711"/>
                </a:cubicBezTo>
                <a:cubicBezTo>
                  <a:pt x="250312" y="197289"/>
                  <a:pt x="125960" y="333794"/>
                  <a:pt x="74537" y="386152"/>
                </a:cubicBezTo>
                <a:cubicBezTo>
                  <a:pt x="23114" y="438510"/>
                  <a:pt x="10025" y="422616"/>
                  <a:pt x="1610" y="447860"/>
                </a:cubicBezTo>
                <a:cubicBezTo>
                  <a:pt x="-6805" y="473104"/>
                  <a:pt x="20309" y="516113"/>
                  <a:pt x="24049" y="537617"/>
                </a:cubicBezTo>
                <a:cubicBezTo>
                  <a:pt x="27789" y="559121"/>
                  <a:pt x="20309" y="565666"/>
                  <a:pt x="24049" y="576886"/>
                </a:cubicBezTo>
                <a:cubicBezTo>
                  <a:pt x="27789" y="588106"/>
                  <a:pt x="18439" y="586236"/>
                  <a:pt x="46488" y="604935"/>
                </a:cubicBezTo>
                <a:cubicBezTo>
                  <a:pt x="74537" y="623634"/>
                  <a:pt x="156815" y="670383"/>
                  <a:pt x="192344" y="689082"/>
                </a:cubicBezTo>
                <a:cubicBezTo>
                  <a:pt x="227873" y="707781"/>
                  <a:pt x="237222" y="720871"/>
                  <a:pt x="259661" y="717131"/>
                </a:cubicBezTo>
                <a:cubicBezTo>
                  <a:pt x="282100" y="713391"/>
                  <a:pt x="304540" y="677862"/>
                  <a:pt x="326979" y="666643"/>
                </a:cubicBezTo>
                <a:cubicBezTo>
                  <a:pt x="349418" y="655424"/>
                  <a:pt x="374663" y="652619"/>
                  <a:pt x="394297" y="649814"/>
                </a:cubicBezTo>
                <a:cubicBezTo>
                  <a:pt x="413931" y="647009"/>
                  <a:pt x="444785" y="649814"/>
                  <a:pt x="444785" y="649814"/>
                </a:cubicBezTo>
                <a:cubicBezTo>
                  <a:pt x="455070" y="653554"/>
                  <a:pt x="455537" y="662903"/>
                  <a:pt x="456005" y="672253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31D36BA-FCD9-ECD3-5617-F1597922593F}"/>
              </a:ext>
            </a:extLst>
          </p:cNvPr>
          <p:cNvGrpSpPr/>
          <p:nvPr/>
        </p:nvGrpSpPr>
        <p:grpSpPr>
          <a:xfrm>
            <a:off x="7526103" y="1399920"/>
            <a:ext cx="2342351" cy="2064791"/>
            <a:chOff x="3242695" y="3824599"/>
            <a:chExt cx="2342351" cy="2064791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17EC743-0CCA-3240-31E4-BB5B811F054E}"/>
                </a:ext>
              </a:extLst>
            </p:cNvPr>
            <p:cNvSpPr/>
            <p:nvPr/>
          </p:nvSpPr>
          <p:spPr>
            <a:xfrm>
              <a:off x="3242695" y="3824599"/>
              <a:ext cx="2342351" cy="2064791"/>
            </a:xfrm>
            <a:custGeom>
              <a:avLst/>
              <a:gdLst>
                <a:gd name="connsiteX0" fmla="*/ 484923 w 2342351"/>
                <a:gd name="connsiteY0" fmla="*/ 445927 h 2064791"/>
                <a:gd name="connsiteX1" fmla="*/ 853800 w 2342351"/>
                <a:gd name="connsiteY1" fmla="*/ 129004 h 2064791"/>
                <a:gd name="connsiteX2" fmla="*/ 1009664 w 2342351"/>
                <a:gd name="connsiteY2" fmla="*/ 35486 h 2064791"/>
                <a:gd name="connsiteX3" fmla="*/ 1129159 w 2342351"/>
                <a:gd name="connsiteY3" fmla="*/ 4313 h 2064791"/>
                <a:gd name="connsiteX4" fmla="*/ 1259046 w 2342351"/>
                <a:gd name="connsiteY4" fmla="*/ 25095 h 2064791"/>
                <a:gd name="connsiteX5" fmla="*/ 1331782 w 2342351"/>
                <a:gd name="connsiteY5" fmla="*/ 227718 h 2064791"/>
                <a:gd name="connsiteX6" fmla="*/ 1347368 w 2342351"/>
                <a:gd name="connsiteY6" fmla="*/ 357604 h 2064791"/>
                <a:gd name="connsiteX7" fmla="*/ 1186309 w 2342351"/>
                <a:gd name="connsiteY7" fmla="*/ 503077 h 2064791"/>
                <a:gd name="connsiteX8" fmla="*/ 1196700 w 2342351"/>
                <a:gd name="connsiteY8" fmla="*/ 653745 h 2064791"/>
                <a:gd name="connsiteX9" fmla="*/ 1290218 w 2342351"/>
                <a:gd name="connsiteY9" fmla="*/ 674527 h 2064791"/>
                <a:gd name="connsiteX10" fmla="*/ 1368150 w 2342351"/>
                <a:gd name="connsiteY10" fmla="*/ 716091 h 2064791"/>
                <a:gd name="connsiteX11" fmla="*/ 1534405 w 2342351"/>
                <a:gd name="connsiteY11" fmla="*/ 726481 h 2064791"/>
                <a:gd name="connsiteX12" fmla="*/ 1653900 w 2342351"/>
                <a:gd name="connsiteY12" fmla="*/ 690113 h 2064791"/>
                <a:gd name="connsiteX13" fmla="*/ 1726637 w 2342351"/>
                <a:gd name="connsiteY13" fmla="*/ 555031 h 2064791"/>
                <a:gd name="connsiteX14" fmla="*/ 1711050 w 2342351"/>
                <a:gd name="connsiteY14" fmla="*/ 425145 h 2064791"/>
                <a:gd name="connsiteX15" fmla="*/ 1622728 w 2342351"/>
                <a:gd name="connsiteY15" fmla="*/ 217327 h 2064791"/>
                <a:gd name="connsiteX16" fmla="*/ 1768200 w 2342351"/>
                <a:gd name="connsiteY16" fmla="*/ 30291 h 2064791"/>
                <a:gd name="connsiteX17" fmla="*/ 1965628 w 2342351"/>
                <a:gd name="connsiteY17" fmla="*/ 51072 h 2064791"/>
                <a:gd name="connsiteX18" fmla="*/ 2064341 w 2342351"/>
                <a:gd name="connsiteY18" fmla="*/ 149786 h 2064791"/>
                <a:gd name="connsiteX19" fmla="*/ 2126687 w 2342351"/>
                <a:gd name="connsiteY19" fmla="*/ 378386 h 2064791"/>
                <a:gd name="connsiteX20" fmla="*/ 2240987 w 2342351"/>
                <a:gd name="connsiteY20" fmla="*/ 923909 h 2064791"/>
                <a:gd name="connsiteX21" fmla="*/ 2292941 w 2342351"/>
                <a:gd name="connsiteY21" fmla="*/ 1173291 h 2064791"/>
                <a:gd name="connsiteX22" fmla="*/ 2339700 w 2342351"/>
                <a:gd name="connsiteY22" fmla="*/ 1370718 h 2064791"/>
                <a:gd name="connsiteX23" fmla="*/ 2209814 w 2342351"/>
                <a:gd name="connsiteY23" fmla="*/ 1500604 h 2064791"/>
                <a:gd name="connsiteX24" fmla="*/ 2095514 w 2342351"/>
                <a:gd name="connsiteY24" fmla="*/ 1516191 h 2064791"/>
                <a:gd name="connsiteX25" fmla="*/ 1996800 w 2342351"/>
                <a:gd name="connsiteY25" fmla="*/ 1495409 h 2064791"/>
                <a:gd name="connsiteX26" fmla="*/ 1924064 w 2342351"/>
                <a:gd name="connsiteY26" fmla="*/ 1433063 h 2064791"/>
                <a:gd name="connsiteX27" fmla="*/ 1887696 w 2342351"/>
                <a:gd name="connsiteY27" fmla="*/ 1344741 h 2064791"/>
                <a:gd name="connsiteX28" fmla="*/ 1913673 w 2342351"/>
                <a:gd name="connsiteY28" fmla="*/ 1225245 h 2064791"/>
                <a:gd name="connsiteX29" fmla="*/ 1892891 w 2342351"/>
                <a:gd name="connsiteY29" fmla="*/ 1162900 h 2064791"/>
                <a:gd name="connsiteX30" fmla="*/ 1830546 w 2342351"/>
                <a:gd name="connsiteY30" fmla="*/ 1131727 h 2064791"/>
                <a:gd name="connsiteX31" fmla="*/ 1773396 w 2342351"/>
                <a:gd name="connsiteY31" fmla="*/ 1131727 h 2064791"/>
                <a:gd name="connsiteX32" fmla="*/ 1659096 w 2342351"/>
                <a:gd name="connsiteY32" fmla="*/ 1204463 h 2064791"/>
                <a:gd name="connsiteX33" fmla="*/ 1409714 w 2342351"/>
                <a:gd name="connsiteY33" fmla="*/ 1495409 h 2064791"/>
                <a:gd name="connsiteX34" fmla="*/ 1399323 w 2342351"/>
                <a:gd name="connsiteY34" fmla="*/ 1609709 h 2064791"/>
                <a:gd name="connsiteX35" fmla="*/ 1529209 w 2342351"/>
                <a:gd name="connsiteY35" fmla="*/ 1656468 h 2064791"/>
                <a:gd name="connsiteX36" fmla="*/ 1695464 w 2342351"/>
                <a:gd name="connsiteY36" fmla="*/ 1614904 h 2064791"/>
                <a:gd name="connsiteX37" fmla="*/ 1809764 w 2342351"/>
                <a:gd name="connsiteY37" fmla="*/ 1651272 h 2064791"/>
                <a:gd name="connsiteX38" fmla="*/ 1877305 w 2342351"/>
                <a:gd name="connsiteY38" fmla="*/ 1801941 h 2064791"/>
                <a:gd name="connsiteX39" fmla="*/ 1747418 w 2342351"/>
                <a:gd name="connsiteY39" fmla="*/ 2020150 h 2064791"/>
                <a:gd name="connsiteX40" fmla="*/ 1544796 w 2342351"/>
                <a:gd name="connsiteY40" fmla="*/ 2061713 h 2064791"/>
                <a:gd name="connsiteX41" fmla="*/ 1259046 w 2342351"/>
                <a:gd name="connsiteY41" fmla="*/ 2061713 h 2064791"/>
                <a:gd name="connsiteX42" fmla="*/ 1118768 w 2342351"/>
                <a:gd name="connsiteY42" fmla="*/ 2061713 h 2064791"/>
                <a:gd name="connsiteX43" fmla="*/ 848605 w 2342351"/>
                <a:gd name="connsiteY43" fmla="*/ 2056518 h 2064791"/>
                <a:gd name="connsiteX44" fmla="*/ 599223 w 2342351"/>
                <a:gd name="connsiteY44" fmla="*/ 2046127 h 2064791"/>
                <a:gd name="connsiteX45" fmla="*/ 365428 w 2342351"/>
                <a:gd name="connsiteY45" fmla="*/ 2020150 h 2064791"/>
                <a:gd name="connsiteX46" fmla="*/ 126437 w 2342351"/>
                <a:gd name="connsiteY46" fmla="*/ 1942218 h 2064791"/>
                <a:gd name="connsiteX47" fmla="*/ 17332 w 2342351"/>
                <a:gd name="connsiteY47" fmla="*/ 1760377 h 2064791"/>
                <a:gd name="connsiteX48" fmla="*/ 6941 w 2342351"/>
                <a:gd name="connsiteY48" fmla="*/ 1588927 h 2064791"/>
                <a:gd name="connsiteX49" fmla="*/ 84873 w 2342351"/>
                <a:gd name="connsiteY49" fmla="*/ 1485018 h 2064791"/>
                <a:gd name="connsiteX50" fmla="*/ 277105 w 2342351"/>
                <a:gd name="connsiteY50" fmla="*/ 1375913 h 2064791"/>
                <a:gd name="connsiteX51" fmla="*/ 495314 w 2342351"/>
                <a:gd name="connsiteY51" fmla="*/ 1479822 h 2064791"/>
                <a:gd name="connsiteX52" fmla="*/ 661568 w 2342351"/>
                <a:gd name="connsiteY52" fmla="*/ 1594122 h 2064791"/>
                <a:gd name="connsiteX53" fmla="*/ 827823 w 2342351"/>
                <a:gd name="connsiteY53" fmla="*/ 1604513 h 2064791"/>
                <a:gd name="connsiteX54" fmla="*/ 931732 w 2342351"/>
                <a:gd name="connsiteY54" fmla="*/ 1396695 h 2064791"/>
                <a:gd name="connsiteX55" fmla="*/ 952514 w 2342351"/>
                <a:gd name="connsiteY55" fmla="*/ 1136922 h 2064791"/>
                <a:gd name="connsiteX56" fmla="*/ 874582 w 2342351"/>
                <a:gd name="connsiteY56" fmla="*/ 965472 h 2064791"/>
                <a:gd name="connsiteX57" fmla="*/ 796650 w 2342351"/>
                <a:gd name="connsiteY57" fmla="*/ 981059 h 2064791"/>
                <a:gd name="connsiteX58" fmla="*/ 671959 w 2342351"/>
                <a:gd name="connsiteY58" fmla="*/ 1168095 h 2064791"/>
                <a:gd name="connsiteX59" fmla="*/ 458946 w 2342351"/>
                <a:gd name="connsiteY59" fmla="*/ 1194072 h 2064791"/>
                <a:gd name="connsiteX60" fmla="*/ 381014 w 2342351"/>
                <a:gd name="connsiteY60" fmla="*/ 1194072 h 2064791"/>
                <a:gd name="connsiteX61" fmla="*/ 261518 w 2342351"/>
                <a:gd name="connsiteY61" fmla="*/ 1209659 h 2064791"/>
                <a:gd name="connsiteX62" fmla="*/ 84873 w 2342351"/>
                <a:gd name="connsiteY62" fmla="*/ 1110945 h 2064791"/>
                <a:gd name="connsiteX63" fmla="*/ 17332 w 2342351"/>
                <a:gd name="connsiteY63" fmla="*/ 851172 h 2064791"/>
                <a:gd name="connsiteX64" fmla="*/ 183587 w 2342351"/>
                <a:gd name="connsiteY64" fmla="*/ 690113 h 2064791"/>
                <a:gd name="connsiteX65" fmla="*/ 329059 w 2342351"/>
                <a:gd name="connsiteY65" fmla="*/ 612181 h 2064791"/>
                <a:gd name="connsiteX66" fmla="*/ 453750 w 2342351"/>
                <a:gd name="connsiteY66" fmla="*/ 492686 h 20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42351" h="2064791">
                  <a:moveTo>
                    <a:pt x="484923" y="445927"/>
                  </a:moveTo>
                  <a:cubicBezTo>
                    <a:pt x="625633" y="321669"/>
                    <a:pt x="766343" y="197411"/>
                    <a:pt x="853800" y="129004"/>
                  </a:cubicBezTo>
                  <a:cubicBezTo>
                    <a:pt x="941257" y="60597"/>
                    <a:pt x="963771" y="56268"/>
                    <a:pt x="1009664" y="35486"/>
                  </a:cubicBezTo>
                  <a:cubicBezTo>
                    <a:pt x="1055557" y="14704"/>
                    <a:pt x="1087595" y="6045"/>
                    <a:pt x="1129159" y="4313"/>
                  </a:cubicBezTo>
                  <a:cubicBezTo>
                    <a:pt x="1170723" y="2581"/>
                    <a:pt x="1225276" y="-12139"/>
                    <a:pt x="1259046" y="25095"/>
                  </a:cubicBezTo>
                  <a:cubicBezTo>
                    <a:pt x="1292816" y="62329"/>
                    <a:pt x="1317062" y="172300"/>
                    <a:pt x="1331782" y="227718"/>
                  </a:cubicBezTo>
                  <a:cubicBezTo>
                    <a:pt x="1346502" y="283136"/>
                    <a:pt x="1371613" y="311711"/>
                    <a:pt x="1347368" y="357604"/>
                  </a:cubicBezTo>
                  <a:cubicBezTo>
                    <a:pt x="1323123" y="403497"/>
                    <a:pt x="1211420" y="453720"/>
                    <a:pt x="1186309" y="503077"/>
                  </a:cubicBezTo>
                  <a:cubicBezTo>
                    <a:pt x="1161198" y="552434"/>
                    <a:pt x="1179382" y="625170"/>
                    <a:pt x="1196700" y="653745"/>
                  </a:cubicBezTo>
                  <a:cubicBezTo>
                    <a:pt x="1214018" y="682320"/>
                    <a:pt x="1261643" y="664136"/>
                    <a:pt x="1290218" y="674527"/>
                  </a:cubicBezTo>
                  <a:cubicBezTo>
                    <a:pt x="1318793" y="684918"/>
                    <a:pt x="1327452" y="707432"/>
                    <a:pt x="1368150" y="716091"/>
                  </a:cubicBezTo>
                  <a:cubicBezTo>
                    <a:pt x="1408848" y="724750"/>
                    <a:pt x="1486780" y="730811"/>
                    <a:pt x="1534405" y="726481"/>
                  </a:cubicBezTo>
                  <a:cubicBezTo>
                    <a:pt x="1582030" y="722151"/>
                    <a:pt x="1621861" y="718688"/>
                    <a:pt x="1653900" y="690113"/>
                  </a:cubicBezTo>
                  <a:cubicBezTo>
                    <a:pt x="1685939" y="661538"/>
                    <a:pt x="1717112" y="599192"/>
                    <a:pt x="1726637" y="555031"/>
                  </a:cubicBezTo>
                  <a:cubicBezTo>
                    <a:pt x="1736162" y="510870"/>
                    <a:pt x="1728368" y="481429"/>
                    <a:pt x="1711050" y="425145"/>
                  </a:cubicBezTo>
                  <a:cubicBezTo>
                    <a:pt x="1693732" y="368861"/>
                    <a:pt x="1613203" y="283136"/>
                    <a:pt x="1622728" y="217327"/>
                  </a:cubicBezTo>
                  <a:cubicBezTo>
                    <a:pt x="1632253" y="151518"/>
                    <a:pt x="1711050" y="58000"/>
                    <a:pt x="1768200" y="30291"/>
                  </a:cubicBezTo>
                  <a:cubicBezTo>
                    <a:pt x="1825350" y="2582"/>
                    <a:pt x="1916271" y="31156"/>
                    <a:pt x="1965628" y="51072"/>
                  </a:cubicBezTo>
                  <a:cubicBezTo>
                    <a:pt x="2014985" y="70988"/>
                    <a:pt x="2037498" y="95234"/>
                    <a:pt x="2064341" y="149786"/>
                  </a:cubicBezTo>
                  <a:cubicBezTo>
                    <a:pt x="2091184" y="204338"/>
                    <a:pt x="2097246" y="249366"/>
                    <a:pt x="2126687" y="378386"/>
                  </a:cubicBezTo>
                  <a:cubicBezTo>
                    <a:pt x="2156128" y="507406"/>
                    <a:pt x="2213278" y="791425"/>
                    <a:pt x="2240987" y="923909"/>
                  </a:cubicBezTo>
                  <a:cubicBezTo>
                    <a:pt x="2268696" y="1056393"/>
                    <a:pt x="2276489" y="1098823"/>
                    <a:pt x="2292941" y="1173291"/>
                  </a:cubicBezTo>
                  <a:cubicBezTo>
                    <a:pt x="2309393" y="1247759"/>
                    <a:pt x="2353555" y="1316166"/>
                    <a:pt x="2339700" y="1370718"/>
                  </a:cubicBezTo>
                  <a:cubicBezTo>
                    <a:pt x="2325845" y="1425270"/>
                    <a:pt x="2250512" y="1476358"/>
                    <a:pt x="2209814" y="1500604"/>
                  </a:cubicBezTo>
                  <a:cubicBezTo>
                    <a:pt x="2169116" y="1524850"/>
                    <a:pt x="2131016" y="1517057"/>
                    <a:pt x="2095514" y="1516191"/>
                  </a:cubicBezTo>
                  <a:cubicBezTo>
                    <a:pt x="2060012" y="1515325"/>
                    <a:pt x="2025375" y="1509264"/>
                    <a:pt x="1996800" y="1495409"/>
                  </a:cubicBezTo>
                  <a:cubicBezTo>
                    <a:pt x="1968225" y="1481554"/>
                    <a:pt x="1942248" y="1458174"/>
                    <a:pt x="1924064" y="1433063"/>
                  </a:cubicBezTo>
                  <a:cubicBezTo>
                    <a:pt x="1905880" y="1407952"/>
                    <a:pt x="1889428" y="1379377"/>
                    <a:pt x="1887696" y="1344741"/>
                  </a:cubicBezTo>
                  <a:cubicBezTo>
                    <a:pt x="1885964" y="1310105"/>
                    <a:pt x="1912807" y="1255552"/>
                    <a:pt x="1913673" y="1225245"/>
                  </a:cubicBezTo>
                  <a:cubicBezTo>
                    <a:pt x="1914539" y="1194938"/>
                    <a:pt x="1906745" y="1178486"/>
                    <a:pt x="1892891" y="1162900"/>
                  </a:cubicBezTo>
                  <a:cubicBezTo>
                    <a:pt x="1879037" y="1147314"/>
                    <a:pt x="1850462" y="1136923"/>
                    <a:pt x="1830546" y="1131727"/>
                  </a:cubicBezTo>
                  <a:cubicBezTo>
                    <a:pt x="1810630" y="1126532"/>
                    <a:pt x="1801971" y="1119604"/>
                    <a:pt x="1773396" y="1131727"/>
                  </a:cubicBezTo>
                  <a:cubicBezTo>
                    <a:pt x="1744821" y="1143850"/>
                    <a:pt x="1719710" y="1143849"/>
                    <a:pt x="1659096" y="1204463"/>
                  </a:cubicBezTo>
                  <a:cubicBezTo>
                    <a:pt x="1598482" y="1265077"/>
                    <a:pt x="1453010" y="1427868"/>
                    <a:pt x="1409714" y="1495409"/>
                  </a:cubicBezTo>
                  <a:cubicBezTo>
                    <a:pt x="1366418" y="1562950"/>
                    <a:pt x="1379407" y="1582866"/>
                    <a:pt x="1399323" y="1609709"/>
                  </a:cubicBezTo>
                  <a:cubicBezTo>
                    <a:pt x="1419239" y="1636552"/>
                    <a:pt x="1479852" y="1655602"/>
                    <a:pt x="1529209" y="1656468"/>
                  </a:cubicBezTo>
                  <a:cubicBezTo>
                    <a:pt x="1578566" y="1657334"/>
                    <a:pt x="1648705" y="1615770"/>
                    <a:pt x="1695464" y="1614904"/>
                  </a:cubicBezTo>
                  <a:cubicBezTo>
                    <a:pt x="1742223" y="1614038"/>
                    <a:pt x="1779457" y="1620099"/>
                    <a:pt x="1809764" y="1651272"/>
                  </a:cubicBezTo>
                  <a:cubicBezTo>
                    <a:pt x="1840071" y="1682445"/>
                    <a:pt x="1887696" y="1740461"/>
                    <a:pt x="1877305" y="1801941"/>
                  </a:cubicBezTo>
                  <a:cubicBezTo>
                    <a:pt x="1866914" y="1863421"/>
                    <a:pt x="1802836" y="1976855"/>
                    <a:pt x="1747418" y="2020150"/>
                  </a:cubicBezTo>
                  <a:cubicBezTo>
                    <a:pt x="1692000" y="2063445"/>
                    <a:pt x="1626191" y="2054786"/>
                    <a:pt x="1544796" y="2061713"/>
                  </a:cubicBezTo>
                  <a:cubicBezTo>
                    <a:pt x="1463401" y="2068640"/>
                    <a:pt x="1259046" y="2061713"/>
                    <a:pt x="1259046" y="2061713"/>
                  </a:cubicBezTo>
                  <a:lnTo>
                    <a:pt x="1118768" y="2061713"/>
                  </a:lnTo>
                  <a:lnTo>
                    <a:pt x="848605" y="2056518"/>
                  </a:lnTo>
                  <a:cubicBezTo>
                    <a:pt x="762014" y="2053920"/>
                    <a:pt x="679753" y="2052188"/>
                    <a:pt x="599223" y="2046127"/>
                  </a:cubicBezTo>
                  <a:cubicBezTo>
                    <a:pt x="518693" y="2040066"/>
                    <a:pt x="444226" y="2037468"/>
                    <a:pt x="365428" y="2020150"/>
                  </a:cubicBezTo>
                  <a:cubicBezTo>
                    <a:pt x="286630" y="2002832"/>
                    <a:pt x="184453" y="1985514"/>
                    <a:pt x="126437" y="1942218"/>
                  </a:cubicBezTo>
                  <a:cubicBezTo>
                    <a:pt x="68421" y="1898923"/>
                    <a:pt x="37248" y="1819259"/>
                    <a:pt x="17332" y="1760377"/>
                  </a:cubicBezTo>
                  <a:cubicBezTo>
                    <a:pt x="-2584" y="1701495"/>
                    <a:pt x="-4316" y="1634820"/>
                    <a:pt x="6941" y="1588927"/>
                  </a:cubicBezTo>
                  <a:cubicBezTo>
                    <a:pt x="18198" y="1543034"/>
                    <a:pt x="39846" y="1520520"/>
                    <a:pt x="84873" y="1485018"/>
                  </a:cubicBezTo>
                  <a:cubicBezTo>
                    <a:pt x="129900" y="1449516"/>
                    <a:pt x="208698" y="1376779"/>
                    <a:pt x="277105" y="1375913"/>
                  </a:cubicBezTo>
                  <a:cubicBezTo>
                    <a:pt x="345512" y="1375047"/>
                    <a:pt x="431237" y="1443454"/>
                    <a:pt x="495314" y="1479822"/>
                  </a:cubicBezTo>
                  <a:cubicBezTo>
                    <a:pt x="559391" y="1516190"/>
                    <a:pt x="606150" y="1573340"/>
                    <a:pt x="661568" y="1594122"/>
                  </a:cubicBezTo>
                  <a:cubicBezTo>
                    <a:pt x="716986" y="1614904"/>
                    <a:pt x="782796" y="1637418"/>
                    <a:pt x="827823" y="1604513"/>
                  </a:cubicBezTo>
                  <a:cubicBezTo>
                    <a:pt x="872850" y="1571609"/>
                    <a:pt x="910950" y="1474627"/>
                    <a:pt x="931732" y="1396695"/>
                  </a:cubicBezTo>
                  <a:cubicBezTo>
                    <a:pt x="952514" y="1318763"/>
                    <a:pt x="962039" y="1208792"/>
                    <a:pt x="952514" y="1136922"/>
                  </a:cubicBezTo>
                  <a:cubicBezTo>
                    <a:pt x="942989" y="1065052"/>
                    <a:pt x="900559" y="991449"/>
                    <a:pt x="874582" y="965472"/>
                  </a:cubicBezTo>
                  <a:cubicBezTo>
                    <a:pt x="848605" y="939495"/>
                    <a:pt x="830420" y="947289"/>
                    <a:pt x="796650" y="981059"/>
                  </a:cubicBezTo>
                  <a:cubicBezTo>
                    <a:pt x="762880" y="1014829"/>
                    <a:pt x="728243" y="1132593"/>
                    <a:pt x="671959" y="1168095"/>
                  </a:cubicBezTo>
                  <a:cubicBezTo>
                    <a:pt x="615675" y="1203597"/>
                    <a:pt x="507437" y="1189743"/>
                    <a:pt x="458946" y="1194072"/>
                  </a:cubicBezTo>
                  <a:cubicBezTo>
                    <a:pt x="410455" y="1198402"/>
                    <a:pt x="413918" y="1191474"/>
                    <a:pt x="381014" y="1194072"/>
                  </a:cubicBezTo>
                  <a:cubicBezTo>
                    <a:pt x="348110" y="1196670"/>
                    <a:pt x="310875" y="1223513"/>
                    <a:pt x="261518" y="1209659"/>
                  </a:cubicBezTo>
                  <a:cubicBezTo>
                    <a:pt x="212161" y="1195805"/>
                    <a:pt x="125571" y="1170693"/>
                    <a:pt x="84873" y="1110945"/>
                  </a:cubicBezTo>
                  <a:cubicBezTo>
                    <a:pt x="44175" y="1051197"/>
                    <a:pt x="880" y="921311"/>
                    <a:pt x="17332" y="851172"/>
                  </a:cubicBezTo>
                  <a:cubicBezTo>
                    <a:pt x="33784" y="781033"/>
                    <a:pt x="131633" y="729945"/>
                    <a:pt x="183587" y="690113"/>
                  </a:cubicBezTo>
                  <a:cubicBezTo>
                    <a:pt x="235541" y="650281"/>
                    <a:pt x="284032" y="645086"/>
                    <a:pt x="329059" y="612181"/>
                  </a:cubicBezTo>
                  <a:cubicBezTo>
                    <a:pt x="374086" y="579277"/>
                    <a:pt x="413918" y="535981"/>
                    <a:pt x="453750" y="492686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24EAB04-E351-DA4D-3772-D16565B1D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429" y="4228840"/>
              <a:ext cx="53106" cy="51011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C516BC5-204C-F724-88F0-6F67277357ED}"/>
                </a:ext>
              </a:extLst>
            </p:cNvPr>
            <p:cNvCxnSpPr>
              <a:cxnSpLocks/>
            </p:cNvCxnSpPr>
            <p:nvPr/>
          </p:nvCxnSpPr>
          <p:spPr>
            <a:xfrm>
              <a:off x="5385595" y="4310142"/>
              <a:ext cx="22268" cy="8257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A4838CF-13B9-30A7-E63A-BC3F02E53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9235" y="5886679"/>
              <a:ext cx="64637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36E61B7-4BDC-B32B-205F-12AAD0923F15}"/>
                  </a:ext>
                </a:extLst>
              </p:cNvPr>
              <p:cNvSpPr txBox="1"/>
              <p:nvPr/>
            </p:nvSpPr>
            <p:spPr>
              <a:xfrm>
                <a:off x="8826228" y="986861"/>
                <a:ext cx="26339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embedded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36E61B7-4BDC-B32B-205F-12AAD0923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228" y="986861"/>
                <a:ext cx="2633934" cy="369332"/>
              </a:xfrm>
              <a:prstGeom prst="rect">
                <a:avLst/>
              </a:prstGeom>
              <a:blipFill>
                <a:blip r:embed="rId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994448B-720A-915F-25A1-73E40428317D}"/>
              </a:ext>
            </a:extLst>
          </p:cNvPr>
          <p:cNvGrpSpPr/>
          <p:nvPr/>
        </p:nvGrpSpPr>
        <p:grpSpPr>
          <a:xfrm>
            <a:off x="3562367" y="1720887"/>
            <a:ext cx="1624939" cy="1381099"/>
            <a:chOff x="3562367" y="1720887"/>
            <a:chExt cx="1624939" cy="1381099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AAF7C5C9-A89D-F757-AC2F-A2B5EDE800A7}"/>
                </a:ext>
              </a:extLst>
            </p:cNvPr>
            <p:cNvSpPr/>
            <p:nvPr/>
          </p:nvSpPr>
          <p:spPr>
            <a:xfrm>
              <a:off x="4417258" y="1722257"/>
              <a:ext cx="560228" cy="445612"/>
            </a:xfrm>
            <a:custGeom>
              <a:avLst/>
              <a:gdLst>
                <a:gd name="connsiteX0" fmla="*/ 158157 w 560228"/>
                <a:gd name="connsiteY0" fmla="*/ 11246 h 445612"/>
                <a:gd name="connsiteX1" fmla="*/ 433164 w 560228"/>
                <a:gd name="connsiteY1" fmla="*/ 11246 h 445612"/>
                <a:gd name="connsiteX2" fmla="*/ 495041 w 560228"/>
                <a:gd name="connsiteY2" fmla="*/ 128125 h 445612"/>
                <a:gd name="connsiteX3" fmla="*/ 556918 w 560228"/>
                <a:gd name="connsiteY3" fmla="*/ 245003 h 445612"/>
                <a:gd name="connsiteX4" fmla="*/ 522542 w 560228"/>
                <a:gd name="connsiteY4" fmla="*/ 341255 h 445612"/>
                <a:gd name="connsiteX5" fmla="*/ 281910 w 560228"/>
                <a:gd name="connsiteY5" fmla="*/ 444383 h 445612"/>
                <a:gd name="connsiteX6" fmla="*/ 171907 w 560228"/>
                <a:gd name="connsiteY6" fmla="*/ 396257 h 445612"/>
                <a:gd name="connsiteX7" fmla="*/ 61904 w 560228"/>
                <a:gd name="connsiteY7" fmla="*/ 368756 h 445612"/>
                <a:gd name="connsiteX8" fmla="*/ 27 w 560228"/>
                <a:gd name="connsiteY8" fmla="*/ 183126 h 445612"/>
                <a:gd name="connsiteX9" fmla="*/ 55029 w 560228"/>
                <a:gd name="connsiteY9" fmla="*/ 141875 h 445612"/>
                <a:gd name="connsiteX10" fmla="*/ 130656 w 560228"/>
                <a:gd name="connsiteY10" fmla="*/ 59373 h 44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228" h="445612">
                  <a:moveTo>
                    <a:pt x="158157" y="11246"/>
                  </a:moveTo>
                  <a:cubicBezTo>
                    <a:pt x="267587" y="1506"/>
                    <a:pt x="377017" y="-8234"/>
                    <a:pt x="433164" y="11246"/>
                  </a:cubicBezTo>
                  <a:cubicBezTo>
                    <a:pt x="489311" y="30726"/>
                    <a:pt x="495041" y="128125"/>
                    <a:pt x="495041" y="128125"/>
                  </a:cubicBezTo>
                  <a:cubicBezTo>
                    <a:pt x="515667" y="167085"/>
                    <a:pt x="552335" y="209481"/>
                    <a:pt x="556918" y="245003"/>
                  </a:cubicBezTo>
                  <a:cubicBezTo>
                    <a:pt x="561501" y="280525"/>
                    <a:pt x="568377" y="308025"/>
                    <a:pt x="522542" y="341255"/>
                  </a:cubicBezTo>
                  <a:cubicBezTo>
                    <a:pt x="476707" y="374485"/>
                    <a:pt x="340349" y="435216"/>
                    <a:pt x="281910" y="444383"/>
                  </a:cubicBezTo>
                  <a:cubicBezTo>
                    <a:pt x="223471" y="453550"/>
                    <a:pt x="208575" y="408862"/>
                    <a:pt x="171907" y="396257"/>
                  </a:cubicBezTo>
                  <a:cubicBezTo>
                    <a:pt x="135239" y="383653"/>
                    <a:pt x="90551" y="404278"/>
                    <a:pt x="61904" y="368756"/>
                  </a:cubicBezTo>
                  <a:cubicBezTo>
                    <a:pt x="33257" y="333234"/>
                    <a:pt x="1173" y="220939"/>
                    <a:pt x="27" y="183126"/>
                  </a:cubicBezTo>
                  <a:cubicBezTo>
                    <a:pt x="-1119" y="145313"/>
                    <a:pt x="33258" y="162500"/>
                    <a:pt x="55029" y="141875"/>
                  </a:cubicBezTo>
                  <a:cubicBezTo>
                    <a:pt x="76800" y="121250"/>
                    <a:pt x="103728" y="90311"/>
                    <a:pt x="130656" y="59373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879E072-ED7C-CC1D-4F3B-A3BA75EEFF0F}"/>
                </a:ext>
              </a:extLst>
            </p:cNvPr>
            <p:cNvSpPr/>
            <p:nvPr/>
          </p:nvSpPr>
          <p:spPr>
            <a:xfrm>
              <a:off x="4560831" y="2550718"/>
              <a:ext cx="626475" cy="551268"/>
            </a:xfrm>
            <a:custGeom>
              <a:avLst/>
              <a:gdLst>
                <a:gd name="connsiteX0" fmla="*/ 626475 w 626475"/>
                <a:gd name="connsiteY0" fmla="*/ 296566 h 551268"/>
                <a:gd name="connsiteX1" fmla="*/ 440845 w 626475"/>
                <a:gd name="connsiteY1" fmla="*/ 516572 h 551268"/>
                <a:gd name="connsiteX2" fmla="*/ 262090 w 626475"/>
                <a:gd name="connsiteY2" fmla="*/ 523447 h 551268"/>
                <a:gd name="connsiteX3" fmla="*/ 172713 w 626475"/>
                <a:gd name="connsiteY3" fmla="*/ 550948 h 551268"/>
                <a:gd name="connsiteX4" fmla="*/ 62710 w 626475"/>
                <a:gd name="connsiteY4" fmla="*/ 502822 h 551268"/>
                <a:gd name="connsiteX5" fmla="*/ 14584 w 626475"/>
                <a:gd name="connsiteY5" fmla="*/ 385943 h 551268"/>
                <a:gd name="connsiteX6" fmla="*/ 323967 w 626475"/>
                <a:gd name="connsiteY6" fmla="*/ 69685 h 551268"/>
                <a:gd name="connsiteX7" fmla="*/ 413345 w 626475"/>
                <a:gd name="connsiteY7" fmla="*/ 933 h 551268"/>
                <a:gd name="connsiteX8" fmla="*/ 564599 w 626475"/>
                <a:gd name="connsiteY8" fmla="*/ 35309 h 551268"/>
                <a:gd name="connsiteX9" fmla="*/ 592099 w 626475"/>
                <a:gd name="connsiteY9" fmla="*/ 110936 h 551268"/>
                <a:gd name="connsiteX10" fmla="*/ 550848 w 626475"/>
                <a:gd name="connsiteY10" fmla="*/ 234689 h 551268"/>
                <a:gd name="connsiteX11" fmla="*/ 571474 w 626475"/>
                <a:gd name="connsiteY11" fmla="*/ 255315 h 55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6475" h="551268">
                  <a:moveTo>
                    <a:pt x="626475" y="296566"/>
                  </a:moveTo>
                  <a:cubicBezTo>
                    <a:pt x="564025" y="387662"/>
                    <a:pt x="501576" y="478759"/>
                    <a:pt x="440845" y="516572"/>
                  </a:cubicBezTo>
                  <a:cubicBezTo>
                    <a:pt x="380114" y="554386"/>
                    <a:pt x="306779" y="517718"/>
                    <a:pt x="262090" y="523447"/>
                  </a:cubicBezTo>
                  <a:cubicBezTo>
                    <a:pt x="217401" y="529176"/>
                    <a:pt x="205943" y="554385"/>
                    <a:pt x="172713" y="550948"/>
                  </a:cubicBezTo>
                  <a:cubicBezTo>
                    <a:pt x="139483" y="547511"/>
                    <a:pt x="89065" y="530323"/>
                    <a:pt x="62710" y="502822"/>
                  </a:cubicBezTo>
                  <a:cubicBezTo>
                    <a:pt x="36355" y="475321"/>
                    <a:pt x="-28959" y="458132"/>
                    <a:pt x="14584" y="385943"/>
                  </a:cubicBezTo>
                  <a:cubicBezTo>
                    <a:pt x="58127" y="313754"/>
                    <a:pt x="257507" y="133853"/>
                    <a:pt x="323967" y="69685"/>
                  </a:cubicBezTo>
                  <a:cubicBezTo>
                    <a:pt x="390427" y="5517"/>
                    <a:pt x="373240" y="6662"/>
                    <a:pt x="413345" y="933"/>
                  </a:cubicBezTo>
                  <a:cubicBezTo>
                    <a:pt x="453450" y="-4796"/>
                    <a:pt x="534807" y="16975"/>
                    <a:pt x="564599" y="35309"/>
                  </a:cubicBezTo>
                  <a:cubicBezTo>
                    <a:pt x="594391" y="53643"/>
                    <a:pt x="594391" y="77706"/>
                    <a:pt x="592099" y="110936"/>
                  </a:cubicBezTo>
                  <a:cubicBezTo>
                    <a:pt x="589807" y="144166"/>
                    <a:pt x="554285" y="210626"/>
                    <a:pt x="550848" y="234689"/>
                  </a:cubicBezTo>
                  <a:cubicBezTo>
                    <a:pt x="547411" y="258752"/>
                    <a:pt x="559442" y="257033"/>
                    <a:pt x="571474" y="255315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853142C-2457-BC4B-E138-66AF8FBEFA2F}"/>
                </a:ext>
              </a:extLst>
            </p:cNvPr>
            <p:cNvSpPr/>
            <p:nvPr/>
          </p:nvSpPr>
          <p:spPr>
            <a:xfrm>
              <a:off x="3564620" y="2403824"/>
              <a:ext cx="634045" cy="632826"/>
            </a:xfrm>
            <a:custGeom>
              <a:avLst/>
              <a:gdLst>
                <a:gd name="connsiteX0" fmla="*/ 13892 w 634045"/>
                <a:gd name="connsiteY0" fmla="*/ 436585 h 632826"/>
                <a:gd name="connsiteX1" fmla="*/ 13892 w 634045"/>
                <a:gd name="connsiteY1" fmla="*/ 271580 h 632826"/>
                <a:gd name="connsiteX2" fmla="*/ 158271 w 634045"/>
                <a:gd name="connsiteY2" fmla="*/ 209703 h 632826"/>
                <a:gd name="connsiteX3" fmla="*/ 288900 w 634045"/>
                <a:gd name="connsiteY3" fmla="*/ 230329 h 632826"/>
                <a:gd name="connsiteX4" fmla="*/ 405778 w 634045"/>
                <a:gd name="connsiteY4" fmla="*/ 106576 h 632826"/>
                <a:gd name="connsiteX5" fmla="*/ 495156 w 634045"/>
                <a:gd name="connsiteY5" fmla="*/ 3448 h 632826"/>
                <a:gd name="connsiteX6" fmla="*/ 598283 w 634045"/>
                <a:gd name="connsiteY6" fmla="*/ 51574 h 632826"/>
                <a:gd name="connsiteX7" fmla="*/ 625784 w 634045"/>
                <a:gd name="connsiteY7" fmla="*/ 305956 h 632826"/>
                <a:gd name="connsiteX8" fmla="*/ 625784 w 634045"/>
                <a:gd name="connsiteY8" fmla="*/ 450335 h 632826"/>
                <a:gd name="connsiteX9" fmla="*/ 529531 w 634045"/>
                <a:gd name="connsiteY9" fmla="*/ 539713 h 632826"/>
                <a:gd name="connsiteX10" fmla="*/ 495156 w 634045"/>
                <a:gd name="connsiteY10" fmla="*/ 629090 h 632826"/>
                <a:gd name="connsiteX11" fmla="*/ 268274 w 634045"/>
                <a:gd name="connsiteY11" fmla="*/ 608464 h 632826"/>
                <a:gd name="connsiteX12" fmla="*/ 117020 w 634045"/>
                <a:gd name="connsiteY12" fmla="*/ 539713 h 632826"/>
                <a:gd name="connsiteX13" fmla="*/ 41393 w 634045"/>
                <a:gd name="connsiteY13" fmla="*/ 491586 h 63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045" h="632826">
                  <a:moveTo>
                    <a:pt x="13892" y="436585"/>
                  </a:moveTo>
                  <a:cubicBezTo>
                    <a:pt x="1860" y="372989"/>
                    <a:pt x="-10171" y="309394"/>
                    <a:pt x="13892" y="271580"/>
                  </a:cubicBezTo>
                  <a:cubicBezTo>
                    <a:pt x="37955" y="233766"/>
                    <a:pt x="112436" y="216578"/>
                    <a:pt x="158271" y="209703"/>
                  </a:cubicBezTo>
                  <a:cubicBezTo>
                    <a:pt x="204106" y="202828"/>
                    <a:pt x="247649" y="247517"/>
                    <a:pt x="288900" y="230329"/>
                  </a:cubicBezTo>
                  <a:cubicBezTo>
                    <a:pt x="330151" y="213141"/>
                    <a:pt x="371402" y="144389"/>
                    <a:pt x="405778" y="106576"/>
                  </a:cubicBezTo>
                  <a:cubicBezTo>
                    <a:pt x="440154" y="68762"/>
                    <a:pt x="463072" y="12615"/>
                    <a:pt x="495156" y="3448"/>
                  </a:cubicBezTo>
                  <a:cubicBezTo>
                    <a:pt x="527240" y="-5719"/>
                    <a:pt x="576512" y="1156"/>
                    <a:pt x="598283" y="51574"/>
                  </a:cubicBezTo>
                  <a:cubicBezTo>
                    <a:pt x="620054" y="101992"/>
                    <a:pt x="621201" y="239496"/>
                    <a:pt x="625784" y="305956"/>
                  </a:cubicBezTo>
                  <a:cubicBezTo>
                    <a:pt x="630368" y="372416"/>
                    <a:pt x="641826" y="411375"/>
                    <a:pt x="625784" y="450335"/>
                  </a:cubicBezTo>
                  <a:cubicBezTo>
                    <a:pt x="609742" y="489295"/>
                    <a:pt x="551302" y="509921"/>
                    <a:pt x="529531" y="539713"/>
                  </a:cubicBezTo>
                  <a:cubicBezTo>
                    <a:pt x="507760" y="569505"/>
                    <a:pt x="538699" y="617632"/>
                    <a:pt x="495156" y="629090"/>
                  </a:cubicBezTo>
                  <a:cubicBezTo>
                    <a:pt x="451613" y="640549"/>
                    <a:pt x="331297" y="623360"/>
                    <a:pt x="268274" y="608464"/>
                  </a:cubicBezTo>
                  <a:cubicBezTo>
                    <a:pt x="205251" y="593568"/>
                    <a:pt x="154833" y="559193"/>
                    <a:pt x="117020" y="539713"/>
                  </a:cubicBezTo>
                  <a:cubicBezTo>
                    <a:pt x="79207" y="520233"/>
                    <a:pt x="60300" y="505909"/>
                    <a:pt x="41393" y="491586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2C1402C-E292-9C2E-6146-BF8B04D36AA7}"/>
                </a:ext>
              </a:extLst>
            </p:cNvPr>
            <p:cNvCxnSpPr>
              <a:cxnSpLocks/>
            </p:cNvCxnSpPr>
            <p:nvPr/>
          </p:nvCxnSpPr>
          <p:spPr>
            <a:xfrm>
              <a:off x="4708948" y="1720887"/>
              <a:ext cx="51297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373C74D-41B6-11A5-4CA4-19BED9FA2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934" y="2955210"/>
              <a:ext cx="38427" cy="4112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5EFCA65-47A2-94FB-81AD-329879E02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67" y="2734432"/>
              <a:ext cx="0" cy="6436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1993C-45AF-E5FB-DEE8-AE76D6D8E2F7}"/>
              </a:ext>
            </a:extLst>
          </p:cNvPr>
          <p:cNvGrpSpPr/>
          <p:nvPr/>
        </p:nvGrpSpPr>
        <p:grpSpPr>
          <a:xfrm>
            <a:off x="1714245" y="3569263"/>
            <a:ext cx="636298" cy="632826"/>
            <a:chOff x="1863242" y="3032187"/>
            <a:chExt cx="636298" cy="632826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75192DCB-E296-B383-D69B-A93F7D7CDF62}"/>
                </a:ext>
              </a:extLst>
            </p:cNvPr>
            <p:cNvSpPr/>
            <p:nvPr/>
          </p:nvSpPr>
          <p:spPr>
            <a:xfrm>
              <a:off x="1865495" y="3032187"/>
              <a:ext cx="634045" cy="632826"/>
            </a:xfrm>
            <a:custGeom>
              <a:avLst/>
              <a:gdLst>
                <a:gd name="connsiteX0" fmla="*/ 13892 w 634045"/>
                <a:gd name="connsiteY0" fmla="*/ 436585 h 632826"/>
                <a:gd name="connsiteX1" fmla="*/ 13892 w 634045"/>
                <a:gd name="connsiteY1" fmla="*/ 271580 h 632826"/>
                <a:gd name="connsiteX2" fmla="*/ 158271 w 634045"/>
                <a:gd name="connsiteY2" fmla="*/ 209703 h 632826"/>
                <a:gd name="connsiteX3" fmla="*/ 288900 w 634045"/>
                <a:gd name="connsiteY3" fmla="*/ 230329 h 632826"/>
                <a:gd name="connsiteX4" fmla="*/ 405778 w 634045"/>
                <a:gd name="connsiteY4" fmla="*/ 106576 h 632826"/>
                <a:gd name="connsiteX5" fmla="*/ 495156 w 634045"/>
                <a:gd name="connsiteY5" fmla="*/ 3448 h 632826"/>
                <a:gd name="connsiteX6" fmla="*/ 598283 w 634045"/>
                <a:gd name="connsiteY6" fmla="*/ 51574 h 632826"/>
                <a:gd name="connsiteX7" fmla="*/ 625784 w 634045"/>
                <a:gd name="connsiteY7" fmla="*/ 305956 h 632826"/>
                <a:gd name="connsiteX8" fmla="*/ 625784 w 634045"/>
                <a:gd name="connsiteY8" fmla="*/ 450335 h 632826"/>
                <a:gd name="connsiteX9" fmla="*/ 529531 w 634045"/>
                <a:gd name="connsiteY9" fmla="*/ 539713 h 632826"/>
                <a:gd name="connsiteX10" fmla="*/ 495156 w 634045"/>
                <a:gd name="connsiteY10" fmla="*/ 629090 h 632826"/>
                <a:gd name="connsiteX11" fmla="*/ 268274 w 634045"/>
                <a:gd name="connsiteY11" fmla="*/ 608464 h 632826"/>
                <a:gd name="connsiteX12" fmla="*/ 117020 w 634045"/>
                <a:gd name="connsiteY12" fmla="*/ 539713 h 632826"/>
                <a:gd name="connsiteX13" fmla="*/ 41393 w 634045"/>
                <a:gd name="connsiteY13" fmla="*/ 491586 h 63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045" h="632826">
                  <a:moveTo>
                    <a:pt x="13892" y="436585"/>
                  </a:moveTo>
                  <a:cubicBezTo>
                    <a:pt x="1860" y="372989"/>
                    <a:pt x="-10171" y="309394"/>
                    <a:pt x="13892" y="271580"/>
                  </a:cubicBezTo>
                  <a:cubicBezTo>
                    <a:pt x="37955" y="233766"/>
                    <a:pt x="112436" y="216578"/>
                    <a:pt x="158271" y="209703"/>
                  </a:cubicBezTo>
                  <a:cubicBezTo>
                    <a:pt x="204106" y="202828"/>
                    <a:pt x="247649" y="247517"/>
                    <a:pt x="288900" y="230329"/>
                  </a:cubicBezTo>
                  <a:cubicBezTo>
                    <a:pt x="330151" y="213141"/>
                    <a:pt x="371402" y="144389"/>
                    <a:pt x="405778" y="106576"/>
                  </a:cubicBezTo>
                  <a:cubicBezTo>
                    <a:pt x="440154" y="68762"/>
                    <a:pt x="463072" y="12615"/>
                    <a:pt x="495156" y="3448"/>
                  </a:cubicBezTo>
                  <a:cubicBezTo>
                    <a:pt x="527240" y="-5719"/>
                    <a:pt x="576512" y="1156"/>
                    <a:pt x="598283" y="51574"/>
                  </a:cubicBezTo>
                  <a:cubicBezTo>
                    <a:pt x="620054" y="101992"/>
                    <a:pt x="621201" y="239496"/>
                    <a:pt x="625784" y="305956"/>
                  </a:cubicBezTo>
                  <a:cubicBezTo>
                    <a:pt x="630368" y="372416"/>
                    <a:pt x="641826" y="411375"/>
                    <a:pt x="625784" y="450335"/>
                  </a:cubicBezTo>
                  <a:cubicBezTo>
                    <a:pt x="609742" y="489295"/>
                    <a:pt x="551302" y="509921"/>
                    <a:pt x="529531" y="539713"/>
                  </a:cubicBezTo>
                  <a:cubicBezTo>
                    <a:pt x="507760" y="569505"/>
                    <a:pt x="538699" y="617632"/>
                    <a:pt x="495156" y="629090"/>
                  </a:cubicBezTo>
                  <a:cubicBezTo>
                    <a:pt x="451613" y="640549"/>
                    <a:pt x="331297" y="623360"/>
                    <a:pt x="268274" y="608464"/>
                  </a:cubicBezTo>
                  <a:cubicBezTo>
                    <a:pt x="205251" y="593568"/>
                    <a:pt x="154833" y="559193"/>
                    <a:pt x="117020" y="539713"/>
                  </a:cubicBezTo>
                  <a:cubicBezTo>
                    <a:pt x="79207" y="520233"/>
                    <a:pt x="60300" y="505909"/>
                    <a:pt x="41393" y="491586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D712E00-0FD2-81B0-B3C7-F145F796C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3242" y="3362795"/>
              <a:ext cx="0" cy="6436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C3EB5D8-6371-46C2-BF21-A3E84BA55A80}"/>
              </a:ext>
            </a:extLst>
          </p:cNvPr>
          <p:cNvSpPr txBox="1"/>
          <p:nvPr/>
        </p:nvSpPr>
        <p:spPr>
          <a:xfrm>
            <a:off x="414761" y="3534880"/>
            <a:ext cx="111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Spanner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2CAAB0B5-036F-6789-B46C-64C9B55C822B}"/>
              </a:ext>
            </a:extLst>
          </p:cNvPr>
          <p:cNvSpPr/>
          <p:nvPr/>
        </p:nvSpPr>
        <p:spPr>
          <a:xfrm>
            <a:off x="1758427" y="2687272"/>
            <a:ext cx="572186" cy="632826"/>
          </a:xfrm>
          <a:custGeom>
            <a:avLst/>
            <a:gdLst>
              <a:gd name="connsiteX0" fmla="*/ 5610 w 758368"/>
              <a:gd name="connsiteY0" fmla="*/ 270265 h 733807"/>
              <a:gd name="connsiteX1" fmla="*/ 89757 w 758368"/>
              <a:gd name="connsiteY1" fmla="*/ 214167 h 733807"/>
              <a:gd name="connsiteX2" fmla="*/ 173904 w 758368"/>
              <a:gd name="connsiteY2" fmla="*/ 214167 h 733807"/>
              <a:gd name="connsiteX3" fmla="*/ 297320 w 758368"/>
              <a:gd name="connsiteY3" fmla="*/ 225387 h 733807"/>
              <a:gd name="connsiteX4" fmla="*/ 420736 w 758368"/>
              <a:gd name="connsiteY4" fmla="*/ 96361 h 733807"/>
              <a:gd name="connsiteX5" fmla="*/ 510493 w 758368"/>
              <a:gd name="connsiteY5" fmla="*/ 994 h 733807"/>
              <a:gd name="connsiteX6" fmla="*/ 656348 w 758368"/>
              <a:gd name="connsiteY6" fmla="*/ 51483 h 733807"/>
              <a:gd name="connsiteX7" fmla="*/ 701227 w 758368"/>
              <a:gd name="connsiteY7" fmla="*/ 130020 h 733807"/>
              <a:gd name="connsiteX8" fmla="*/ 746105 w 758368"/>
              <a:gd name="connsiteY8" fmla="*/ 197338 h 733807"/>
              <a:gd name="connsiteX9" fmla="*/ 751715 w 758368"/>
              <a:gd name="connsiteY9" fmla="*/ 528317 h 733807"/>
              <a:gd name="connsiteX10" fmla="*/ 661958 w 758368"/>
              <a:gd name="connsiteY10" fmla="*/ 595635 h 733807"/>
              <a:gd name="connsiteX11" fmla="*/ 645129 w 758368"/>
              <a:gd name="connsiteY11" fmla="*/ 668562 h 733807"/>
              <a:gd name="connsiteX12" fmla="*/ 482444 w 758368"/>
              <a:gd name="connsiteY12" fmla="*/ 730270 h 733807"/>
              <a:gd name="connsiteX13" fmla="*/ 258051 w 758368"/>
              <a:gd name="connsiteY13" fmla="*/ 707831 h 733807"/>
              <a:gd name="connsiteX14" fmla="*/ 0 w 758368"/>
              <a:gd name="connsiteY14" fmla="*/ 556366 h 7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368" h="733807">
                <a:moveTo>
                  <a:pt x="5610" y="270265"/>
                </a:moveTo>
                <a:cubicBezTo>
                  <a:pt x="33659" y="246891"/>
                  <a:pt x="61708" y="223517"/>
                  <a:pt x="89757" y="214167"/>
                </a:cubicBezTo>
                <a:cubicBezTo>
                  <a:pt x="117806" y="204817"/>
                  <a:pt x="139310" y="212297"/>
                  <a:pt x="173904" y="214167"/>
                </a:cubicBezTo>
                <a:cubicBezTo>
                  <a:pt x="208498" y="216037"/>
                  <a:pt x="256181" y="245021"/>
                  <a:pt x="297320" y="225387"/>
                </a:cubicBezTo>
                <a:cubicBezTo>
                  <a:pt x="338459" y="205753"/>
                  <a:pt x="420736" y="96361"/>
                  <a:pt x="420736" y="96361"/>
                </a:cubicBezTo>
                <a:cubicBezTo>
                  <a:pt x="456265" y="58962"/>
                  <a:pt x="471224" y="8474"/>
                  <a:pt x="510493" y="994"/>
                </a:cubicBezTo>
                <a:cubicBezTo>
                  <a:pt x="549762" y="-6486"/>
                  <a:pt x="624559" y="29979"/>
                  <a:pt x="656348" y="51483"/>
                </a:cubicBezTo>
                <a:cubicBezTo>
                  <a:pt x="688137" y="72987"/>
                  <a:pt x="686268" y="105711"/>
                  <a:pt x="701227" y="130020"/>
                </a:cubicBezTo>
                <a:cubicBezTo>
                  <a:pt x="716186" y="154329"/>
                  <a:pt x="737690" y="130955"/>
                  <a:pt x="746105" y="197338"/>
                </a:cubicBezTo>
                <a:cubicBezTo>
                  <a:pt x="754520" y="263721"/>
                  <a:pt x="765740" y="461934"/>
                  <a:pt x="751715" y="528317"/>
                </a:cubicBezTo>
                <a:cubicBezTo>
                  <a:pt x="737691" y="594700"/>
                  <a:pt x="679722" y="572261"/>
                  <a:pt x="661958" y="595635"/>
                </a:cubicBezTo>
                <a:cubicBezTo>
                  <a:pt x="644194" y="619009"/>
                  <a:pt x="675048" y="646123"/>
                  <a:pt x="645129" y="668562"/>
                </a:cubicBezTo>
                <a:cubicBezTo>
                  <a:pt x="615210" y="691001"/>
                  <a:pt x="546957" y="723725"/>
                  <a:pt x="482444" y="730270"/>
                </a:cubicBezTo>
                <a:cubicBezTo>
                  <a:pt x="417931" y="736815"/>
                  <a:pt x="338458" y="736815"/>
                  <a:pt x="258051" y="707831"/>
                </a:cubicBezTo>
                <a:cubicBezTo>
                  <a:pt x="177644" y="678847"/>
                  <a:pt x="88822" y="617606"/>
                  <a:pt x="0" y="556366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2515246-5091-8BB1-2878-7C9DF4255B25}"/>
              </a:ext>
            </a:extLst>
          </p:cNvPr>
          <p:cNvSpPr txBox="1"/>
          <p:nvPr/>
        </p:nvSpPr>
        <p:spPr>
          <a:xfrm>
            <a:off x="196061" y="2764593"/>
            <a:ext cx="150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Edge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embedding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C3EB6E8-3CC8-D782-FE7B-96D90A11C85D}"/>
              </a:ext>
            </a:extLst>
          </p:cNvPr>
          <p:cNvSpPr txBox="1"/>
          <p:nvPr/>
        </p:nvSpPr>
        <p:spPr>
          <a:xfrm>
            <a:off x="1208124" y="4448596"/>
            <a:ext cx="6133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Lemma</a:t>
            </a:r>
          </a:p>
          <a:p>
            <a:r>
              <a:rPr lang="en-US" dirty="0"/>
              <a:t>Either some </a:t>
            </a:r>
            <a:r>
              <a:rPr lang="en-US" dirty="0">
                <a:solidFill>
                  <a:srgbClr val="00B050"/>
                </a:solidFill>
              </a:rPr>
              <a:t>spanner cycle </a:t>
            </a:r>
            <a:r>
              <a:rPr lang="en-US" dirty="0"/>
              <a:t>is a good min-ratio cycle</a:t>
            </a:r>
          </a:p>
          <a:p>
            <a:r>
              <a:rPr lang="en-US" dirty="0"/>
              <a:t>OR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21A0C41-20FA-B035-D587-FB2EF9930C13}"/>
                  </a:ext>
                </a:extLst>
              </p:cNvPr>
              <p:cNvSpPr txBox="1"/>
              <p:nvPr/>
            </p:nvSpPr>
            <p:spPr>
              <a:xfrm>
                <a:off x="1210507" y="5286179"/>
                <a:ext cx="56309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embedded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is still a good min-ratio cycle</a:t>
                </a:r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21A0C41-20FA-B035-D587-FB2EF9930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07" y="5286179"/>
                <a:ext cx="5630995" cy="369332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ABCE5CC-F295-9880-BF1C-87A680BD5D11}"/>
              </a:ext>
            </a:extLst>
          </p:cNvPr>
          <p:cNvGrpSpPr/>
          <p:nvPr/>
        </p:nvGrpSpPr>
        <p:grpSpPr>
          <a:xfrm>
            <a:off x="2975431" y="4125597"/>
            <a:ext cx="636298" cy="632826"/>
            <a:chOff x="1863242" y="3032187"/>
            <a:chExt cx="636298" cy="632826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86CABE6-5C4D-4064-CA7F-17EB97E7855F}"/>
                </a:ext>
              </a:extLst>
            </p:cNvPr>
            <p:cNvSpPr/>
            <p:nvPr/>
          </p:nvSpPr>
          <p:spPr>
            <a:xfrm>
              <a:off x="1865495" y="3032187"/>
              <a:ext cx="634045" cy="632826"/>
            </a:xfrm>
            <a:custGeom>
              <a:avLst/>
              <a:gdLst>
                <a:gd name="connsiteX0" fmla="*/ 13892 w 634045"/>
                <a:gd name="connsiteY0" fmla="*/ 436585 h 632826"/>
                <a:gd name="connsiteX1" fmla="*/ 13892 w 634045"/>
                <a:gd name="connsiteY1" fmla="*/ 271580 h 632826"/>
                <a:gd name="connsiteX2" fmla="*/ 158271 w 634045"/>
                <a:gd name="connsiteY2" fmla="*/ 209703 h 632826"/>
                <a:gd name="connsiteX3" fmla="*/ 288900 w 634045"/>
                <a:gd name="connsiteY3" fmla="*/ 230329 h 632826"/>
                <a:gd name="connsiteX4" fmla="*/ 405778 w 634045"/>
                <a:gd name="connsiteY4" fmla="*/ 106576 h 632826"/>
                <a:gd name="connsiteX5" fmla="*/ 495156 w 634045"/>
                <a:gd name="connsiteY5" fmla="*/ 3448 h 632826"/>
                <a:gd name="connsiteX6" fmla="*/ 598283 w 634045"/>
                <a:gd name="connsiteY6" fmla="*/ 51574 h 632826"/>
                <a:gd name="connsiteX7" fmla="*/ 625784 w 634045"/>
                <a:gd name="connsiteY7" fmla="*/ 305956 h 632826"/>
                <a:gd name="connsiteX8" fmla="*/ 625784 w 634045"/>
                <a:gd name="connsiteY8" fmla="*/ 450335 h 632826"/>
                <a:gd name="connsiteX9" fmla="*/ 529531 w 634045"/>
                <a:gd name="connsiteY9" fmla="*/ 539713 h 632826"/>
                <a:gd name="connsiteX10" fmla="*/ 495156 w 634045"/>
                <a:gd name="connsiteY10" fmla="*/ 629090 h 632826"/>
                <a:gd name="connsiteX11" fmla="*/ 268274 w 634045"/>
                <a:gd name="connsiteY11" fmla="*/ 608464 h 632826"/>
                <a:gd name="connsiteX12" fmla="*/ 117020 w 634045"/>
                <a:gd name="connsiteY12" fmla="*/ 539713 h 632826"/>
                <a:gd name="connsiteX13" fmla="*/ 41393 w 634045"/>
                <a:gd name="connsiteY13" fmla="*/ 491586 h 63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045" h="632826">
                  <a:moveTo>
                    <a:pt x="13892" y="436585"/>
                  </a:moveTo>
                  <a:cubicBezTo>
                    <a:pt x="1860" y="372989"/>
                    <a:pt x="-10171" y="309394"/>
                    <a:pt x="13892" y="271580"/>
                  </a:cubicBezTo>
                  <a:cubicBezTo>
                    <a:pt x="37955" y="233766"/>
                    <a:pt x="112436" y="216578"/>
                    <a:pt x="158271" y="209703"/>
                  </a:cubicBezTo>
                  <a:cubicBezTo>
                    <a:pt x="204106" y="202828"/>
                    <a:pt x="247649" y="247517"/>
                    <a:pt x="288900" y="230329"/>
                  </a:cubicBezTo>
                  <a:cubicBezTo>
                    <a:pt x="330151" y="213141"/>
                    <a:pt x="371402" y="144389"/>
                    <a:pt x="405778" y="106576"/>
                  </a:cubicBezTo>
                  <a:cubicBezTo>
                    <a:pt x="440154" y="68762"/>
                    <a:pt x="463072" y="12615"/>
                    <a:pt x="495156" y="3448"/>
                  </a:cubicBezTo>
                  <a:cubicBezTo>
                    <a:pt x="527240" y="-5719"/>
                    <a:pt x="576512" y="1156"/>
                    <a:pt x="598283" y="51574"/>
                  </a:cubicBezTo>
                  <a:cubicBezTo>
                    <a:pt x="620054" y="101992"/>
                    <a:pt x="621201" y="239496"/>
                    <a:pt x="625784" y="305956"/>
                  </a:cubicBezTo>
                  <a:cubicBezTo>
                    <a:pt x="630368" y="372416"/>
                    <a:pt x="641826" y="411375"/>
                    <a:pt x="625784" y="450335"/>
                  </a:cubicBezTo>
                  <a:cubicBezTo>
                    <a:pt x="609742" y="489295"/>
                    <a:pt x="551302" y="509921"/>
                    <a:pt x="529531" y="539713"/>
                  </a:cubicBezTo>
                  <a:cubicBezTo>
                    <a:pt x="507760" y="569505"/>
                    <a:pt x="538699" y="617632"/>
                    <a:pt x="495156" y="629090"/>
                  </a:cubicBezTo>
                  <a:cubicBezTo>
                    <a:pt x="451613" y="640549"/>
                    <a:pt x="331297" y="623360"/>
                    <a:pt x="268274" y="608464"/>
                  </a:cubicBezTo>
                  <a:cubicBezTo>
                    <a:pt x="205251" y="593568"/>
                    <a:pt x="154833" y="559193"/>
                    <a:pt x="117020" y="539713"/>
                  </a:cubicBezTo>
                  <a:cubicBezTo>
                    <a:pt x="79207" y="520233"/>
                    <a:pt x="60300" y="505909"/>
                    <a:pt x="41393" y="491586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5760E0D-5365-B03D-CAB5-FA35FF981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3242" y="3362795"/>
              <a:ext cx="0" cy="6436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Freeform 144">
            <a:extLst>
              <a:ext uri="{FF2B5EF4-FFF2-40B4-BE49-F238E27FC236}">
                <a16:creationId xmlns:a16="http://schemas.microsoft.com/office/drawing/2014/main" id="{90CC901C-39E6-863C-BECA-0F1615622F45}"/>
              </a:ext>
            </a:extLst>
          </p:cNvPr>
          <p:cNvSpPr/>
          <p:nvPr/>
        </p:nvSpPr>
        <p:spPr>
          <a:xfrm>
            <a:off x="1072485" y="5655511"/>
            <a:ext cx="560228" cy="445612"/>
          </a:xfrm>
          <a:custGeom>
            <a:avLst/>
            <a:gdLst>
              <a:gd name="connsiteX0" fmla="*/ 158157 w 560228"/>
              <a:gd name="connsiteY0" fmla="*/ 11246 h 445612"/>
              <a:gd name="connsiteX1" fmla="*/ 433164 w 560228"/>
              <a:gd name="connsiteY1" fmla="*/ 11246 h 445612"/>
              <a:gd name="connsiteX2" fmla="*/ 495041 w 560228"/>
              <a:gd name="connsiteY2" fmla="*/ 128125 h 445612"/>
              <a:gd name="connsiteX3" fmla="*/ 556918 w 560228"/>
              <a:gd name="connsiteY3" fmla="*/ 245003 h 445612"/>
              <a:gd name="connsiteX4" fmla="*/ 522542 w 560228"/>
              <a:gd name="connsiteY4" fmla="*/ 341255 h 445612"/>
              <a:gd name="connsiteX5" fmla="*/ 281910 w 560228"/>
              <a:gd name="connsiteY5" fmla="*/ 444383 h 445612"/>
              <a:gd name="connsiteX6" fmla="*/ 171907 w 560228"/>
              <a:gd name="connsiteY6" fmla="*/ 396257 h 445612"/>
              <a:gd name="connsiteX7" fmla="*/ 61904 w 560228"/>
              <a:gd name="connsiteY7" fmla="*/ 368756 h 445612"/>
              <a:gd name="connsiteX8" fmla="*/ 27 w 560228"/>
              <a:gd name="connsiteY8" fmla="*/ 183126 h 445612"/>
              <a:gd name="connsiteX9" fmla="*/ 55029 w 560228"/>
              <a:gd name="connsiteY9" fmla="*/ 141875 h 445612"/>
              <a:gd name="connsiteX10" fmla="*/ 130656 w 560228"/>
              <a:gd name="connsiteY10" fmla="*/ 59373 h 44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228" h="445612">
                <a:moveTo>
                  <a:pt x="158157" y="11246"/>
                </a:moveTo>
                <a:cubicBezTo>
                  <a:pt x="267587" y="1506"/>
                  <a:pt x="377017" y="-8234"/>
                  <a:pt x="433164" y="11246"/>
                </a:cubicBezTo>
                <a:cubicBezTo>
                  <a:pt x="489311" y="30726"/>
                  <a:pt x="495041" y="128125"/>
                  <a:pt x="495041" y="128125"/>
                </a:cubicBezTo>
                <a:cubicBezTo>
                  <a:pt x="515667" y="167085"/>
                  <a:pt x="552335" y="209481"/>
                  <a:pt x="556918" y="245003"/>
                </a:cubicBezTo>
                <a:cubicBezTo>
                  <a:pt x="561501" y="280525"/>
                  <a:pt x="568377" y="308025"/>
                  <a:pt x="522542" y="341255"/>
                </a:cubicBezTo>
                <a:cubicBezTo>
                  <a:pt x="476707" y="374485"/>
                  <a:pt x="340349" y="435216"/>
                  <a:pt x="281910" y="444383"/>
                </a:cubicBezTo>
                <a:cubicBezTo>
                  <a:pt x="223471" y="453550"/>
                  <a:pt x="208575" y="408862"/>
                  <a:pt x="171907" y="396257"/>
                </a:cubicBezTo>
                <a:cubicBezTo>
                  <a:pt x="135239" y="383653"/>
                  <a:pt x="90551" y="404278"/>
                  <a:pt x="61904" y="368756"/>
                </a:cubicBezTo>
                <a:cubicBezTo>
                  <a:pt x="33257" y="333234"/>
                  <a:pt x="1173" y="220939"/>
                  <a:pt x="27" y="183126"/>
                </a:cubicBezTo>
                <a:cubicBezTo>
                  <a:pt x="-1119" y="145313"/>
                  <a:pt x="33258" y="162500"/>
                  <a:pt x="55029" y="141875"/>
                </a:cubicBezTo>
                <a:cubicBezTo>
                  <a:pt x="76800" y="121250"/>
                  <a:pt x="103728" y="90311"/>
                  <a:pt x="130656" y="59373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E284868-76FD-F7A7-DCD3-5E9C9D09224F}"/>
              </a:ext>
            </a:extLst>
          </p:cNvPr>
          <p:cNvCxnSpPr>
            <a:cxnSpLocks/>
          </p:cNvCxnSpPr>
          <p:nvPr/>
        </p:nvCxnSpPr>
        <p:spPr>
          <a:xfrm>
            <a:off x="1364175" y="5654141"/>
            <a:ext cx="5129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BAB04517-05E3-D782-D383-7E8C74272B51}"/>
              </a:ext>
            </a:extLst>
          </p:cNvPr>
          <p:cNvSpPr txBox="1"/>
          <p:nvPr/>
        </p:nvSpPr>
        <p:spPr>
          <a:xfrm>
            <a:off x="7560134" y="4492151"/>
            <a:ext cx="61330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Challenge</a:t>
            </a:r>
          </a:p>
          <a:p>
            <a:r>
              <a:rPr lang="en-US" dirty="0"/>
              <a:t>We maintain explicit embeddings</a:t>
            </a:r>
          </a:p>
          <a:p>
            <a:r>
              <a:rPr lang="en-US" dirty="0"/>
              <a:t>of all edges into spanner</a:t>
            </a:r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CBBBD1AD-C8F7-48EC-9339-23D4AE2535EF}"/>
              </a:ext>
            </a:extLst>
          </p:cNvPr>
          <p:cNvSpPr/>
          <p:nvPr/>
        </p:nvSpPr>
        <p:spPr>
          <a:xfrm>
            <a:off x="11113730" y="4700084"/>
            <a:ext cx="692864" cy="507463"/>
          </a:xfrm>
          <a:custGeom>
            <a:avLst/>
            <a:gdLst>
              <a:gd name="connsiteX0" fmla="*/ 163808 w 779173"/>
              <a:gd name="connsiteY0" fmla="*/ 0 h 528923"/>
              <a:gd name="connsiteX1" fmla="*/ 90980 w 779173"/>
              <a:gd name="connsiteY1" fmla="*/ 105197 h 528923"/>
              <a:gd name="connsiteX2" fmla="*/ 1967 w 779173"/>
              <a:gd name="connsiteY2" fmla="*/ 161841 h 528923"/>
              <a:gd name="connsiteX3" fmla="*/ 42427 w 779173"/>
              <a:gd name="connsiteY3" fmla="*/ 420786 h 528923"/>
              <a:gd name="connsiteX4" fmla="*/ 188084 w 779173"/>
              <a:gd name="connsiteY4" fmla="*/ 461246 h 528923"/>
              <a:gd name="connsiteX5" fmla="*/ 220452 w 779173"/>
              <a:gd name="connsiteY5" fmla="*/ 517890 h 528923"/>
              <a:gd name="connsiteX6" fmla="*/ 309465 w 779173"/>
              <a:gd name="connsiteY6" fmla="*/ 517890 h 528923"/>
              <a:gd name="connsiteX7" fmla="*/ 552226 w 779173"/>
              <a:gd name="connsiteY7" fmla="*/ 525982 h 528923"/>
              <a:gd name="connsiteX8" fmla="*/ 641238 w 779173"/>
              <a:gd name="connsiteY8" fmla="*/ 461246 h 528923"/>
              <a:gd name="connsiteX9" fmla="*/ 746435 w 779173"/>
              <a:gd name="connsiteY9" fmla="*/ 412694 h 528923"/>
              <a:gd name="connsiteX10" fmla="*/ 778803 w 779173"/>
              <a:gd name="connsiteY10" fmla="*/ 137565 h 528923"/>
              <a:gd name="connsiteX11" fmla="*/ 730251 w 779173"/>
              <a:gd name="connsiteY11" fmla="*/ 89013 h 528923"/>
              <a:gd name="connsiteX12" fmla="*/ 673606 w 779173"/>
              <a:gd name="connsiteY12" fmla="*/ 40460 h 528923"/>
              <a:gd name="connsiteX13" fmla="*/ 665514 w 779173"/>
              <a:gd name="connsiteY13" fmla="*/ 0 h 52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9173" h="528923">
                <a:moveTo>
                  <a:pt x="163808" y="0"/>
                </a:moveTo>
                <a:cubicBezTo>
                  <a:pt x="140880" y="39112"/>
                  <a:pt x="117953" y="78224"/>
                  <a:pt x="90980" y="105197"/>
                </a:cubicBezTo>
                <a:cubicBezTo>
                  <a:pt x="64007" y="132170"/>
                  <a:pt x="10059" y="109243"/>
                  <a:pt x="1967" y="161841"/>
                </a:cubicBezTo>
                <a:cubicBezTo>
                  <a:pt x="-6125" y="214439"/>
                  <a:pt x="11408" y="370885"/>
                  <a:pt x="42427" y="420786"/>
                </a:cubicBezTo>
                <a:cubicBezTo>
                  <a:pt x="73446" y="470687"/>
                  <a:pt x="158413" y="445062"/>
                  <a:pt x="188084" y="461246"/>
                </a:cubicBezTo>
                <a:cubicBezTo>
                  <a:pt x="217755" y="477430"/>
                  <a:pt x="200222" y="508449"/>
                  <a:pt x="220452" y="517890"/>
                </a:cubicBezTo>
                <a:cubicBezTo>
                  <a:pt x="240682" y="527331"/>
                  <a:pt x="309465" y="517890"/>
                  <a:pt x="309465" y="517890"/>
                </a:cubicBezTo>
                <a:cubicBezTo>
                  <a:pt x="364761" y="519239"/>
                  <a:pt x="496931" y="535423"/>
                  <a:pt x="552226" y="525982"/>
                </a:cubicBezTo>
                <a:cubicBezTo>
                  <a:pt x="607521" y="516541"/>
                  <a:pt x="608870" y="480127"/>
                  <a:pt x="641238" y="461246"/>
                </a:cubicBezTo>
                <a:cubicBezTo>
                  <a:pt x="673606" y="442365"/>
                  <a:pt x="723508" y="466641"/>
                  <a:pt x="746435" y="412694"/>
                </a:cubicBezTo>
                <a:cubicBezTo>
                  <a:pt x="769362" y="358747"/>
                  <a:pt x="781500" y="191512"/>
                  <a:pt x="778803" y="137565"/>
                </a:cubicBezTo>
                <a:cubicBezTo>
                  <a:pt x="776106" y="83618"/>
                  <a:pt x="747784" y="105197"/>
                  <a:pt x="730251" y="89013"/>
                </a:cubicBezTo>
                <a:cubicBezTo>
                  <a:pt x="712718" y="72829"/>
                  <a:pt x="684395" y="55295"/>
                  <a:pt x="673606" y="40460"/>
                </a:cubicBezTo>
                <a:cubicBezTo>
                  <a:pt x="662817" y="25625"/>
                  <a:pt x="664165" y="12812"/>
                  <a:pt x="665514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2A419-B910-0F88-916C-C78A1C452E2B}"/>
              </a:ext>
            </a:extLst>
          </p:cNvPr>
          <p:cNvSpPr txBox="1"/>
          <p:nvPr/>
        </p:nvSpPr>
        <p:spPr>
          <a:xfrm>
            <a:off x="316418" y="1650375"/>
            <a:ext cx="236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Core</a:t>
            </a:r>
            <a:r>
              <a:rPr lang="en-US" dirty="0"/>
              <a:t> </a:t>
            </a:r>
            <a:r>
              <a:rPr lang="en-US" i="1" dirty="0"/>
              <a:t>graph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CA6699-EE62-F4FA-DC7D-23981F28AFBF}"/>
              </a:ext>
            </a:extLst>
          </p:cNvPr>
          <p:cNvCxnSpPr>
            <a:cxnSpLocks/>
          </p:cNvCxnSpPr>
          <p:nvPr/>
        </p:nvCxnSpPr>
        <p:spPr>
          <a:xfrm>
            <a:off x="1774877" y="1855950"/>
            <a:ext cx="5756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86C6B637-1D46-6069-816C-E3C7BCA5A883}"/>
              </a:ext>
            </a:extLst>
          </p:cNvPr>
          <p:cNvSpPr/>
          <p:nvPr/>
        </p:nvSpPr>
        <p:spPr>
          <a:xfrm>
            <a:off x="1795223" y="1124344"/>
            <a:ext cx="560228" cy="445612"/>
          </a:xfrm>
          <a:custGeom>
            <a:avLst/>
            <a:gdLst>
              <a:gd name="connsiteX0" fmla="*/ 158157 w 560228"/>
              <a:gd name="connsiteY0" fmla="*/ 11246 h 445612"/>
              <a:gd name="connsiteX1" fmla="*/ 433164 w 560228"/>
              <a:gd name="connsiteY1" fmla="*/ 11246 h 445612"/>
              <a:gd name="connsiteX2" fmla="*/ 495041 w 560228"/>
              <a:gd name="connsiteY2" fmla="*/ 128125 h 445612"/>
              <a:gd name="connsiteX3" fmla="*/ 556918 w 560228"/>
              <a:gd name="connsiteY3" fmla="*/ 245003 h 445612"/>
              <a:gd name="connsiteX4" fmla="*/ 522542 w 560228"/>
              <a:gd name="connsiteY4" fmla="*/ 341255 h 445612"/>
              <a:gd name="connsiteX5" fmla="*/ 281910 w 560228"/>
              <a:gd name="connsiteY5" fmla="*/ 444383 h 445612"/>
              <a:gd name="connsiteX6" fmla="*/ 171907 w 560228"/>
              <a:gd name="connsiteY6" fmla="*/ 396257 h 445612"/>
              <a:gd name="connsiteX7" fmla="*/ 61904 w 560228"/>
              <a:gd name="connsiteY7" fmla="*/ 368756 h 445612"/>
              <a:gd name="connsiteX8" fmla="*/ 27 w 560228"/>
              <a:gd name="connsiteY8" fmla="*/ 183126 h 445612"/>
              <a:gd name="connsiteX9" fmla="*/ 55029 w 560228"/>
              <a:gd name="connsiteY9" fmla="*/ 141875 h 445612"/>
              <a:gd name="connsiteX10" fmla="*/ 130656 w 560228"/>
              <a:gd name="connsiteY10" fmla="*/ 59373 h 44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228" h="445612">
                <a:moveTo>
                  <a:pt x="158157" y="11246"/>
                </a:moveTo>
                <a:cubicBezTo>
                  <a:pt x="267587" y="1506"/>
                  <a:pt x="377017" y="-8234"/>
                  <a:pt x="433164" y="11246"/>
                </a:cubicBezTo>
                <a:cubicBezTo>
                  <a:pt x="489311" y="30726"/>
                  <a:pt x="495041" y="128125"/>
                  <a:pt x="495041" y="128125"/>
                </a:cubicBezTo>
                <a:cubicBezTo>
                  <a:pt x="515667" y="167085"/>
                  <a:pt x="552335" y="209481"/>
                  <a:pt x="556918" y="245003"/>
                </a:cubicBezTo>
                <a:cubicBezTo>
                  <a:pt x="561501" y="280525"/>
                  <a:pt x="568377" y="308025"/>
                  <a:pt x="522542" y="341255"/>
                </a:cubicBezTo>
                <a:cubicBezTo>
                  <a:pt x="476707" y="374485"/>
                  <a:pt x="340349" y="435216"/>
                  <a:pt x="281910" y="444383"/>
                </a:cubicBezTo>
                <a:cubicBezTo>
                  <a:pt x="223471" y="453550"/>
                  <a:pt x="208575" y="408862"/>
                  <a:pt x="171907" y="396257"/>
                </a:cubicBezTo>
                <a:cubicBezTo>
                  <a:pt x="135239" y="383653"/>
                  <a:pt x="90551" y="404278"/>
                  <a:pt x="61904" y="368756"/>
                </a:cubicBezTo>
                <a:cubicBezTo>
                  <a:pt x="33257" y="333234"/>
                  <a:pt x="1173" y="220939"/>
                  <a:pt x="27" y="183126"/>
                </a:cubicBezTo>
                <a:cubicBezTo>
                  <a:pt x="-1119" y="145313"/>
                  <a:pt x="33258" y="162500"/>
                  <a:pt x="55029" y="141875"/>
                </a:cubicBezTo>
                <a:cubicBezTo>
                  <a:pt x="76800" y="121250"/>
                  <a:pt x="103728" y="90311"/>
                  <a:pt x="130656" y="59373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7D4BF9-0E59-948C-D2F4-DFE78A1CC91D}"/>
              </a:ext>
            </a:extLst>
          </p:cNvPr>
          <p:cNvCxnSpPr>
            <a:cxnSpLocks/>
          </p:cNvCxnSpPr>
          <p:nvPr/>
        </p:nvCxnSpPr>
        <p:spPr>
          <a:xfrm>
            <a:off x="2086913" y="1122974"/>
            <a:ext cx="51297" cy="0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88B202-3124-43C8-95F5-B19D81F91EED}"/>
                  </a:ext>
                </a:extLst>
              </p:cNvPr>
              <p:cNvSpPr txBox="1"/>
              <p:nvPr/>
            </p:nvSpPr>
            <p:spPr>
              <a:xfrm>
                <a:off x="145000" y="1096417"/>
                <a:ext cx="1567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Circulation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88B202-3124-43C8-95F5-B19D81F9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0" y="1096417"/>
                <a:ext cx="1567405" cy="369332"/>
              </a:xfrm>
              <a:prstGeom prst="rect">
                <a:avLst/>
              </a:prstGeom>
              <a:blipFill>
                <a:blip r:embed="rId12"/>
                <a:stretch>
                  <a:fillRect l="-322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5" grpId="0" animBg="1"/>
      <p:bldP spid="66" grpId="0" animBg="1"/>
      <p:bldP spid="67" grpId="0" animBg="1"/>
      <p:bldP spid="73" grpId="0" animBg="1"/>
      <p:bldP spid="73" grpId="1" animBg="1"/>
      <p:bldP spid="83" grpId="0"/>
      <p:bldP spid="83" grpId="1"/>
      <p:bldP spid="87" grpId="0" animBg="1"/>
      <p:bldP spid="88" grpId="0" animBg="1"/>
      <p:bldP spid="92" grpId="0" animBg="1"/>
      <p:bldP spid="97" grpId="0" animBg="1"/>
      <p:bldP spid="98" grpId="0" animBg="1"/>
      <p:bldP spid="99" grpId="0" animBg="1"/>
      <p:bldP spid="106" grpId="0"/>
      <p:bldP spid="127" grpId="0"/>
      <p:bldP spid="128" grpId="0" animBg="1"/>
      <p:bldP spid="130" grpId="0"/>
      <p:bldP spid="135" grpId="0"/>
      <p:bldP spid="137" grpId="0"/>
      <p:bldP spid="145" grpId="0" animBg="1"/>
      <p:bldP spid="147" grpId="0"/>
      <p:bldP spid="1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4817-1429-8BE2-993F-64845CD6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Adaptivity Issue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2DA2-F94A-FCA9-8AD8-A872CE69C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Our DS </a:t>
                </a:r>
                <a:r>
                  <a:rPr lang="en-US" sz="2800" b="1" i="1" dirty="0"/>
                  <a:t>does not work </a:t>
                </a:r>
                <a:r>
                  <a:rPr lang="en-US" sz="2800" dirty="0"/>
                  <a:t>for all update/query sequences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and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affected by DS output</a:t>
                </a:r>
                <a:br>
                  <a:rPr lang="en-US" sz="2800" dirty="0"/>
                </a:br>
                <a:r>
                  <a:rPr lang="en-US" sz="2800" dirty="0"/>
                  <a:t>	</a:t>
                </a:r>
                <a:r>
                  <a:rPr lang="en-US" sz="2800" b="1" dirty="0"/>
                  <a:t>non-oblivious adversary</a:t>
                </a:r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dirty="0"/>
                  <a:t>White-box analysis of DS and IPM</a:t>
                </a:r>
              </a:p>
              <a:p>
                <a:r>
                  <a:rPr lang="en-US" sz="2800" dirty="0"/>
                  <a:t>Gradient/lengths updates reveal which edge becomes important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a good enough direction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2DA2-F94A-FCA9-8AD8-A872CE69C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91" t="-2439" r="-1064" b="-17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845E899-849A-65F1-D1E9-35736DD1E24C}"/>
              </a:ext>
            </a:extLst>
          </p:cNvPr>
          <p:cNvGrpSpPr/>
          <p:nvPr/>
        </p:nvGrpSpPr>
        <p:grpSpPr>
          <a:xfrm>
            <a:off x="2487231" y="3063240"/>
            <a:ext cx="7069629" cy="1690135"/>
            <a:chOff x="2487231" y="3063240"/>
            <a:chExt cx="7069629" cy="1690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C2443-70A0-C200-AA7A-C27A6AF4E4B8}"/>
                    </a:ext>
                  </a:extLst>
                </p:cNvPr>
                <p:cNvSpPr txBox="1"/>
                <p:nvPr/>
              </p:nvSpPr>
              <p:spPr>
                <a:xfrm>
                  <a:off x="2549353" y="3903562"/>
                  <a:ext cx="611855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C2443-70A0-C200-AA7A-C27A6AF4E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9353" y="3903562"/>
                  <a:ext cx="611855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944EBB-6514-D8C7-F423-451E3EB6B016}"/>
                </a:ext>
              </a:extLst>
            </p:cNvPr>
            <p:cNvSpPr/>
            <p:nvPr/>
          </p:nvSpPr>
          <p:spPr>
            <a:xfrm>
              <a:off x="4041174" y="3700079"/>
              <a:ext cx="1851950" cy="10532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Min-Ratio DS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B52CB106-8C34-7BF6-3068-C079F79F0C39}"/>
                </a:ext>
              </a:extLst>
            </p:cNvPr>
            <p:cNvSpPr/>
            <p:nvPr/>
          </p:nvSpPr>
          <p:spPr>
            <a:xfrm>
              <a:off x="3345743" y="4103225"/>
              <a:ext cx="381965" cy="2314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9F6E88D0-F772-F16B-DE1D-918B4718D1F0}"/>
                </a:ext>
              </a:extLst>
            </p:cNvPr>
            <p:cNvSpPr/>
            <p:nvPr/>
          </p:nvSpPr>
          <p:spPr>
            <a:xfrm>
              <a:off x="6322028" y="4143737"/>
              <a:ext cx="381965" cy="2314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7763E1-0D8F-659F-1414-97CDEA9A437F}"/>
                    </a:ext>
                  </a:extLst>
                </p:cNvPr>
                <p:cNvSpPr txBox="1"/>
                <p:nvPr/>
              </p:nvSpPr>
              <p:spPr>
                <a:xfrm>
                  <a:off x="7704910" y="4074818"/>
                  <a:ext cx="18519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Cambria Math" panose="02040503050406030204" pitchFamily="18" charset="0"/>
                    </a:rPr>
                    <a:t>Update cycle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a14:m>
                  <a:r>
                    <a:rPr lang="en-US" sz="18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7763E1-0D8F-659F-1414-97CDEA9A4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4910" y="4074818"/>
                  <a:ext cx="185195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21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6D61CA-FC5F-A55C-DB65-0F4093D492E6}"/>
                </a:ext>
              </a:extLst>
            </p:cNvPr>
            <p:cNvGrpSpPr/>
            <p:nvPr/>
          </p:nvGrpSpPr>
          <p:grpSpPr>
            <a:xfrm>
              <a:off x="7046150" y="4069167"/>
              <a:ext cx="560228" cy="446982"/>
              <a:chOff x="7482879" y="4151055"/>
              <a:chExt cx="560228" cy="446982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BA1E553-8493-165B-F3CA-C14B75069877}"/>
                  </a:ext>
                </a:extLst>
              </p:cNvPr>
              <p:cNvSpPr/>
              <p:nvPr/>
            </p:nvSpPr>
            <p:spPr>
              <a:xfrm>
                <a:off x="7482879" y="4152425"/>
                <a:ext cx="560228" cy="445612"/>
              </a:xfrm>
              <a:custGeom>
                <a:avLst/>
                <a:gdLst>
                  <a:gd name="connsiteX0" fmla="*/ 158157 w 560228"/>
                  <a:gd name="connsiteY0" fmla="*/ 11246 h 445612"/>
                  <a:gd name="connsiteX1" fmla="*/ 433164 w 560228"/>
                  <a:gd name="connsiteY1" fmla="*/ 11246 h 445612"/>
                  <a:gd name="connsiteX2" fmla="*/ 495041 w 560228"/>
                  <a:gd name="connsiteY2" fmla="*/ 128125 h 445612"/>
                  <a:gd name="connsiteX3" fmla="*/ 556918 w 560228"/>
                  <a:gd name="connsiteY3" fmla="*/ 245003 h 445612"/>
                  <a:gd name="connsiteX4" fmla="*/ 522542 w 560228"/>
                  <a:gd name="connsiteY4" fmla="*/ 341255 h 445612"/>
                  <a:gd name="connsiteX5" fmla="*/ 281910 w 560228"/>
                  <a:gd name="connsiteY5" fmla="*/ 444383 h 445612"/>
                  <a:gd name="connsiteX6" fmla="*/ 171907 w 560228"/>
                  <a:gd name="connsiteY6" fmla="*/ 396257 h 445612"/>
                  <a:gd name="connsiteX7" fmla="*/ 61904 w 560228"/>
                  <a:gd name="connsiteY7" fmla="*/ 368756 h 445612"/>
                  <a:gd name="connsiteX8" fmla="*/ 27 w 560228"/>
                  <a:gd name="connsiteY8" fmla="*/ 183126 h 445612"/>
                  <a:gd name="connsiteX9" fmla="*/ 55029 w 560228"/>
                  <a:gd name="connsiteY9" fmla="*/ 141875 h 445612"/>
                  <a:gd name="connsiteX10" fmla="*/ 130656 w 560228"/>
                  <a:gd name="connsiteY10" fmla="*/ 59373 h 44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0228" h="445612">
                    <a:moveTo>
                      <a:pt x="158157" y="11246"/>
                    </a:moveTo>
                    <a:cubicBezTo>
                      <a:pt x="267587" y="1506"/>
                      <a:pt x="377017" y="-8234"/>
                      <a:pt x="433164" y="11246"/>
                    </a:cubicBezTo>
                    <a:cubicBezTo>
                      <a:pt x="489311" y="30726"/>
                      <a:pt x="495041" y="128125"/>
                      <a:pt x="495041" y="128125"/>
                    </a:cubicBezTo>
                    <a:cubicBezTo>
                      <a:pt x="515667" y="167085"/>
                      <a:pt x="552335" y="209481"/>
                      <a:pt x="556918" y="245003"/>
                    </a:cubicBezTo>
                    <a:cubicBezTo>
                      <a:pt x="561501" y="280525"/>
                      <a:pt x="568377" y="308025"/>
                      <a:pt x="522542" y="341255"/>
                    </a:cubicBezTo>
                    <a:cubicBezTo>
                      <a:pt x="476707" y="374485"/>
                      <a:pt x="340349" y="435216"/>
                      <a:pt x="281910" y="444383"/>
                    </a:cubicBezTo>
                    <a:cubicBezTo>
                      <a:pt x="223471" y="453550"/>
                      <a:pt x="208575" y="408862"/>
                      <a:pt x="171907" y="396257"/>
                    </a:cubicBezTo>
                    <a:cubicBezTo>
                      <a:pt x="135239" y="383653"/>
                      <a:pt x="90551" y="404278"/>
                      <a:pt x="61904" y="368756"/>
                    </a:cubicBezTo>
                    <a:cubicBezTo>
                      <a:pt x="33257" y="333234"/>
                      <a:pt x="1173" y="220939"/>
                      <a:pt x="27" y="183126"/>
                    </a:cubicBezTo>
                    <a:cubicBezTo>
                      <a:pt x="-1119" y="145313"/>
                      <a:pt x="33258" y="162500"/>
                      <a:pt x="55029" y="141875"/>
                    </a:cubicBezTo>
                    <a:cubicBezTo>
                      <a:pt x="76800" y="121250"/>
                      <a:pt x="103728" y="90311"/>
                      <a:pt x="130656" y="59373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FA5E6E8-1173-0C3A-76B9-4E278BAE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4569" y="4151055"/>
                <a:ext cx="51297" cy="0"/>
              </a:xfrm>
              <a:prstGeom prst="straightConnector1">
                <a:avLst/>
              </a:prstGeom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urved Up Arrow 14">
              <a:extLst>
                <a:ext uri="{FF2B5EF4-FFF2-40B4-BE49-F238E27FC236}">
                  <a16:creationId xmlns:a16="http://schemas.microsoft.com/office/drawing/2014/main" id="{8E99057F-4B31-0B81-25D2-22DD1963F120}"/>
                </a:ext>
              </a:extLst>
            </p:cNvPr>
            <p:cNvSpPr/>
            <p:nvPr/>
          </p:nvSpPr>
          <p:spPr>
            <a:xfrm rot="10800000">
              <a:off x="2487231" y="3063240"/>
              <a:ext cx="4959835" cy="731520"/>
            </a:xfrm>
            <a:prstGeom prst="curvedUpArrow">
              <a:avLst>
                <a:gd name="adj1" fmla="val 32346"/>
                <a:gd name="adj2" fmla="val 95134"/>
                <a:gd name="adj3" fmla="val 417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7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4817-1429-8BE2-993F-64845CD6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Structure Ideas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2DA2-F94A-FCA9-8AD8-A872CE69C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 single tree can find the first good cycle</a:t>
                </a:r>
              </a:p>
              <a:p>
                <a:r>
                  <a:rPr lang="en-US" sz="2800" dirty="0"/>
                  <a:t>Recursive partial tree building and maintenance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Core graph for vertex reduction</a:t>
                </a:r>
              </a:p>
              <a:p>
                <a:pPr lvl="1"/>
                <a:r>
                  <a:rPr lang="en-US" sz="2800" dirty="0">
                    <a:ea typeface="Cambria Math" panose="02040503050406030204" pitchFamily="18" charset="0"/>
                  </a:rPr>
                  <a:t>Contract forest components</a:t>
                </a:r>
              </a:p>
              <a:p>
                <a:pPr lvl="1"/>
                <a:r>
                  <a:rPr lang="en-US" sz="2800" dirty="0">
                    <a:ea typeface="Cambria Math" panose="02040503050406030204" pitchFamily="18" charset="0"/>
                  </a:rPr>
                  <a:t>Dynamic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 vertex splits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Spanner for edge reduction</a:t>
                </a:r>
              </a:p>
              <a:p>
                <a:pPr lvl="1"/>
                <a:r>
                  <a:rPr lang="en-US" sz="2800" dirty="0">
                    <a:ea typeface="Cambria Math" panose="02040503050406030204" pitchFamily="18" charset="0"/>
                  </a:rPr>
                  <a:t>Dynamic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maintain via “spanner of broken edges”</a:t>
                </a:r>
              </a:p>
              <a:p>
                <a:pPr lvl="1"/>
                <a:r>
                  <a:rPr lang="en-US" sz="2800" dirty="0">
                    <a:ea typeface="Cambria Math" panose="02040503050406030204" pitchFamily="18" charset="0"/>
                  </a:rPr>
                  <a:t>Use edge embeddings to detect good cycles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New semi-adaptive adversary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2DA2-F94A-FCA9-8AD8-A872CE69C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91" t="-2439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AB87-5F59-7A74-988A-EBB36836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immediate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0F4EB-CF0A-B820-75FB-57535C13DA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926177"/>
                <a:ext cx="10728325" cy="5813835"/>
              </a:xfrm>
            </p:spPr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Deterministic?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-time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–time? Simple and practical?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Static Spanner with Embedding</a:t>
                </a:r>
                <a:br>
                  <a:rPr lang="en-US" sz="2800" dirty="0"/>
                </a:br>
                <a:r>
                  <a:rPr lang="en-US" sz="2800" dirty="0"/>
                  <a:t>	Find a sparse subgraph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and</a:t>
                </a:r>
                <a:br>
                  <a:rPr lang="en-US" sz="2800" dirty="0"/>
                </a:br>
                <a:r>
                  <a:rPr lang="en-US" sz="2800" dirty="0"/>
                  <a:t>	embed each edge with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-length path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marL="0" indent="0">
                  <a:buNone/>
                </a:pPr>
                <a:r>
                  <a:rPr lang="en-US" sz="2800" dirty="0"/>
                  <a:t>	Bound vertex congestion by roughly max-degree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we improve k-commodity flow?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General graph matching in almost-linear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0F4EB-CF0A-B820-75FB-57535C13D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926177"/>
                <a:ext cx="10728325" cy="5813835"/>
              </a:xfrm>
              <a:blipFill>
                <a:blip r:embed="rId2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1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6CC7-ADAC-C545-8930-930BDF70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 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arxiv.org</a:t>
            </a:r>
            <a:r>
              <a:rPr lang="en-US" dirty="0"/>
              <a:t>/abs/2203.00671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40F4-F507-8047-8637-D61C511B20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39</a:t>
            </a:fld>
            <a:endParaRPr lang="de-CH" noProof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F3CB77-6FB2-8206-8F2B-B2960FF16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7" r="8495"/>
          <a:stretch/>
        </p:blipFill>
        <p:spPr>
          <a:xfrm>
            <a:off x="5190969" y="2983948"/>
            <a:ext cx="1598510" cy="1973494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DA723018-B149-FD3D-CBE7-6DAF4BE38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15406" r="14940" b="46317"/>
          <a:stretch/>
        </p:blipFill>
        <p:spPr bwMode="auto">
          <a:xfrm>
            <a:off x="7015367" y="2983948"/>
            <a:ext cx="1598510" cy="19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outdoor, building, person&#10;&#10;Description automatically generated">
            <a:extLst>
              <a:ext uri="{FF2B5EF4-FFF2-40B4-BE49-F238E27FC236}">
                <a16:creationId xmlns:a16="http://schemas.microsoft.com/office/drawing/2014/main" id="{ACEE2775-2EF3-2819-7A5F-B00A98D96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5"/>
          <a:stretch/>
        </p:blipFill>
        <p:spPr>
          <a:xfrm>
            <a:off x="1657979" y="2989100"/>
            <a:ext cx="1757550" cy="1973494"/>
          </a:xfrm>
          <a:prstGeom prst="rect">
            <a:avLst/>
          </a:prstGeom>
        </p:spPr>
      </p:pic>
      <p:pic>
        <p:nvPicPr>
          <p:cNvPr id="27" name="Picture 26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A7938F0C-6D00-C98F-8566-9B15A747A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17" y="2991189"/>
            <a:ext cx="1598510" cy="1973494"/>
          </a:xfrm>
          <a:prstGeom prst="rect">
            <a:avLst/>
          </a:prstGeom>
        </p:spPr>
      </p:pic>
      <p:pic>
        <p:nvPicPr>
          <p:cNvPr id="28" name="Picture 6" descr="This is me!">
            <a:extLst>
              <a:ext uri="{FF2B5EF4-FFF2-40B4-BE49-F238E27FC236}">
                <a16:creationId xmlns:a16="http://schemas.microsoft.com/office/drawing/2014/main" id="{05F66C7C-FD88-6038-C73C-C9AEC2CE0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2"/>
          <a:stretch/>
        </p:blipFill>
        <p:spPr bwMode="auto">
          <a:xfrm>
            <a:off x="8972371" y="2983947"/>
            <a:ext cx="1757550" cy="19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8ED204-36AB-7E0C-289B-1983BED81FEF}"/>
              </a:ext>
            </a:extLst>
          </p:cNvPr>
          <p:cNvSpPr txBox="1"/>
          <p:nvPr/>
        </p:nvSpPr>
        <p:spPr>
          <a:xfrm>
            <a:off x="1980176" y="5003583"/>
            <a:ext cx="1113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Li Chen</a:t>
            </a:r>
          </a:p>
          <a:p>
            <a:pPr algn="ctr"/>
            <a:r>
              <a:rPr lang="en-US" sz="1500" dirty="0" err="1">
                <a:cs typeface="Calibri"/>
              </a:rPr>
              <a:t>GaTech</a:t>
            </a:r>
            <a:endParaRPr lang="en-US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1BE774-48FB-B521-63CE-88C625E0DA30}"/>
              </a:ext>
            </a:extLst>
          </p:cNvPr>
          <p:cNvSpPr txBox="1"/>
          <p:nvPr/>
        </p:nvSpPr>
        <p:spPr>
          <a:xfrm>
            <a:off x="3743494" y="5030111"/>
            <a:ext cx="1113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Yang Liu</a:t>
            </a:r>
          </a:p>
          <a:p>
            <a:pPr algn="ctr"/>
            <a:r>
              <a:rPr lang="en-US" sz="1500" dirty="0">
                <a:cs typeface="Calibri"/>
              </a:rPr>
              <a:t>Stanford</a:t>
            </a:r>
            <a:endParaRPr lang="en-US" sz="15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9943AE-BD66-7F8B-289E-5A2F45627F7B}"/>
              </a:ext>
            </a:extLst>
          </p:cNvPr>
          <p:cNvSpPr txBox="1"/>
          <p:nvPr/>
        </p:nvSpPr>
        <p:spPr>
          <a:xfrm>
            <a:off x="5190969" y="5030111"/>
            <a:ext cx="15985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Calibri"/>
              </a:rPr>
              <a:t>Richard Peng</a:t>
            </a:r>
          </a:p>
          <a:p>
            <a:pPr algn="ctr"/>
            <a:r>
              <a:rPr lang="en-US" sz="1500" dirty="0" err="1">
                <a:cs typeface="Calibri"/>
              </a:rPr>
              <a:t>UWaterloo</a:t>
            </a:r>
            <a:endParaRPr lang="en-US" sz="15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48AA98-BE39-6850-6FE2-E25E1A672D9B}"/>
              </a:ext>
            </a:extLst>
          </p:cNvPr>
          <p:cNvSpPr txBox="1"/>
          <p:nvPr/>
        </p:nvSpPr>
        <p:spPr>
          <a:xfrm>
            <a:off x="6729431" y="5053194"/>
            <a:ext cx="224293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Calibri"/>
              </a:rPr>
              <a:t>Max Probst Gutenberg</a:t>
            </a:r>
          </a:p>
          <a:p>
            <a:pPr algn="ctr"/>
            <a:r>
              <a:rPr lang="en-US" sz="1500" dirty="0">
                <a:cs typeface="Calibri"/>
              </a:rPr>
              <a:t>ETH Zurich</a:t>
            </a:r>
            <a:endParaRPr lang="en-US" sz="15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5CB2-A6F2-C062-79A5-93B5F3B83616}"/>
              </a:ext>
            </a:extLst>
          </p:cNvPr>
          <p:cNvSpPr txBox="1"/>
          <p:nvPr/>
        </p:nvSpPr>
        <p:spPr>
          <a:xfrm>
            <a:off x="8910094" y="5003583"/>
            <a:ext cx="198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Calibri"/>
              </a:rPr>
              <a:t>Sushant Sachdeva</a:t>
            </a:r>
          </a:p>
          <a:p>
            <a:pPr algn="ctr"/>
            <a:r>
              <a:rPr lang="en-US" sz="1500" dirty="0" err="1">
                <a:cs typeface="Calibri"/>
              </a:rPr>
              <a:t>UToronto</a:t>
            </a:r>
            <a:endParaRPr lang="en-US" sz="15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5D2EA5-926B-3232-3D34-67FFDBFB77C4}"/>
              </a:ext>
            </a:extLst>
          </p:cNvPr>
          <p:cNvSpPr txBox="1"/>
          <p:nvPr/>
        </p:nvSpPr>
        <p:spPr>
          <a:xfrm>
            <a:off x="996043" y="2175978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Co-authors</a:t>
            </a:r>
          </a:p>
        </p:txBody>
      </p:sp>
    </p:spTree>
    <p:extLst>
      <p:ext uri="{BB962C8B-B14F-4D97-AF65-F5344CB8AC3E}">
        <p14:creationId xmlns:p14="http://schemas.microsoft.com/office/powerpoint/2010/main" val="112307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1FBFB10-883D-784B-A053-C91B0F34BFF0}"/>
              </a:ext>
            </a:extLst>
          </p:cNvPr>
          <p:cNvGrpSpPr/>
          <p:nvPr/>
        </p:nvGrpSpPr>
        <p:grpSpPr>
          <a:xfrm>
            <a:off x="5715503" y="3603499"/>
            <a:ext cx="1245638" cy="792600"/>
            <a:chOff x="6543743" y="3207169"/>
            <a:chExt cx="1176269" cy="734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311F6EE-8611-7349-8361-95C8945EFF32}"/>
                    </a:ext>
                  </a:extLst>
                </p:cNvPr>
                <p:cNvSpPr txBox="1"/>
                <p:nvPr/>
              </p:nvSpPr>
              <p:spPr>
                <a:xfrm>
                  <a:off x="6982109" y="357428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311F6EE-8611-7349-8361-95C8945EF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109" y="3574285"/>
                  <a:ext cx="274288" cy="22808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BECC7C1-2689-A743-9B07-1F865E497F27}"/>
                    </a:ext>
                  </a:extLst>
                </p:cNvPr>
                <p:cNvSpPr txBox="1"/>
                <p:nvPr/>
              </p:nvSpPr>
              <p:spPr>
                <a:xfrm>
                  <a:off x="7001440" y="334439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BECC7C1-2689-A743-9B07-1F865E497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440" y="3344395"/>
                  <a:ext cx="274288" cy="2280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EDF1E5E-4F70-7E45-ACB1-6EF0643A2565}"/>
                    </a:ext>
                  </a:extLst>
                </p:cNvPr>
                <p:cNvSpPr txBox="1"/>
                <p:nvPr/>
              </p:nvSpPr>
              <p:spPr>
                <a:xfrm>
                  <a:off x="6546693" y="327932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EDF1E5E-4F70-7E45-ACB1-6EF0643A2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693" y="3279325"/>
                  <a:ext cx="274288" cy="228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2136265-BCC4-D944-9655-BB8D900B1409}"/>
                </a:ext>
              </a:extLst>
            </p:cNvPr>
            <p:cNvGrpSpPr/>
            <p:nvPr/>
          </p:nvGrpSpPr>
          <p:grpSpPr>
            <a:xfrm rot="214754">
              <a:off x="6543743" y="3207169"/>
              <a:ext cx="1162308" cy="734232"/>
              <a:chOff x="6548588" y="4560696"/>
              <a:chExt cx="1162308" cy="734232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8A2D3CFA-722E-B149-BEE3-9394A77298A0}"/>
                  </a:ext>
                </a:extLst>
              </p:cNvPr>
              <p:cNvSpPr/>
              <p:nvPr/>
            </p:nvSpPr>
            <p:spPr>
              <a:xfrm>
                <a:off x="6548588" y="4560696"/>
                <a:ext cx="1162308" cy="734232"/>
              </a:xfrm>
              <a:custGeom>
                <a:avLst/>
                <a:gdLst>
                  <a:gd name="connsiteX0" fmla="*/ 1120358 w 1162308"/>
                  <a:gd name="connsiteY0" fmla="*/ 256501 h 734232"/>
                  <a:gd name="connsiteX1" fmla="*/ 733240 w 1162308"/>
                  <a:gd name="connsiteY1" fmla="*/ 196431 h 734232"/>
                  <a:gd name="connsiteX2" fmla="*/ 432889 w 1162308"/>
                  <a:gd name="connsiteY2" fmla="*/ 149710 h 734232"/>
                  <a:gd name="connsiteX3" fmla="*/ 19073 w 1162308"/>
                  <a:gd name="connsiteY3" fmla="*/ 2872 h 734232"/>
                  <a:gd name="connsiteX4" fmla="*/ 92492 w 1162308"/>
                  <a:gd name="connsiteY4" fmla="*/ 296548 h 734232"/>
                  <a:gd name="connsiteX5" fmla="*/ 299400 w 1162308"/>
                  <a:gd name="connsiteY5" fmla="*/ 470084 h 734232"/>
                  <a:gd name="connsiteX6" fmla="*/ 1000218 w 1162308"/>
                  <a:gd name="connsiteY6" fmla="*/ 703690 h 734232"/>
                  <a:gd name="connsiteX7" fmla="*/ 1153730 w 1162308"/>
                  <a:gd name="connsiteY7" fmla="*/ 717038 h 734232"/>
                  <a:gd name="connsiteX8" fmla="*/ 1140381 w 1162308"/>
                  <a:gd name="connsiteY8" fmla="*/ 570200 h 734232"/>
                  <a:gd name="connsiteX9" fmla="*/ 1120358 w 1162308"/>
                  <a:gd name="connsiteY9" fmla="*/ 416688 h 734232"/>
                  <a:gd name="connsiteX10" fmla="*/ 1113684 w 1162308"/>
                  <a:gd name="connsiteY10" fmla="*/ 336595 h 73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2308" h="734232">
                    <a:moveTo>
                      <a:pt x="1120358" y="256501"/>
                    </a:moveTo>
                    <a:lnTo>
                      <a:pt x="733240" y="196431"/>
                    </a:lnTo>
                    <a:cubicBezTo>
                      <a:pt x="618662" y="178633"/>
                      <a:pt x="551917" y="181970"/>
                      <a:pt x="432889" y="149710"/>
                    </a:cubicBezTo>
                    <a:cubicBezTo>
                      <a:pt x="313861" y="117450"/>
                      <a:pt x="75806" y="-21601"/>
                      <a:pt x="19073" y="2872"/>
                    </a:cubicBezTo>
                    <a:cubicBezTo>
                      <a:pt x="-37660" y="27345"/>
                      <a:pt x="45771" y="218679"/>
                      <a:pt x="92492" y="296548"/>
                    </a:cubicBezTo>
                    <a:cubicBezTo>
                      <a:pt x="139213" y="374417"/>
                      <a:pt x="148112" y="402227"/>
                      <a:pt x="299400" y="470084"/>
                    </a:cubicBezTo>
                    <a:cubicBezTo>
                      <a:pt x="450688" y="537941"/>
                      <a:pt x="857830" y="662531"/>
                      <a:pt x="1000218" y="703690"/>
                    </a:cubicBezTo>
                    <a:cubicBezTo>
                      <a:pt x="1142606" y="744849"/>
                      <a:pt x="1130370" y="739286"/>
                      <a:pt x="1153730" y="717038"/>
                    </a:cubicBezTo>
                    <a:cubicBezTo>
                      <a:pt x="1177090" y="694790"/>
                      <a:pt x="1145943" y="620258"/>
                      <a:pt x="1140381" y="570200"/>
                    </a:cubicBezTo>
                    <a:cubicBezTo>
                      <a:pt x="1134819" y="520142"/>
                      <a:pt x="1124807" y="455622"/>
                      <a:pt x="1120358" y="416688"/>
                    </a:cubicBezTo>
                    <a:cubicBezTo>
                      <a:pt x="1115909" y="377754"/>
                      <a:pt x="1114796" y="357174"/>
                      <a:pt x="1113684" y="336595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8CB9AEF9-26D7-6A4A-A442-6AA9567809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7287" y="4725420"/>
                <a:ext cx="65070" cy="9370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372F0A06-62BC-674F-8798-A37DA8B79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1534" y="4748059"/>
                <a:ext cx="18845" cy="59406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6F33B4D2-B829-DD45-9DB9-D6450AA53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4222" y="5114715"/>
                <a:ext cx="41233" cy="21508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A2BA8699-DB93-CE4A-B867-A57B1DA948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6413" y="5090620"/>
                <a:ext cx="2556" cy="43663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3EFD7EA-B3B2-DF47-911B-4044193D30F8}"/>
                    </a:ext>
                  </a:extLst>
                </p:cNvPr>
                <p:cNvSpPr txBox="1"/>
                <p:nvPr/>
              </p:nvSpPr>
              <p:spPr>
                <a:xfrm>
                  <a:off x="7445724" y="3535291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3EFD7EA-B3B2-DF47-911B-4044193D3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724" y="3535291"/>
                  <a:ext cx="274288" cy="228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en-US" dirty="0"/>
              <a:t>Improving our Solution?</a:t>
            </a:r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5AB56505-C4B5-3D41-A899-010A8D05A0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27ED6E-00BB-8C41-8646-415054FA9BDD}"/>
              </a:ext>
            </a:extLst>
          </p:cNvPr>
          <p:cNvSpPr txBox="1"/>
          <p:nvPr/>
        </p:nvSpPr>
        <p:spPr>
          <a:xfrm>
            <a:off x="694022" y="793972"/>
            <a:ext cx="2584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Network with “undo” edges?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622B91-F10A-904F-A84C-4AAEFB497C9F}"/>
              </a:ext>
            </a:extLst>
          </p:cNvPr>
          <p:cNvGrpSpPr/>
          <p:nvPr/>
        </p:nvGrpSpPr>
        <p:grpSpPr>
          <a:xfrm>
            <a:off x="774593" y="1280989"/>
            <a:ext cx="4608073" cy="1370335"/>
            <a:chOff x="7367195" y="3559508"/>
            <a:chExt cx="4608073" cy="137033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D9DEB26-B49E-DA47-B172-CB4DD8CBE701}"/>
                </a:ext>
              </a:extLst>
            </p:cNvPr>
            <p:cNvSpPr/>
            <p:nvPr/>
          </p:nvSpPr>
          <p:spPr>
            <a:xfrm>
              <a:off x="8956088" y="439364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56835F7-B917-264D-BBD6-2C578FEA0B6D}"/>
                </a:ext>
              </a:extLst>
            </p:cNvPr>
            <p:cNvSpPr/>
            <p:nvPr/>
          </p:nvSpPr>
          <p:spPr>
            <a:xfrm>
              <a:off x="7367195" y="400922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E83D6F7-2972-D14B-BA68-BE93D1C5AA26}"/>
                </a:ext>
              </a:extLst>
            </p:cNvPr>
            <p:cNvSpPr/>
            <p:nvPr/>
          </p:nvSpPr>
          <p:spPr>
            <a:xfrm>
              <a:off x="7456144" y="405368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CE4E5DB-A15C-D747-BF98-29D9B50EE33C}"/>
                </a:ext>
              </a:extLst>
            </p:cNvPr>
            <p:cNvSpPr/>
            <p:nvPr/>
          </p:nvSpPr>
          <p:spPr>
            <a:xfrm>
              <a:off x="11617001" y="4534974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05BB90B-2838-1242-8B7D-D04B7BA05203}"/>
                </a:ext>
              </a:extLst>
            </p:cNvPr>
            <p:cNvSpPr/>
            <p:nvPr/>
          </p:nvSpPr>
          <p:spPr>
            <a:xfrm>
              <a:off x="10027709" y="4160016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1353FC6-7F91-2348-8B35-36B3EA0D5CC0}"/>
                </a:ext>
              </a:extLst>
            </p:cNvPr>
            <p:cNvSpPr/>
            <p:nvPr/>
          </p:nvSpPr>
          <p:spPr>
            <a:xfrm>
              <a:off x="10117057" y="4195011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415C6A9-B0D2-DB44-AB76-186B9025CE2A}"/>
                </a:ext>
              </a:extLst>
            </p:cNvPr>
            <p:cNvSpPr/>
            <p:nvPr/>
          </p:nvSpPr>
          <p:spPr>
            <a:xfrm>
              <a:off x="10183106" y="4260174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63D9D75-D5CD-154C-8419-7DAA6C76AD4C}"/>
                </a:ext>
              </a:extLst>
            </p:cNvPr>
            <p:cNvSpPr/>
            <p:nvPr/>
          </p:nvSpPr>
          <p:spPr>
            <a:xfrm>
              <a:off x="7511233" y="4113425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DFEF55C-9E3E-2E4A-8E79-D767575DB631}"/>
                    </a:ext>
                  </a:extLst>
                </p:cNvPr>
                <p:cNvSpPr txBox="1"/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rgbClr val="F5640D"/>
                      </a:solidFill>
                    </a:rPr>
                    <a:t>f</a:t>
                  </a:r>
                  <a:r>
                    <a:rPr lang="en-US" sz="1500" b="0" dirty="0">
                      <a:solidFill>
                        <a:srgbClr val="F5640D"/>
                      </a:solidFill>
                    </a:rPr>
                    <a:t>low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5640D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5640D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DFEF55C-9E3E-2E4A-8E79-D767575DB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840" y="4238347"/>
                  <a:ext cx="938077" cy="323165"/>
                </a:xfrm>
                <a:prstGeom prst="rect">
                  <a:avLst/>
                </a:prstGeom>
                <a:blipFill>
                  <a:blip r:embed="rId19"/>
                  <a:stretch>
                    <a:fillRect l="-4000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0DF9E95-18C1-0F46-A0EF-79B56AC033A6}"/>
                    </a:ext>
                  </a:extLst>
                </p:cNvPr>
                <p:cNvSpPr txBox="1"/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0DF9E95-18C1-0F46-A0EF-79B56AC03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365" y="3582402"/>
                  <a:ext cx="707245" cy="553998"/>
                </a:xfrm>
                <a:prstGeom prst="rect">
                  <a:avLst/>
                </a:prstGeom>
                <a:blipFill>
                  <a:blip r:embed="rId20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0392722-E161-6344-957A-81A095A276FF}"/>
                    </a:ext>
                  </a:extLst>
                </p:cNvPr>
                <p:cNvSpPr txBox="1"/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2−1.75=0.25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0392722-E161-6344-957A-81A095A27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2183" y="3559508"/>
                  <a:ext cx="1903085" cy="553998"/>
                </a:xfrm>
                <a:prstGeom prst="rect">
                  <a:avLst/>
                </a:prstGeom>
                <a:blipFill>
                  <a:blip r:embed="rId21"/>
                  <a:stretch>
                    <a:fillRect l="-1333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0CE0AEAD-FCA1-DE45-8CCC-4F4F105F7487}"/>
                    </a:ext>
                  </a:extLst>
                </p:cNvPr>
                <p:cNvSpPr txBox="1"/>
                <p:nvPr/>
              </p:nvSpPr>
              <p:spPr>
                <a:xfrm>
                  <a:off x="10326473" y="4375845"/>
                  <a:ext cx="95891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0CE0AEAD-FCA1-DE45-8CCC-4F4F105F7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473" y="4375845"/>
                  <a:ext cx="958917" cy="553998"/>
                </a:xfrm>
                <a:prstGeom prst="rect">
                  <a:avLst/>
                </a:prstGeom>
                <a:blipFill>
                  <a:blip r:embed="rId22"/>
                  <a:stretch>
                    <a:fillRect l="-3947" t="-45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ight Arrow 139">
              <a:extLst>
                <a:ext uri="{FF2B5EF4-FFF2-40B4-BE49-F238E27FC236}">
                  <a16:creationId xmlns:a16="http://schemas.microsoft.com/office/drawing/2014/main" id="{C8031BEA-18D0-3247-8B78-9DE5136B7058}"/>
                </a:ext>
              </a:extLst>
            </p:cNvPr>
            <p:cNvSpPr/>
            <p:nvPr/>
          </p:nvSpPr>
          <p:spPr>
            <a:xfrm>
              <a:off x="9205532" y="4120722"/>
              <a:ext cx="572052" cy="27890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00A780-2826-B64A-AEF9-8980802FB6E0}"/>
              </a:ext>
            </a:extLst>
          </p:cNvPr>
          <p:cNvGrpSpPr/>
          <p:nvPr/>
        </p:nvGrpSpPr>
        <p:grpSpPr>
          <a:xfrm>
            <a:off x="989547" y="3010099"/>
            <a:ext cx="2355700" cy="1786733"/>
            <a:chOff x="6025990" y="2744723"/>
            <a:chExt cx="2355700" cy="178673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64BD85-87AB-A54C-B09A-EE29DBD2EE20}"/>
                </a:ext>
              </a:extLst>
            </p:cNvPr>
            <p:cNvSpPr/>
            <p:nvPr/>
          </p:nvSpPr>
          <p:spPr>
            <a:xfrm>
              <a:off x="6283379" y="3050507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922538-4DE4-1F4C-A36B-DFA03040DC7A}"/>
                </a:ext>
              </a:extLst>
            </p:cNvPr>
            <p:cNvSpPr/>
            <p:nvPr/>
          </p:nvSpPr>
          <p:spPr>
            <a:xfrm>
              <a:off x="7874586" y="4203119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8BC17E8-A6E6-8E42-8D28-9304AD9E94CD}"/>
                </a:ext>
              </a:extLst>
            </p:cNvPr>
            <p:cNvSpPr/>
            <p:nvPr/>
          </p:nvSpPr>
          <p:spPr>
            <a:xfrm>
              <a:off x="7872272" y="343762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EADE4B8-737A-3847-9069-732DA899F9EC}"/>
                </a:ext>
              </a:extLst>
            </p:cNvPr>
            <p:cNvSpPr/>
            <p:nvPr/>
          </p:nvSpPr>
          <p:spPr>
            <a:xfrm>
              <a:off x="6622999" y="378196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65F869-3A3E-C140-8FF9-2EC7B52A45C3}"/>
                </a:ext>
              </a:extLst>
            </p:cNvPr>
            <p:cNvSpPr/>
            <p:nvPr/>
          </p:nvSpPr>
          <p:spPr>
            <a:xfrm>
              <a:off x="6372328" y="3097659"/>
              <a:ext cx="1512533" cy="369332"/>
            </a:xfrm>
            <a:custGeom>
              <a:avLst/>
              <a:gdLst>
                <a:gd name="connsiteX0" fmla="*/ 0 w 1176618"/>
                <a:gd name="connsiteY0" fmla="*/ 0 h 316006"/>
                <a:gd name="connsiteX1" fmla="*/ 679077 w 1176618"/>
                <a:gd name="connsiteY1" fmla="*/ 100853 h 316006"/>
                <a:gd name="connsiteX2" fmla="*/ 1176618 w 1176618"/>
                <a:gd name="connsiteY2" fmla="*/ 316006 h 31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618" h="316006">
                  <a:moveTo>
                    <a:pt x="0" y="0"/>
                  </a:moveTo>
                  <a:cubicBezTo>
                    <a:pt x="241487" y="24092"/>
                    <a:pt x="482974" y="48185"/>
                    <a:pt x="679077" y="100853"/>
                  </a:cubicBezTo>
                  <a:cubicBezTo>
                    <a:pt x="875180" y="153521"/>
                    <a:pt x="1025899" y="234763"/>
                    <a:pt x="1176618" y="31600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A07F014-796B-A740-A1D4-403ECE4C0A4E}"/>
                </a:ext>
              </a:extLst>
            </p:cNvPr>
            <p:cNvSpPr/>
            <p:nvPr/>
          </p:nvSpPr>
          <p:spPr>
            <a:xfrm rot="10800000" flipV="1">
              <a:off x="6358742" y="3138279"/>
              <a:ext cx="264257" cy="643683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B581C75-D689-2145-B7D4-9CDB171CB10E}"/>
                </a:ext>
              </a:extLst>
            </p:cNvPr>
            <p:cNvSpPr/>
            <p:nvPr/>
          </p:nvSpPr>
          <p:spPr>
            <a:xfrm rot="10800000" flipV="1">
              <a:off x="6708264" y="3871090"/>
              <a:ext cx="1176595" cy="373432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77FBBD-4E15-534B-BF4F-CC941D1A6F85}"/>
                </a:ext>
              </a:extLst>
            </p:cNvPr>
            <p:cNvCxnSpPr>
              <a:cxnSpLocks/>
              <a:stCxn id="80" idx="4"/>
              <a:endCxn id="79" idx="0"/>
            </p:cNvCxnSpPr>
            <p:nvPr/>
          </p:nvCxnSpPr>
          <p:spPr>
            <a:xfrm>
              <a:off x="7916747" y="3530848"/>
              <a:ext cx="2314" cy="67227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136BEA6-D5D2-8D46-B634-9E2EC734AB1B}"/>
                    </a:ext>
                  </a:extLst>
                </p:cNvPr>
                <p:cNvSpPr txBox="1"/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136BEA6-D5D2-8D46-B634-9E2EC734A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8F3940A-3848-8144-8927-0AE7CD8374EB}"/>
                    </a:ext>
                  </a:extLst>
                </p:cNvPr>
                <p:cNvSpPr txBox="1"/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8F3940A-3848-8144-8927-0AE7CD837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DB2C4C-6A63-6F47-8BCA-63617EB7587F}"/>
              </a:ext>
            </a:extLst>
          </p:cNvPr>
          <p:cNvGrpSpPr/>
          <p:nvPr/>
        </p:nvGrpSpPr>
        <p:grpSpPr>
          <a:xfrm>
            <a:off x="587509" y="2898598"/>
            <a:ext cx="3168382" cy="2078851"/>
            <a:chOff x="1460055" y="4098327"/>
            <a:chExt cx="3168382" cy="207885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8F0D184-E7E0-0644-A682-677903FDAED6}"/>
                </a:ext>
              </a:extLst>
            </p:cNvPr>
            <p:cNvGrpSpPr/>
            <p:nvPr/>
          </p:nvGrpSpPr>
          <p:grpSpPr>
            <a:xfrm>
              <a:off x="2274481" y="4627927"/>
              <a:ext cx="1491939" cy="970767"/>
              <a:chOff x="6438378" y="3162822"/>
              <a:chExt cx="1491947" cy="970767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FF997208-891F-624C-A10B-4F0347099D94}"/>
                  </a:ext>
                </a:extLst>
              </p:cNvPr>
              <p:cNvSpPr/>
              <p:nvPr/>
            </p:nvSpPr>
            <p:spPr>
              <a:xfrm>
                <a:off x="6438378" y="3162822"/>
                <a:ext cx="1340285" cy="325677"/>
              </a:xfrm>
              <a:custGeom>
                <a:avLst/>
                <a:gdLst>
                  <a:gd name="connsiteX0" fmla="*/ 0 w 1340285"/>
                  <a:gd name="connsiteY0" fmla="*/ 0 h 325677"/>
                  <a:gd name="connsiteX1" fmla="*/ 137786 w 1340285"/>
                  <a:gd name="connsiteY1" fmla="*/ 31315 h 325677"/>
                  <a:gd name="connsiteX2" fmla="*/ 526093 w 1340285"/>
                  <a:gd name="connsiteY2" fmla="*/ 68893 h 325677"/>
                  <a:gd name="connsiteX3" fmla="*/ 895611 w 1340285"/>
                  <a:gd name="connsiteY3" fmla="*/ 156575 h 325677"/>
                  <a:gd name="connsiteX4" fmla="*/ 1340285 w 1340285"/>
                  <a:gd name="connsiteY4" fmla="*/ 325677 h 32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285" h="325677">
                    <a:moveTo>
                      <a:pt x="0" y="0"/>
                    </a:moveTo>
                    <a:cubicBezTo>
                      <a:pt x="25052" y="9916"/>
                      <a:pt x="50104" y="19833"/>
                      <a:pt x="137786" y="31315"/>
                    </a:cubicBezTo>
                    <a:cubicBezTo>
                      <a:pt x="225468" y="42797"/>
                      <a:pt x="399789" y="48016"/>
                      <a:pt x="526093" y="68893"/>
                    </a:cubicBezTo>
                    <a:cubicBezTo>
                      <a:pt x="652397" y="89770"/>
                      <a:pt x="759913" y="113778"/>
                      <a:pt x="895611" y="156575"/>
                    </a:cubicBezTo>
                    <a:cubicBezTo>
                      <a:pt x="1031309" y="199372"/>
                      <a:pt x="1185797" y="262524"/>
                      <a:pt x="1340285" y="325677"/>
                    </a:cubicBez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5640D"/>
                  </a:solidFill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3C099AB8-12BD-1C45-9A4C-4C081C1B9FC8}"/>
                  </a:ext>
                </a:extLst>
              </p:cNvPr>
              <p:cNvSpPr/>
              <p:nvPr/>
            </p:nvSpPr>
            <p:spPr>
              <a:xfrm>
                <a:off x="7841299" y="3594971"/>
                <a:ext cx="0" cy="538618"/>
              </a:xfrm>
              <a:custGeom>
                <a:avLst/>
                <a:gdLst>
                  <a:gd name="connsiteX0" fmla="*/ 0 w 0"/>
                  <a:gd name="connsiteY0" fmla="*/ 0 h 538619"/>
                  <a:gd name="connsiteX1" fmla="*/ 0 w 0"/>
                  <a:gd name="connsiteY1" fmla="*/ 538619 h 53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38619">
                    <a:moveTo>
                      <a:pt x="0" y="0"/>
                    </a:moveTo>
                    <a:lnTo>
                      <a:pt x="0" y="538619"/>
                    </a:lnTo>
                  </a:path>
                </a:pathLst>
              </a:custGeom>
              <a:noFill/>
              <a:ln>
                <a:solidFill>
                  <a:srgbClr val="F5640D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0C792A68-37C9-684E-BFEC-2A8BFB5099A3}"/>
                      </a:ext>
                    </a:extLst>
                  </p:cNvPr>
                  <p:cNvSpPr txBox="1"/>
                  <p:nvPr/>
                </p:nvSpPr>
                <p:spPr>
                  <a:xfrm>
                    <a:off x="6974452" y="3227371"/>
                    <a:ext cx="343363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0C792A68-37C9-684E-BFEC-2A8BFB5099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4452" y="3227371"/>
                    <a:ext cx="343363" cy="32316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9B10BE21-5A02-FC42-B2B2-39841963779F}"/>
                      </a:ext>
                    </a:extLst>
                  </p:cNvPr>
                  <p:cNvSpPr txBox="1"/>
                  <p:nvPr/>
                </p:nvSpPr>
                <p:spPr>
                  <a:xfrm>
                    <a:off x="7586961" y="3655254"/>
                    <a:ext cx="343364" cy="323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rgbClr val="F5640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9B10BE21-5A02-FC42-B2B2-3984196377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6961" y="3655254"/>
                    <a:ext cx="343364" cy="32316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2ADA105-F273-5F4A-A914-93955C85DE3E}"/>
                    </a:ext>
                  </a:extLst>
                </p:cNvPr>
                <p:cNvSpPr txBox="1"/>
                <p:nvPr/>
              </p:nvSpPr>
              <p:spPr>
                <a:xfrm>
                  <a:off x="2680703" y="4098327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2ADA105-F273-5F4A-A914-93955C85D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703" y="4098327"/>
                  <a:ext cx="707245" cy="553998"/>
                </a:xfrm>
                <a:prstGeom prst="rect">
                  <a:avLst/>
                </a:prstGeom>
                <a:blipFill>
                  <a:blip r:embed="rId27"/>
                  <a:stretch>
                    <a:fillRect l="-3509" t="-4545"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22E6A07-C904-C649-9557-D2A25FD38B26}"/>
                    </a:ext>
                  </a:extLst>
                </p:cNvPr>
                <p:cNvSpPr txBox="1"/>
                <p:nvPr/>
              </p:nvSpPr>
              <p:spPr>
                <a:xfrm>
                  <a:off x="3921192" y="5032621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22E6A07-C904-C649-9557-D2A25FD3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92" y="5032621"/>
                  <a:ext cx="707245" cy="553998"/>
                </a:xfrm>
                <a:prstGeom prst="rect">
                  <a:avLst/>
                </a:prstGeom>
                <a:blipFill>
                  <a:blip r:embed="rId28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9ACACD3-ADAD-DE44-9DDD-75E7E708B597}"/>
                    </a:ext>
                  </a:extLst>
                </p:cNvPr>
                <p:cNvSpPr txBox="1"/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9ACACD3-ADAD-DE44-9DDD-75E7E708B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blipFill>
                  <a:blip r:embed="rId29"/>
                  <a:stretch>
                    <a:fillRect l="-3571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0F981AD-3144-9347-A55B-46960057625C}"/>
                    </a:ext>
                  </a:extLst>
                </p:cNvPr>
                <p:cNvSpPr txBox="1"/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0F981AD-3144-9347-A55B-469600576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blipFill>
                  <a:blip r:embed="rId30"/>
                  <a:stretch>
                    <a:fillRect l="-3509" t="-444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A52F5178-FF13-7A4A-9C22-6CEABFC44B58}"/>
              </a:ext>
            </a:extLst>
          </p:cNvPr>
          <p:cNvSpPr/>
          <p:nvPr/>
        </p:nvSpPr>
        <p:spPr>
          <a:xfrm>
            <a:off x="3981446" y="3720895"/>
            <a:ext cx="572052" cy="2789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BC6BD2B-93E6-8F46-B440-D2FBAE55B185}"/>
              </a:ext>
            </a:extLst>
          </p:cNvPr>
          <p:cNvGrpSpPr/>
          <p:nvPr/>
        </p:nvGrpSpPr>
        <p:grpSpPr>
          <a:xfrm>
            <a:off x="5181091" y="3071874"/>
            <a:ext cx="2355700" cy="1786733"/>
            <a:chOff x="6025990" y="2744723"/>
            <a:chExt cx="2355700" cy="178673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F5E265F-4CB8-7344-8C20-F1B7E9C081A4}"/>
                </a:ext>
              </a:extLst>
            </p:cNvPr>
            <p:cNvSpPr/>
            <p:nvPr/>
          </p:nvSpPr>
          <p:spPr>
            <a:xfrm>
              <a:off x="6283379" y="3050507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0769075-82E0-424A-86E5-9E07E506A06E}"/>
                </a:ext>
              </a:extLst>
            </p:cNvPr>
            <p:cNvSpPr/>
            <p:nvPr/>
          </p:nvSpPr>
          <p:spPr>
            <a:xfrm>
              <a:off x="7874586" y="4203119"/>
              <a:ext cx="88949" cy="93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9C85A99-8B2C-B143-BC5F-6A4A2A98804B}"/>
                </a:ext>
              </a:extLst>
            </p:cNvPr>
            <p:cNvSpPr/>
            <p:nvPr/>
          </p:nvSpPr>
          <p:spPr>
            <a:xfrm>
              <a:off x="7872272" y="343762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3E245B9-030D-094A-8E33-FC470C33DA0F}"/>
                </a:ext>
              </a:extLst>
            </p:cNvPr>
            <p:cNvSpPr/>
            <p:nvPr/>
          </p:nvSpPr>
          <p:spPr>
            <a:xfrm>
              <a:off x="6622999" y="3781962"/>
              <a:ext cx="88949" cy="9322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6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DC7AD0B-8095-B947-A707-E59E8C9227D4}"/>
                </a:ext>
              </a:extLst>
            </p:cNvPr>
            <p:cNvSpPr/>
            <p:nvPr/>
          </p:nvSpPr>
          <p:spPr>
            <a:xfrm rot="10800000" flipV="1">
              <a:off x="6358742" y="3138279"/>
              <a:ext cx="264257" cy="643683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A0031989-4128-0143-BBC8-6E72FDD80FDB}"/>
                </a:ext>
              </a:extLst>
            </p:cNvPr>
            <p:cNvSpPr/>
            <p:nvPr/>
          </p:nvSpPr>
          <p:spPr>
            <a:xfrm rot="10800000" flipV="1">
              <a:off x="6708264" y="3871090"/>
              <a:ext cx="1176595" cy="373432"/>
            </a:xfrm>
            <a:custGeom>
              <a:avLst/>
              <a:gdLst>
                <a:gd name="connsiteX0" fmla="*/ 0 w 1183341"/>
                <a:gd name="connsiteY0" fmla="*/ 356347 h 356347"/>
                <a:gd name="connsiteX1" fmla="*/ 739589 w 1183341"/>
                <a:gd name="connsiteY1" fmla="*/ 221876 h 356347"/>
                <a:gd name="connsiteX2" fmla="*/ 1183341 w 1183341"/>
                <a:gd name="connsiteY2" fmla="*/ 0 h 35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356347">
                  <a:moveTo>
                    <a:pt x="0" y="356347"/>
                  </a:moveTo>
                  <a:cubicBezTo>
                    <a:pt x="271183" y="318807"/>
                    <a:pt x="542366" y="281267"/>
                    <a:pt x="739589" y="221876"/>
                  </a:cubicBezTo>
                  <a:cubicBezTo>
                    <a:pt x="936812" y="162485"/>
                    <a:pt x="1060076" y="81242"/>
                    <a:pt x="11833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6BAD14A-11E7-144C-B85B-907C3BCF2AAC}"/>
                </a:ext>
              </a:extLst>
            </p:cNvPr>
            <p:cNvCxnSpPr>
              <a:cxnSpLocks/>
              <a:stCxn id="132" idx="4"/>
              <a:endCxn id="131" idx="0"/>
            </p:cNvCxnSpPr>
            <p:nvPr/>
          </p:nvCxnSpPr>
          <p:spPr>
            <a:xfrm>
              <a:off x="7916747" y="3530848"/>
              <a:ext cx="2314" cy="672271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9281B9F2-01CE-2147-A3EF-CB2C6C07476E}"/>
                    </a:ext>
                  </a:extLst>
                </p:cNvPr>
                <p:cNvSpPr txBox="1"/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9281B9F2-01CE-2147-A3EF-CB2C6C074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990" y="2744723"/>
                  <a:ext cx="487634" cy="3231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0CA326D4-9FE8-1047-992E-814B6E3C739E}"/>
                    </a:ext>
                  </a:extLst>
                </p:cNvPr>
                <p:cNvSpPr txBox="1"/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5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0CA326D4-9FE8-1047-992E-814B6E3C7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057" y="4208291"/>
                  <a:ext cx="487633" cy="3231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9456939-89D6-0743-9955-B82286887511}"/>
              </a:ext>
            </a:extLst>
          </p:cNvPr>
          <p:cNvGrpSpPr/>
          <p:nvPr/>
        </p:nvGrpSpPr>
        <p:grpSpPr>
          <a:xfrm>
            <a:off x="4779053" y="2960373"/>
            <a:ext cx="3149601" cy="2078851"/>
            <a:chOff x="1460055" y="4098327"/>
            <a:chExt cx="3149601" cy="2078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711BADBC-4BA5-0E44-8CD5-2CB112C5FE98}"/>
                    </a:ext>
                  </a:extLst>
                </p:cNvPr>
                <p:cNvSpPr txBox="1"/>
                <p:nvPr/>
              </p:nvSpPr>
              <p:spPr>
                <a:xfrm>
                  <a:off x="2680703" y="4098327"/>
                  <a:ext cx="84029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711BADBC-4BA5-0E44-8CD5-2CB112C5F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703" y="4098327"/>
                  <a:ext cx="840295" cy="553998"/>
                </a:xfrm>
                <a:prstGeom prst="rect">
                  <a:avLst/>
                </a:prstGeom>
                <a:blipFill>
                  <a:blip r:embed="rId33"/>
                  <a:stretch>
                    <a:fillRect l="-2985" t="-6818"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C030148D-D79A-3049-83C2-A29963F384A4}"/>
                    </a:ext>
                  </a:extLst>
                </p:cNvPr>
                <p:cNvSpPr txBox="1"/>
                <p:nvPr/>
              </p:nvSpPr>
              <p:spPr>
                <a:xfrm>
                  <a:off x="3769361" y="5048009"/>
                  <a:ext cx="84029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C030148D-D79A-3049-83C2-A29963F38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9361" y="5048009"/>
                  <a:ext cx="840295" cy="553998"/>
                </a:xfrm>
                <a:prstGeom prst="rect">
                  <a:avLst/>
                </a:prstGeom>
                <a:blipFill>
                  <a:blip r:embed="rId34"/>
                  <a:stretch>
                    <a:fillRect l="-2985" t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1EF09D9-6A4A-B240-BEC6-708C7D4D59F6}"/>
                    </a:ext>
                  </a:extLst>
                </p:cNvPr>
                <p:cNvSpPr txBox="1"/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1EF09D9-6A4A-B240-BEC6-708C7D4D59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055" y="4747430"/>
                  <a:ext cx="707245" cy="553998"/>
                </a:xfrm>
                <a:prstGeom prst="rect">
                  <a:avLst/>
                </a:prstGeom>
                <a:blipFill>
                  <a:blip r:embed="rId35"/>
                  <a:stretch>
                    <a:fillRect l="-3509" t="-45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ADFF1398-C644-514B-BE47-FA8C6AF1AEED}"/>
                    </a:ext>
                  </a:extLst>
                </p:cNvPr>
                <p:cNvSpPr txBox="1"/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0" dirty="0">
                      <a:solidFill>
                        <a:srgbClr val="058036"/>
                      </a:solidFill>
                    </a:rPr>
                    <a:t>cost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5803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b="0" i="1" dirty="0">
                    <a:solidFill>
                      <a:srgbClr val="05803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500" dirty="0">
                      <a:solidFill>
                        <a:srgbClr val="FF0000"/>
                      </a:solidFill>
                    </a:rPr>
                    <a:t>cap.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ADFF1398-C644-514B-BE47-FA8C6AF1A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815" y="5623180"/>
                  <a:ext cx="707245" cy="553998"/>
                </a:xfrm>
                <a:prstGeom prst="rect">
                  <a:avLst/>
                </a:prstGeom>
                <a:blipFill>
                  <a:blip r:embed="rId36"/>
                  <a:stretch>
                    <a:fillRect l="-3571" t="-681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3" name="Freeform 152">
            <a:extLst>
              <a:ext uri="{FF2B5EF4-FFF2-40B4-BE49-F238E27FC236}">
                <a16:creationId xmlns:a16="http://schemas.microsoft.com/office/drawing/2014/main" id="{B12CA6C1-5899-1441-ACEC-4E8B72F59ECB}"/>
              </a:ext>
            </a:extLst>
          </p:cNvPr>
          <p:cNvSpPr/>
          <p:nvPr/>
        </p:nvSpPr>
        <p:spPr>
          <a:xfrm>
            <a:off x="5557496" y="3443032"/>
            <a:ext cx="1438873" cy="321742"/>
          </a:xfrm>
          <a:custGeom>
            <a:avLst/>
            <a:gdLst>
              <a:gd name="connsiteX0" fmla="*/ 0 w 1340285"/>
              <a:gd name="connsiteY0" fmla="*/ 0 h 325677"/>
              <a:gd name="connsiteX1" fmla="*/ 137786 w 1340285"/>
              <a:gd name="connsiteY1" fmla="*/ 31315 h 325677"/>
              <a:gd name="connsiteX2" fmla="*/ 526093 w 1340285"/>
              <a:gd name="connsiteY2" fmla="*/ 68893 h 325677"/>
              <a:gd name="connsiteX3" fmla="*/ 895611 w 1340285"/>
              <a:gd name="connsiteY3" fmla="*/ 156575 h 325677"/>
              <a:gd name="connsiteX4" fmla="*/ 1340285 w 1340285"/>
              <a:gd name="connsiteY4" fmla="*/ 325677 h 3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285" h="325677">
                <a:moveTo>
                  <a:pt x="0" y="0"/>
                </a:moveTo>
                <a:cubicBezTo>
                  <a:pt x="25052" y="9916"/>
                  <a:pt x="50104" y="19833"/>
                  <a:pt x="137786" y="31315"/>
                </a:cubicBezTo>
                <a:cubicBezTo>
                  <a:pt x="225468" y="42797"/>
                  <a:pt x="399789" y="48016"/>
                  <a:pt x="526093" y="68893"/>
                </a:cubicBezTo>
                <a:cubicBezTo>
                  <a:pt x="652397" y="89770"/>
                  <a:pt x="759913" y="113778"/>
                  <a:pt x="895611" y="156575"/>
                </a:cubicBezTo>
                <a:cubicBezTo>
                  <a:pt x="1031309" y="199372"/>
                  <a:pt x="1185797" y="262524"/>
                  <a:pt x="1340285" y="325677"/>
                </a:cubicBezTo>
              </a:path>
            </a:pathLst>
          </a:custGeom>
          <a:noFill/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640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C7C10-5AFE-6947-A596-2F5B4B97DBFC}"/>
              </a:ext>
            </a:extLst>
          </p:cNvPr>
          <p:cNvGrpSpPr/>
          <p:nvPr/>
        </p:nvGrpSpPr>
        <p:grpSpPr>
          <a:xfrm>
            <a:off x="1400345" y="5234236"/>
            <a:ext cx="1491939" cy="970767"/>
            <a:chOff x="8675287" y="1817554"/>
            <a:chExt cx="1491939" cy="970767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F41278-1A8C-DC45-AB96-25DF026E486D}"/>
                </a:ext>
              </a:extLst>
            </p:cNvPr>
            <p:cNvSpPr/>
            <p:nvPr/>
          </p:nvSpPr>
          <p:spPr>
            <a:xfrm>
              <a:off x="8675287" y="1817554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D6A1555F-5870-5046-A789-E816F6C4E411}"/>
                </a:ext>
              </a:extLst>
            </p:cNvPr>
            <p:cNvSpPr/>
            <p:nvPr/>
          </p:nvSpPr>
          <p:spPr>
            <a:xfrm>
              <a:off x="10078200" y="2249703"/>
              <a:ext cx="0" cy="538618"/>
            </a:xfrm>
            <a:custGeom>
              <a:avLst/>
              <a:gdLst>
                <a:gd name="connsiteX0" fmla="*/ 0 w 0"/>
                <a:gd name="connsiteY0" fmla="*/ 0 h 538619"/>
                <a:gd name="connsiteX1" fmla="*/ 0 w 0"/>
                <a:gd name="connsiteY1" fmla="*/ 538619 h 5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8619">
                  <a:moveTo>
                    <a:pt x="0" y="0"/>
                  </a:moveTo>
                  <a:lnTo>
                    <a:pt x="0" y="538619"/>
                  </a:ln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AF17DC88-99EF-F644-B740-E8815E4E9D82}"/>
                    </a:ext>
                  </a:extLst>
                </p:cNvPr>
                <p:cNvSpPr txBox="1"/>
                <p:nvPr/>
              </p:nvSpPr>
              <p:spPr>
                <a:xfrm>
                  <a:off x="9211358" y="1882103"/>
                  <a:ext cx="343361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AF17DC88-99EF-F644-B740-E8815E4E9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358" y="1882103"/>
                  <a:ext cx="343361" cy="32316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49827938-3A2E-E440-A81D-D47940938F84}"/>
                    </a:ext>
                  </a:extLst>
                </p:cNvPr>
                <p:cNvSpPr txBox="1"/>
                <p:nvPr/>
              </p:nvSpPr>
              <p:spPr>
                <a:xfrm>
                  <a:off x="9823864" y="2309986"/>
                  <a:ext cx="343362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49827938-3A2E-E440-A81D-D47940938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864" y="2309986"/>
                  <a:ext cx="343362" cy="323164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C051C4A-CB27-B44A-AE2F-490EDE96CAB0}"/>
                  </a:ext>
                </a:extLst>
              </p:cNvPr>
              <p:cNvSpPr txBox="1"/>
              <p:nvPr/>
            </p:nvSpPr>
            <p:spPr>
              <a:xfrm>
                <a:off x="4082156" y="5478469"/>
                <a:ext cx="3818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C051C4A-CB27-B44A-AE2F-490EDE96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56" y="5478469"/>
                <a:ext cx="381836" cy="3231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5AF4FB8-34EF-5046-A5A0-9EED1BB26C5B}"/>
                  </a:ext>
                </a:extLst>
              </p:cNvPr>
              <p:cNvSpPr txBox="1"/>
              <p:nvPr/>
            </p:nvSpPr>
            <p:spPr>
              <a:xfrm>
                <a:off x="8316438" y="5460366"/>
                <a:ext cx="3818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5AF4FB8-34EF-5046-A5A0-9EED1BB2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38" y="5460366"/>
                <a:ext cx="381836" cy="3231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081CEEC-0AA5-4C49-B40B-CC99EB949334}"/>
                  </a:ext>
                </a:extLst>
              </p:cNvPr>
              <p:cNvSpPr txBox="1"/>
              <p:nvPr/>
            </p:nvSpPr>
            <p:spPr>
              <a:xfrm>
                <a:off x="8101449" y="3369294"/>
                <a:ext cx="70152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purple cycle </a:t>
                </a:r>
                <a:r>
                  <a:rPr lang="en-US" sz="1500" dirty="0"/>
                  <a:t>unit cost is </a:t>
                </a:r>
              </a:p>
              <a:p>
                <a14:m>
                  <m:oMath xmlns:m="http://schemas.openxmlformats.org/officeDocument/2006/math">
                    <m:r>
                      <a:rPr lang="en-US" sz="15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1500" b="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1500" i="1" smtClean="0">
                        <a:solidFill>
                          <a:srgbClr val="05803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081CEEC-0AA5-4C49-B40B-CC99EB94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49" y="3369294"/>
                <a:ext cx="7015249" cy="553998"/>
              </a:xfrm>
              <a:prstGeom prst="rect">
                <a:avLst/>
              </a:prstGeom>
              <a:blipFill>
                <a:blip r:embed="rId43"/>
                <a:stretch>
                  <a:fillRect l="-181" t="-222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35B0678-B462-8B42-AEF6-5CDE811EE2CB}"/>
              </a:ext>
            </a:extLst>
          </p:cNvPr>
          <p:cNvGrpSpPr/>
          <p:nvPr/>
        </p:nvGrpSpPr>
        <p:grpSpPr>
          <a:xfrm>
            <a:off x="9718223" y="5256847"/>
            <a:ext cx="1501438" cy="994117"/>
            <a:chOff x="9718223" y="5161752"/>
            <a:chExt cx="1501438" cy="994117"/>
          </a:xfrm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DD3871AA-EE78-C94D-A9FA-D7128F0944DF}"/>
                </a:ext>
              </a:extLst>
            </p:cNvPr>
            <p:cNvSpPr/>
            <p:nvPr/>
          </p:nvSpPr>
          <p:spPr>
            <a:xfrm>
              <a:off x="9727722" y="5161752"/>
              <a:ext cx="1340278" cy="325677"/>
            </a:xfrm>
            <a:custGeom>
              <a:avLst/>
              <a:gdLst>
                <a:gd name="connsiteX0" fmla="*/ 0 w 1340285"/>
                <a:gd name="connsiteY0" fmla="*/ 0 h 325677"/>
                <a:gd name="connsiteX1" fmla="*/ 137786 w 1340285"/>
                <a:gd name="connsiteY1" fmla="*/ 31315 h 325677"/>
                <a:gd name="connsiteX2" fmla="*/ 526093 w 1340285"/>
                <a:gd name="connsiteY2" fmla="*/ 68893 h 325677"/>
                <a:gd name="connsiteX3" fmla="*/ 895611 w 1340285"/>
                <a:gd name="connsiteY3" fmla="*/ 156575 h 325677"/>
                <a:gd name="connsiteX4" fmla="*/ 1340285 w 1340285"/>
                <a:gd name="connsiteY4" fmla="*/ 325677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285" h="325677">
                  <a:moveTo>
                    <a:pt x="0" y="0"/>
                  </a:moveTo>
                  <a:cubicBezTo>
                    <a:pt x="25052" y="9916"/>
                    <a:pt x="50104" y="19833"/>
                    <a:pt x="137786" y="31315"/>
                  </a:cubicBezTo>
                  <a:cubicBezTo>
                    <a:pt x="225468" y="42797"/>
                    <a:pt x="399789" y="48016"/>
                    <a:pt x="526093" y="68893"/>
                  </a:cubicBezTo>
                  <a:cubicBezTo>
                    <a:pt x="652397" y="89770"/>
                    <a:pt x="759913" y="113778"/>
                    <a:pt x="895611" y="156575"/>
                  </a:cubicBezTo>
                  <a:cubicBezTo>
                    <a:pt x="1031309" y="199372"/>
                    <a:pt x="1185797" y="262524"/>
                    <a:pt x="1340285" y="325677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5640D"/>
                </a:solidFill>
              </a:endParaRPr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55826522-9653-D245-B1C7-7147E6E05B03}"/>
                </a:ext>
              </a:extLst>
            </p:cNvPr>
            <p:cNvSpPr/>
            <p:nvPr/>
          </p:nvSpPr>
          <p:spPr>
            <a:xfrm>
              <a:off x="11130635" y="5593901"/>
              <a:ext cx="0" cy="538618"/>
            </a:xfrm>
            <a:custGeom>
              <a:avLst/>
              <a:gdLst>
                <a:gd name="connsiteX0" fmla="*/ 0 w 0"/>
                <a:gd name="connsiteY0" fmla="*/ 0 h 538619"/>
                <a:gd name="connsiteX1" fmla="*/ 0 w 0"/>
                <a:gd name="connsiteY1" fmla="*/ 538619 h 53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8619">
                  <a:moveTo>
                    <a:pt x="0" y="0"/>
                  </a:moveTo>
                  <a:lnTo>
                    <a:pt x="0" y="538619"/>
                  </a:ln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BA707CF-B2FE-7247-AC98-07911A0A2743}"/>
                    </a:ext>
                  </a:extLst>
                </p:cNvPr>
                <p:cNvSpPr txBox="1"/>
                <p:nvPr/>
              </p:nvSpPr>
              <p:spPr>
                <a:xfrm>
                  <a:off x="10263793" y="5226301"/>
                  <a:ext cx="343361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BA707CF-B2FE-7247-AC98-07911A0A2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3793" y="5226301"/>
                  <a:ext cx="343361" cy="323164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BC81E878-93A6-094D-A598-09DE57D64B21}"/>
                    </a:ext>
                  </a:extLst>
                </p:cNvPr>
                <p:cNvSpPr txBox="1"/>
                <p:nvPr/>
              </p:nvSpPr>
              <p:spPr>
                <a:xfrm>
                  <a:off x="10876299" y="5654184"/>
                  <a:ext cx="343362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BC81E878-93A6-094D-A598-09DE57D64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6299" y="5654184"/>
                  <a:ext cx="343362" cy="323164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4F924AD5-2B22-1E4D-BD18-CD51A5A4154D}"/>
                </a:ext>
              </a:extLst>
            </p:cNvPr>
            <p:cNvSpPr/>
            <p:nvPr/>
          </p:nvSpPr>
          <p:spPr>
            <a:xfrm>
              <a:off x="9718223" y="5211390"/>
              <a:ext cx="220471" cy="504993"/>
            </a:xfrm>
            <a:custGeom>
              <a:avLst/>
              <a:gdLst>
                <a:gd name="connsiteX0" fmla="*/ 0 w 220471"/>
                <a:gd name="connsiteY0" fmla="*/ 0 h 504993"/>
                <a:gd name="connsiteX1" fmla="*/ 48126 w 220471"/>
                <a:gd name="connsiteY1" fmla="*/ 228600 h 504993"/>
                <a:gd name="connsiteX2" fmla="*/ 198521 w 220471"/>
                <a:gd name="connsiteY2" fmla="*/ 469231 h 504993"/>
                <a:gd name="connsiteX3" fmla="*/ 216569 w 220471"/>
                <a:gd name="connsiteY3" fmla="*/ 499310 h 50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71" h="504993">
                  <a:moveTo>
                    <a:pt x="0" y="0"/>
                  </a:moveTo>
                  <a:cubicBezTo>
                    <a:pt x="7519" y="75197"/>
                    <a:pt x="15039" y="150395"/>
                    <a:pt x="48126" y="228600"/>
                  </a:cubicBezTo>
                  <a:cubicBezTo>
                    <a:pt x="81213" y="306805"/>
                    <a:pt x="170447" y="424113"/>
                    <a:pt x="198521" y="469231"/>
                  </a:cubicBezTo>
                  <a:cubicBezTo>
                    <a:pt x="226595" y="514349"/>
                    <a:pt x="221582" y="506829"/>
                    <a:pt x="216569" y="499310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514A1BD2-F22C-B545-9F69-CC2750A7FDD1}"/>
                </a:ext>
              </a:extLst>
            </p:cNvPr>
            <p:cNvSpPr/>
            <p:nvPr/>
          </p:nvSpPr>
          <p:spPr>
            <a:xfrm>
              <a:off x="10103234" y="5861095"/>
              <a:ext cx="962526" cy="294774"/>
            </a:xfrm>
            <a:custGeom>
              <a:avLst/>
              <a:gdLst>
                <a:gd name="connsiteX0" fmla="*/ 0 w 962526"/>
                <a:gd name="connsiteY0" fmla="*/ 0 h 294774"/>
                <a:gd name="connsiteX1" fmla="*/ 433137 w 962526"/>
                <a:gd name="connsiteY1" fmla="*/ 186489 h 294774"/>
                <a:gd name="connsiteX2" fmla="*/ 962526 w 962526"/>
                <a:gd name="connsiteY2" fmla="*/ 294774 h 29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526" h="294774">
                  <a:moveTo>
                    <a:pt x="0" y="0"/>
                  </a:moveTo>
                  <a:cubicBezTo>
                    <a:pt x="136358" y="68680"/>
                    <a:pt x="272716" y="137360"/>
                    <a:pt x="433137" y="186489"/>
                  </a:cubicBezTo>
                  <a:cubicBezTo>
                    <a:pt x="593558" y="235618"/>
                    <a:pt x="778042" y="265196"/>
                    <a:pt x="962526" y="294774"/>
                  </a:cubicBezTo>
                </a:path>
              </a:pathLst>
            </a:custGeom>
            <a:noFill/>
            <a:ln>
              <a:solidFill>
                <a:srgbClr val="F5640D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D7C42531-4BDE-134C-B18A-83528A398FB3}"/>
                    </a:ext>
                  </a:extLst>
                </p:cNvPr>
                <p:cNvSpPr txBox="1"/>
                <p:nvPr/>
              </p:nvSpPr>
              <p:spPr>
                <a:xfrm>
                  <a:off x="9743451" y="5260951"/>
                  <a:ext cx="343361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D7C42531-4BDE-134C-B18A-83528A398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3451" y="5260951"/>
                  <a:ext cx="343361" cy="323164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F02A2C5F-225C-AD4F-AFA7-1E2F3283FE8B}"/>
                    </a:ext>
                  </a:extLst>
                </p:cNvPr>
                <p:cNvSpPr txBox="1"/>
                <p:nvPr/>
              </p:nvSpPr>
              <p:spPr>
                <a:xfrm>
                  <a:off x="10348739" y="5747819"/>
                  <a:ext cx="343362" cy="323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564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F02A2C5F-225C-AD4F-AFA7-1E2F3283F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8739" y="5747819"/>
                  <a:ext cx="343362" cy="323164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A342C1-B4AC-7B4F-9651-846D2236ED42}"/>
              </a:ext>
            </a:extLst>
          </p:cNvPr>
          <p:cNvCxnSpPr/>
          <p:nvPr/>
        </p:nvCxnSpPr>
        <p:spPr>
          <a:xfrm>
            <a:off x="519379" y="2765146"/>
            <a:ext cx="114336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A4729B55-F36C-7B47-A79A-4D813DB4AAB0}"/>
              </a:ext>
            </a:extLst>
          </p:cNvPr>
          <p:cNvCxnSpPr/>
          <p:nvPr/>
        </p:nvCxnSpPr>
        <p:spPr>
          <a:xfrm>
            <a:off x="551945" y="5113323"/>
            <a:ext cx="114336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6668D16-758D-DC48-9EE1-1F2BD5C5D925}"/>
              </a:ext>
            </a:extLst>
          </p:cNvPr>
          <p:cNvGrpSpPr/>
          <p:nvPr/>
        </p:nvGrpSpPr>
        <p:grpSpPr>
          <a:xfrm>
            <a:off x="5842721" y="5352680"/>
            <a:ext cx="1245638" cy="792600"/>
            <a:chOff x="6543743" y="3207169"/>
            <a:chExt cx="1176269" cy="734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5FCE7B7-D966-434D-B2D7-3393753BB772}"/>
                    </a:ext>
                  </a:extLst>
                </p:cNvPr>
                <p:cNvSpPr txBox="1"/>
                <p:nvPr/>
              </p:nvSpPr>
              <p:spPr>
                <a:xfrm>
                  <a:off x="6982109" y="357428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5FCE7B7-D966-434D-B2D7-3393753BB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109" y="3574285"/>
                  <a:ext cx="274288" cy="228089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00D7009-766B-5E4D-B4DC-369227012E4F}"/>
                    </a:ext>
                  </a:extLst>
                </p:cNvPr>
                <p:cNvSpPr txBox="1"/>
                <p:nvPr/>
              </p:nvSpPr>
              <p:spPr>
                <a:xfrm>
                  <a:off x="7001440" y="334439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00D7009-766B-5E4D-B4DC-369227012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440" y="3344395"/>
                  <a:ext cx="274288" cy="228089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D85097A-D175-A242-B3F7-529996E041CB}"/>
                    </a:ext>
                  </a:extLst>
                </p:cNvPr>
                <p:cNvSpPr txBox="1"/>
                <p:nvPr/>
              </p:nvSpPr>
              <p:spPr>
                <a:xfrm>
                  <a:off x="6546693" y="3279325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D85097A-D175-A242-B3F7-529996E04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693" y="3279325"/>
                  <a:ext cx="274288" cy="228089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4EE99D2-E986-1340-B389-D5C2141DB4F6}"/>
                </a:ext>
              </a:extLst>
            </p:cNvPr>
            <p:cNvGrpSpPr/>
            <p:nvPr/>
          </p:nvGrpSpPr>
          <p:grpSpPr>
            <a:xfrm rot="214754">
              <a:off x="6543743" y="3207169"/>
              <a:ext cx="1162308" cy="734232"/>
              <a:chOff x="6548588" y="4560696"/>
              <a:chExt cx="1162308" cy="734232"/>
            </a:xfrm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B314A04-A802-3148-A70E-74C56E42F717}"/>
                  </a:ext>
                </a:extLst>
              </p:cNvPr>
              <p:cNvSpPr/>
              <p:nvPr/>
            </p:nvSpPr>
            <p:spPr>
              <a:xfrm>
                <a:off x="6548588" y="4560696"/>
                <a:ext cx="1162308" cy="734232"/>
              </a:xfrm>
              <a:custGeom>
                <a:avLst/>
                <a:gdLst>
                  <a:gd name="connsiteX0" fmla="*/ 1120358 w 1162308"/>
                  <a:gd name="connsiteY0" fmla="*/ 256501 h 734232"/>
                  <a:gd name="connsiteX1" fmla="*/ 733240 w 1162308"/>
                  <a:gd name="connsiteY1" fmla="*/ 196431 h 734232"/>
                  <a:gd name="connsiteX2" fmla="*/ 432889 w 1162308"/>
                  <a:gd name="connsiteY2" fmla="*/ 149710 h 734232"/>
                  <a:gd name="connsiteX3" fmla="*/ 19073 w 1162308"/>
                  <a:gd name="connsiteY3" fmla="*/ 2872 h 734232"/>
                  <a:gd name="connsiteX4" fmla="*/ 92492 w 1162308"/>
                  <a:gd name="connsiteY4" fmla="*/ 296548 h 734232"/>
                  <a:gd name="connsiteX5" fmla="*/ 299400 w 1162308"/>
                  <a:gd name="connsiteY5" fmla="*/ 470084 h 734232"/>
                  <a:gd name="connsiteX6" fmla="*/ 1000218 w 1162308"/>
                  <a:gd name="connsiteY6" fmla="*/ 703690 h 734232"/>
                  <a:gd name="connsiteX7" fmla="*/ 1153730 w 1162308"/>
                  <a:gd name="connsiteY7" fmla="*/ 717038 h 734232"/>
                  <a:gd name="connsiteX8" fmla="*/ 1140381 w 1162308"/>
                  <a:gd name="connsiteY8" fmla="*/ 570200 h 734232"/>
                  <a:gd name="connsiteX9" fmla="*/ 1120358 w 1162308"/>
                  <a:gd name="connsiteY9" fmla="*/ 416688 h 734232"/>
                  <a:gd name="connsiteX10" fmla="*/ 1113684 w 1162308"/>
                  <a:gd name="connsiteY10" fmla="*/ 336595 h 73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2308" h="734232">
                    <a:moveTo>
                      <a:pt x="1120358" y="256501"/>
                    </a:moveTo>
                    <a:lnTo>
                      <a:pt x="733240" y="196431"/>
                    </a:lnTo>
                    <a:cubicBezTo>
                      <a:pt x="618662" y="178633"/>
                      <a:pt x="551917" y="181970"/>
                      <a:pt x="432889" y="149710"/>
                    </a:cubicBezTo>
                    <a:cubicBezTo>
                      <a:pt x="313861" y="117450"/>
                      <a:pt x="75806" y="-21601"/>
                      <a:pt x="19073" y="2872"/>
                    </a:cubicBezTo>
                    <a:cubicBezTo>
                      <a:pt x="-37660" y="27345"/>
                      <a:pt x="45771" y="218679"/>
                      <a:pt x="92492" y="296548"/>
                    </a:cubicBezTo>
                    <a:cubicBezTo>
                      <a:pt x="139213" y="374417"/>
                      <a:pt x="148112" y="402227"/>
                      <a:pt x="299400" y="470084"/>
                    </a:cubicBezTo>
                    <a:cubicBezTo>
                      <a:pt x="450688" y="537941"/>
                      <a:pt x="857830" y="662531"/>
                      <a:pt x="1000218" y="703690"/>
                    </a:cubicBezTo>
                    <a:cubicBezTo>
                      <a:pt x="1142606" y="744849"/>
                      <a:pt x="1130370" y="739286"/>
                      <a:pt x="1153730" y="717038"/>
                    </a:cubicBezTo>
                    <a:cubicBezTo>
                      <a:pt x="1177090" y="694790"/>
                      <a:pt x="1145943" y="620258"/>
                      <a:pt x="1140381" y="570200"/>
                    </a:cubicBezTo>
                    <a:cubicBezTo>
                      <a:pt x="1134819" y="520142"/>
                      <a:pt x="1124807" y="455622"/>
                      <a:pt x="1120358" y="416688"/>
                    </a:cubicBezTo>
                    <a:cubicBezTo>
                      <a:pt x="1115909" y="377754"/>
                      <a:pt x="1114796" y="357174"/>
                      <a:pt x="1113684" y="336595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D209AB21-E1AF-CD4F-A7DF-DD174484DA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7287" y="4725420"/>
                <a:ext cx="65070" cy="9370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95DEF735-EAB4-C14B-9F59-5B89687C32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1534" y="4748059"/>
                <a:ext cx="18845" cy="59406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C8F759AF-F739-4040-A14B-4F4377900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4222" y="5114715"/>
                <a:ext cx="41233" cy="21508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46344CBB-A8BA-7D41-AC55-9033A2342F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6413" y="5090620"/>
                <a:ext cx="2556" cy="43663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A4B3E85-3A3C-3445-8ECA-3490BECC8723}"/>
                    </a:ext>
                  </a:extLst>
                </p:cNvPr>
                <p:cNvSpPr txBox="1"/>
                <p:nvPr/>
              </p:nvSpPr>
              <p:spPr>
                <a:xfrm>
                  <a:off x="7445724" y="3535291"/>
                  <a:ext cx="274288" cy="22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A4B3E85-3A3C-3445-8ECA-3490BECC8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724" y="3535291"/>
                  <a:ext cx="274288" cy="228089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2AAA8CEF-23C1-BC90-498F-F3635ACADF0E}"/>
              </a:ext>
            </a:extLst>
          </p:cNvPr>
          <p:cNvSpPr txBox="1"/>
          <p:nvPr/>
        </p:nvSpPr>
        <p:spPr>
          <a:xfrm>
            <a:off x="5922994" y="1550370"/>
            <a:ext cx="4105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“the </a:t>
            </a:r>
            <a:r>
              <a:rPr lang="en-US" sz="1500" b="1" dirty="0"/>
              <a:t>residual network </a:t>
            </a:r>
            <a:r>
              <a:rPr lang="en-US" sz="1500" dirty="0" err="1"/>
              <a:t>w.r.t.</a:t>
            </a:r>
            <a:r>
              <a:rPr lang="en-US" sz="1500" dirty="0"/>
              <a:t> to the given </a:t>
            </a:r>
            <a:r>
              <a:rPr lang="en-US" sz="1500" dirty="0">
                <a:solidFill>
                  <a:srgbClr val="F5640D"/>
                </a:solidFill>
              </a:rPr>
              <a:t>flow</a:t>
            </a:r>
            <a:r>
              <a:rPr lang="en-US" sz="1500" dirty="0"/>
              <a:t>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47810A4-576D-3170-3A05-F1E99CB712B4}"/>
                  </a:ext>
                </a:extLst>
              </p:cNvPr>
              <p:cNvSpPr txBox="1"/>
              <p:nvPr/>
            </p:nvSpPr>
            <p:spPr>
              <a:xfrm>
                <a:off x="6083120" y="6312094"/>
                <a:ext cx="756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47810A4-576D-3170-3A05-F1E99CB71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120" y="6312094"/>
                <a:ext cx="756876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307FC7A-AD50-E73B-2970-8D4DBE3B0008}"/>
                  </a:ext>
                </a:extLst>
              </p:cNvPr>
              <p:cNvSpPr txBox="1"/>
              <p:nvPr/>
            </p:nvSpPr>
            <p:spPr>
              <a:xfrm>
                <a:off x="1530160" y="6312331"/>
                <a:ext cx="756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307FC7A-AD50-E73B-2970-8D4DBE3B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60" y="6312331"/>
                <a:ext cx="756876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62F4E59-3A81-601D-A375-3801AA7A3323}"/>
                  </a:ext>
                </a:extLst>
              </p:cNvPr>
              <p:cNvSpPr txBox="1"/>
              <p:nvPr/>
            </p:nvSpPr>
            <p:spPr>
              <a:xfrm>
                <a:off x="10091805" y="6312331"/>
                <a:ext cx="756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62F4E59-3A81-601D-A375-3801AA7A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805" y="6312331"/>
                <a:ext cx="756876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9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53" grpId="0" animBg="1"/>
      <p:bldP spid="180" grpId="0"/>
      <p:bldP spid="181" grpId="0"/>
      <p:bldP spid="183" grpId="0"/>
      <p:bldP spid="121" grpId="0"/>
      <p:bldP spid="122" grpId="0"/>
      <p:bldP spid="126" grpId="0"/>
      <p:bldP spid="1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B36109CE-0279-ED79-8438-01BF2032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Comparison to Previous Works on Maximum Flow and Min-Cost Flow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97014A-B5E8-F551-ECB0-BB72C8CB4D62}"/>
              </a:ext>
            </a:extLst>
          </p:cNvPr>
          <p:cNvCxnSpPr>
            <a:cxnSpLocks/>
          </p:cNvCxnSpPr>
          <p:nvPr/>
        </p:nvCxnSpPr>
        <p:spPr>
          <a:xfrm>
            <a:off x="284205" y="2292178"/>
            <a:ext cx="1119522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9DD36A-423B-283A-D878-43B99B57CEA9}"/>
                  </a:ext>
                </a:extLst>
              </p:cNvPr>
              <p:cNvSpPr txBox="1"/>
              <p:nvPr/>
            </p:nvSpPr>
            <p:spPr>
              <a:xfrm>
                <a:off x="766879" y="2484042"/>
                <a:ext cx="2072846" cy="650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[Galil-Naamad`80, </a:t>
                </a:r>
              </a:p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Sleator-Tarjan`83]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𝑚𝑛</m:t>
                      </m:r>
                      <m:func>
                        <m:func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9DD36A-423B-283A-D878-43B99B57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79" y="2484042"/>
                <a:ext cx="2072846" cy="650819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40191-3847-1B2E-B227-48D521E21C70}"/>
              </a:ext>
            </a:extLst>
          </p:cNvPr>
          <p:cNvCxnSpPr/>
          <p:nvPr/>
        </p:nvCxnSpPr>
        <p:spPr>
          <a:xfrm>
            <a:off x="169905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B9DD8A-2399-1C3A-53EF-18C769346F24}"/>
              </a:ext>
            </a:extLst>
          </p:cNvPr>
          <p:cNvCxnSpPr>
            <a:cxnSpLocks/>
          </p:cNvCxnSpPr>
          <p:nvPr/>
        </p:nvCxnSpPr>
        <p:spPr>
          <a:xfrm>
            <a:off x="1108351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027716-1CC7-94F9-81AB-1195D85DFB5D}"/>
                  </a:ext>
                </a:extLst>
              </p:cNvPr>
              <p:cNvSpPr txBox="1"/>
              <p:nvPr/>
            </p:nvSpPr>
            <p:spPr>
              <a:xfrm>
                <a:off x="2367074" y="2514600"/>
                <a:ext cx="1089323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[Goldberg-Rao`98]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027716-1CC7-94F9-81AB-1195D85DF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74" y="2514600"/>
                <a:ext cx="1089323" cy="653256"/>
              </a:xfrm>
              <a:prstGeom prst="rect">
                <a:avLst/>
              </a:prstGeom>
              <a:blipFill>
                <a:blip r:embed="rId3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65B77F-CF67-E3C1-86F8-2861924A9FC3}"/>
                  </a:ext>
                </a:extLst>
              </p:cNvPr>
              <p:cNvSpPr txBox="1"/>
              <p:nvPr/>
            </p:nvSpPr>
            <p:spPr>
              <a:xfrm>
                <a:off x="0" y="2483031"/>
                <a:ext cx="1181605" cy="650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[Ford-Fulkerson`54]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65B77F-CF67-E3C1-86F8-2861924A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3031"/>
                <a:ext cx="1181605" cy="650819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>
            <a:extLst>
              <a:ext uri="{FF2B5EF4-FFF2-40B4-BE49-F238E27FC236}">
                <a16:creationId xmlns:a16="http://schemas.microsoft.com/office/drawing/2014/main" id="{E2A8FB3D-F03C-B356-B556-C869608E44C7}"/>
              </a:ext>
            </a:extLst>
          </p:cNvPr>
          <p:cNvSpPr/>
          <p:nvPr/>
        </p:nvSpPr>
        <p:spPr>
          <a:xfrm rot="5400000">
            <a:off x="1625095" y="1726609"/>
            <a:ext cx="191530" cy="32655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516CA7-93EC-1083-5219-A4EEE41E6E0B}"/>
              </a:ext>
            </a:extLst>
          </p:cNvPr>
          <p:cNvSpPr txBox="1"/>
          <p:nvPr/>
        </p:nvSpPr>
        <p:spPr>
          <a:xfrm>
            <a:off x="678912" y="3499697"/>
            <a:ext cx="2072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0070C0"/>
                </a:solidFill>
              </a:rPr>
              <a:t>Combinatorial outer and inner algorithms</a:t>
            </a:r>
            <a:endParaRPr lang="en-US" sz="1400" b="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343C0A-C063-94AA-90EE-2866124B25D3}"/>
              </a:ext>
            </a:extLst>
          </p:cNvPr>
          <p:cNvCxnSpPr/>
          <p:nvPr/>
        </p:nvCxnSpPr>
        <p:spPr>
          <a:xfrm>
            <a:off x="476942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A4D6B4-4751-8F62-851A-4176B21E9A42}"/>
              </a:ext>
            </a:extLst>
          </p:cNvPr>
          <p:cNvCxnSpPr/>
          <p:nvPr/>
        </p:nvCxnSpPr>
        <p:spPr>
          <a:xfrm>
            <a:off x="287748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642723-CA6A-7A87-BC73-B7B9020210B7}"/>
              </a:ext>
            </a:extLst>
          </p:cNvPr>
          <p:cNvCxnSpPr/>
          <p:nvPr/>
        </p:nvCxnSpPr>
        <p:spPr>
          <a:xfrm>
            <a:off x="3810328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8A7FE9D-990A-DDE7-56E6-C98E4AAA9105}"/>
              </a:ext>
            </a:extLst>
          </p:cNvPr>
          <p:cNvCxnSpPr/>
          <p:nvPr/>
        </p:nvCxnSpPr>
        <p:spPr>
          <a:xfrm>
            <a:off x="483053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4BBD2C7-8912-277C-A817-8CC62E6962C5}"/>
              </a:ext>
            </a:extLst>
          </p:cNvPr>
          <p:cNvCxnSpPr/>
          <p:nvPr/>
        </p:nvCxnSpPr>
        <p:spPr>
          <a:xfrm>
            <a:off x="599052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64BCC1E-002E-1443-7CF7-FC070CB84FED}"/>
              </a:ext>
            </a:extLst>
          </p:cNvPr>
          <p:cNvCxnSpPr/>
          <p:nvPr/>
        </p:nvCxnSpPr>
        <p:spPr>
          <a:xfrm>
            <a:off x="7054676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C48049-866A-5352-03C7-F2AC92953018}"/>
              </a:ext>
            </a:extLst>
          </p:cNvPr>
          <p:cNvCxnSpPr/>
          <p:nvPr/>
        </p:nvCxnSpPr>
        <p:spPr>
          <a:xfrm>
            <a:off x="8283905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8D6BB2-CB23-0E5F-1D62-F8FF5F79EA18}"/>
              </a:ext>
            </a:extLst>
          </p:cNvPr>
          <p:cNvCxnSpPr/>
          <p:nvPr/>
        </p:nvCxnSpPr>
        <p:spPr>
          <a:xfrm>
            <a:off x="9641915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5F1EDC-11B7-F7EA-55DA-3A80DAAFD0AA}"/>
                  </a:ext>
                </a:extLst>
              </p:cNvPr>
              <p:cNvSpPr txBox="1"/>
              <p:nvPr/>
            </p:nvSpPr>
            <p:spPr>
              <a:xfrm>
                <a:off x="8643568" y="2514600"/>
                <a:ext cx="1881315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[Gao-Liu-Peng`21,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Brand et al `21]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1.48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5F1EDC-11B7-F7EA-55DA-3A80DAAFD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568" y="2514600"/>
                <a:ext cx="1881315" cy="653256"/>
              </a:xfrm>
              <a:prstGeom prst="rect">
                <a:avLst/>
              </a:prstGeom>
              <a:blipFill>
                <a:blip r:embed="rId5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4AF8E-A9CC-1927-79B7-DCA997627167}"/>
                  </a:ext>
                </a:extLst>
              </p:cNvPr>
              <p:cNvSpPr txBox="1"/>
              <p:nvPr/>
            </p:nvSpPr>
            <p:spPr>
              <a:xfrm>
                <a:off x="7376464" y="2514600"/>
                <a:ext cx="1751569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[Brand et al `20,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Brand et al `21]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4AF8E-A9CC-1927-79B7-DCA99762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64" y="2514600"/>
                <a:ext cx="1751569" cy="653256"/>
              </a:xfrm>
              <a:prstGeom prst="rect">
                <a:avLst/>
              </a:prstGeom>
              <a:blipFill>
                <a:blip r:embed="rId6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ADB8C-B3DE-DD69-05E6-7EC201E70933}"/>
                  </a:ext>
                </a:extLst>
              </p:cNvPr>
              <p:cNvSpPr txBox="1"/>
              <p:nvPr/>
            </p:nvSpPr>
            <p:spPr>
              <a:xfrm>
                <a:off x="5359190" y="2508422"/>
                <a:ext cx="1162561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[Lee-Sidford`14]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ADB8C-B3DE-DD69-05E6-7EC201E7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190" y="2508422"/>
                <a:ext cx="1162561" cy="653256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C134E-5515-DC05-A6C0-DA7C33BD639A}"/>
                  </a:ext>
                </a:extLst>
              </p:cNvPr>
              <p:cNvSpPr txBox="1"/>
              <p:nvPr/>
            </p:nvSpPr>
            <p:spPr>
              <a:xfrm>
                <a:off x="6379689" y="2514600"/>
                <a:ext cx="1349975" cy="662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</a:t>
                </a:r>
                <a:r>
                  <a:rPr lang="en-US" sz="1200" b="0" dirty="0" err="1">
                    <a:solidFill>
                      <a:srgbClr val="0070C0"/>
                    </a:solidFill>
                  </a:rPr>
                  <a:t>Kathuria</a:t>
                </a:r>
                <a:r>
                  <a:rPr lang="en-US" sz="1200" b="0" dirty="0">
                    <a:solidFill>
                      <a:srgbClr val="0070C0"/>
                    </a:solidFill>
                  </a:rPr>
                  <a:t> Liu Sidford`20]</a:t>
                </a: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1.33+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0.33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C134E-5515-DC05-A6C0-DA7C33BD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689" y="2514600"/>
                <a:ext cx="1349975" cy="662169"/>
              </a:xfrm>
              <a:prstGeom prst="rect">
                <a:avLst/>
              </a:prstGeom>
              <a:blipFill>
                <a:blip r:embed="rId8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16F71-D215-0FED-28DE-8CCC350E018A}"/>
                  </a:ext>
                </a:extLst>
              </p:cNvPr>
              <p:cNvSpPr txBox="1"/>
              <p:nvPr/>
            </p:nvSpPr>
            <p:spPr>
              <a:xfrm>
                <a:off x="4115323" y="2514600"/>
                <a:ext cx="1349975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[Madry`13]</a:t>
                </a:r>
              </a:p>
              <a:p>
                <a:pPr algn="ctr"/>
                <a:endParaRPr lang="en-US" sz="1200" b="0" dirty="0">
                  <a:solidFill>
                    <a:srgbClr val="0070C0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1.43</m:t>
                          </m:r>
                        </m:sup>
                      </m:sSup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16F71-D215-0FED-28DE-8CCC350E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23" y="2514600"/>
                <a:ext cx="1349975" cy="653256"/>
              </a:xfrm>
              <a:prstGeom prst="rect">
                <a:avLst/>
              </a:prstGeom>
              <a:blipFill>
                <a:blip r:embed="rId9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6F7F-FE8F-935C-90C3-EDF6F0F7169B}"/>
                  </a:ext>
                </a:extLst>
              </p:cNvPr>
              <p:cNvSpPr txBox="1"/>
              <p:nvPr/>
            </p:nvSpPr>
            <p:spPr>
              <a:xfrm>
                <a:off x="3120598" y="2514600"/>
                <a:ext cx="1309047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[Daitch-Spielman`08]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6F7F-FE8F-935C-90C3-EDF6F0F71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98" y="2514600"/>
                <a:ext cx="1309047" cy="653256"/>
              </a:xfrm>
              <a:prstGeom prst="rect">
                <a:avLst/>
              </a:prstGeom>
              <a:blipFill>
                <a:blip r:embed="rId10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13068-279E-C1CE-D3FB-16320BE31ACC}"/>
                  </a:ext>
                </a:extLst>
              </p:cNvPr>
              <p:cNvSpPr txBox="1"/>
              <p:nvPr/>
            </p:nvSpPr>
            <p:spPr>
              <a:xfrm>
                <a:off x="4117390" y="3573096"/>
                <a:ext cx="5047409" cy="684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Numerical outer algorithm (L2 IPM),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0.33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1/7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 iterations</a:t>
                </a:r>
              </a:p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+ 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numerical inner algorithm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200" b="0" dirty="0">
                    <a:solidFill>
                      <a:srgbClr val="0070C0"/>
                    </a:solidFill>
                  </a:rPr>
                  <a:t> flows),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-time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13068-279E-C1CE-D3FB-16320BE3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90" y="3573096"/>
                <a:ext cx="5047409" cy="684418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7F7A3E95-655A-5D2E-03CA-A359E9FADA5E}"/>
              </a:ext>
            </a:extLst>
          </p:cNvPr>
          <p:cNvSpPr/>
          <p:nvPr/>
        </p:nvSpPr>
        <p:spPr>
          <a:xfrm rot="5400000">
            <a:off x="5353029" y="2506525"/>
            <a:ext cx="236103" cy="4029367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4FAF9-FAE6-DBEB-2863-8D70E3ACBBEA}"/>
              </a:ext>
            </a:extLst>
          </p:cNvPr>
          <p:cNvSpPr txBox="1"/>
          <p:nvPr/>
        </p:nvSpPr>
        <p:spPr>
          <a:xfrm>
            <a:off x="4619542" y="4645828"/>
            <a:ext cx="1723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</a:rPr>
              <a:t>Improved </a:t>
            </a:r>
            <a:r>
              <a:rPr lang="en-US" sz="1200" dirty="0">
                <a:solidFill>
                  <a:srgbClr val="0070C0"/>
                </a:solidFill>
              </a:rPr>
              <a:t>outer loop</a:t>
            </a:r>
            <a:endParaRPr lang="en-US" sz="1200" b="0" dirty="0">
              <a:solidFill>
                <a:srgbClr val="0070C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A14AB0E-0B9A-364A-3422-149A8AA53B6D}"/>
              </a:ext>
            </a:extLst>
          </p:cNvPr>
          <p:cNvSpPr/>
          <p:nvPr/>
        </p:nvSpPr>
        <p:spPr>
          <a:xfrm rot="5400000">
            <a:off x="8838066" y="3511935"/>
            <a:ext cx="191530" cy="2035809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0367-57B0-E643-8C7F-62C8ABFBEF88}"/>
              </a:ext>
            </a:extLst>
          </p:cNvPr>
          <p:cNvSpPr txBox="1"/>
          <p:nvPr/>
        </p:nvSpPr>
        <p:spPr>
          <a:xfrm>
            <a:off x="7685270" y="4676849"/>
            <a:ext cx="2497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</a:rPr>
              <a:t>Improved inner loop via dynamic algorithms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95629E-1839-4DA7-AEAD-CD3A722AC63A}"/>
              </a:ext>
            </a:extLst>
          </p:cNvPr>
          <p:cNvSpPr/>
          <p:nvPr/>
        </p:nvSpPr>
        <p:spPr>
          <a:xfrm rot="5400000">
            <a:off x="6620022" y="114241"/>
            <a:ext cx="277000" cy="6495338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385161-DE35-3AE4-2A3A-A2200BB25C3E}"/>
                  </a:ext>
                </a:extLst>
              </p:cNvPr>
              <p:cNvSpPr txBox="1"/>
              <p:nvPr/>
            </p:nvSpPr>
            <p:spPr>
              <a:xfrm>
                <a:off x="10353159" y="2492325"/>
                <a:ext cx="1603805" cy="701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>
                    <a:solidFill>
                      <a:srgbClr val="C00000"/>
                    </a:solidFill>
                  </a:rPr>
                  <a:t>This work</a:t>
                </a:r>
              </a:p>
              <a:p>
                <a:pPr algn="ctr"/>
                <a:endParaRPr lang="en-US" sz="700" b="0" dirty="0">
                  <a:solidFill>
                    <a:srgbClr val="C00000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385161-DE35-3AE4-2A3A-A2200BB25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59" y="2492325"/>
                <a:ext cx="1603805" cy="701410"/>
              </a:xfrm>
              <a:prstGeom prst="rect">
                <a:avLst/>
              </a:prstGeom>
              <a:blipFill>
                <a:blip r:embed="rId12"/>
                <a:stretch>
                  <a:fillRect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12AF0D-E081-A5B3-2DDC-8C765A24116C}"/>
              </a:ext>
            </a:extLst>
          </p:cNvPr>
          <p:cNvCxnSpPr>
            <a:cxnSpLocks/>
          </p:cNvCxnSpPr>
          <p:nvPr/>
        </p:nvCxnSpPr>
        <p:spPr>
          <a:xfrm>
            <a:off x="1108351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781A01-23B4-5BD4-7B4D-B00D1A2DEB26}"/>
                  </a:ext>
                </a:extLst>
              </p:cNvPr>
              <p:cNvSpPr txBox="1"/>
              <p:nvPr/>
            </p:nvSpPr>
            <p:spPr>
              <a:xfrm>
                <a:off x="10163432" y="3426041"/>
                <a:ext cx="1983260" cy="2049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0" dirty="0">
                    <a:solidFill>
                      <a:srgbClr val="C00000"/>
                    </a:solidFill>
                  </a:rPr>
                  <a:t> iteration</a:t>
                </a:r>
              </a:p>
              <a:p>
                <a:pPr algn="ctr"/>
                <a:r>
                  <a:rPr lang="en-US" sz="1400" b="0" dirty="0">
                    <a:solidFill>
                      <a:srgbClr val="C00000"/>
                    </a:solidFill>
                  </a:rPr>
                  <a:t>L1 IPM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+ 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combinatorial inner problem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+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amortized time dynamic algorithm for inner problem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781A01-23B4-5BD4-7B4D-B00D1A2DE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432" y="3426041"/>
                <a:ext cx="1983260" cy="2049151"/>
              </a:xfrm>
              <a:prstGeom prst="rect">
                <a:avLst/>
              </a:prstGeom>
              <a:blipFill>
                <a:blip r:embed="rId13"/>
                <a:stretch>
                  <a:fillRect t="-613" r="-637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8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395-B392-AD4D-89E6-A0CDB2E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 for Min-Cost Flow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08A4C-F0FC-5149-9F61-47D0699262FD}"/>
              </a:ext>
            </a:extLst>
          </p:cNvPr>
          <p:cNvSpPr txBox="1"/>
          <p:nvPr/>
        </p:nvSpPr>
        <p:spPr>
          <a:xfrm>
            <a:off x="6031447" y="2814067"/>
            <a:ext cx="45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direction and capacity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/>
              <p:nvPr/>
            </p:nvSpPr>
            <p:spPr>
              <a:xfrm>
                <a:off x="2702364" y="1764290"/>
                <a:ext cx="1493421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4" y="1764290"/>
                <a:ext cx="1493421" cy="615874"/>
              </a:xfrm>
              <a:prstGeom prst="rect">
                <a:avLst/>
              </a:prstGeom>
              <a:blipFill>
                <a:blip r:embed="rId2"/>
                <a:stretch>
                  <a:fillRect l="-4202" t="-4000" r="-7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A41BA15-85D7-0B44-B9A7-459AF1459B93}"/>
              </a:ext>
            </a:extLst>
          </p:cNvPr>
          <p:cNvSpPr txBox="1"/>
          <p:nvPr/>
        </p:nvSpPr>
        <p:spPr>
          <a:xfrm>
            <a:off x="7470813" y="1791287"/>
            <a:ext cx="31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min-cost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/>
              <p:nvPr/>
            </p:nvSpPr>
            <p:spPr>
              <a:xfrm>
                <a:off x="2441086" y="3748307"/>
                <a:ext cx="4113434" cy="434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nto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86" y="3748307"/>
                <a:ext cx="4113434" cy="434478"/>
              </a:xfrm>
              <a:prstGeom prst="rect">
                <a:avLst/>
              </a:prstGeom>
              <a:blipFill>
                <a:blip r:embed="rId3"/>
                <a:stretch>
                  <a:fillRect l="-15432" t="-162857" b="-2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66DC8AD-2899-E499-C688-A69CF89C88B0}"/>
              </a:ext>
            </a:extLst>
          </p:cNvPr>
          <p:cNvSpPr txBox="1"/>
          <p:nvPr/>
        </p:nvSpPr>
        <p:spPr>
          <a:xfrm>
            <a:off x="7470813" y="3861579"/>
            <a:ext cx="313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Net flow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683B5-9E80-9BFA-EF28-56365F9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524DA7-F5F8-80BC-A8A2-62E3100A6527}"/>
                  </a:ext>
                </a:extLst>
              </p:cNvPr>
              <p:cNvSpPr txBox="1"/>
              <p:nvPr/>
            </p:nvSpPr>
            <p:spPr>
              <a:xfrm>
                <a:off x="85020" y="3741162"/>
                <a:ext cx="1895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vertices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524DA7-F5F8-80BC-A8A2-62E3100A6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0" y="3741162"/>
                <a:ext cx="1895647" cy="430887"/>
              </a:xfrm>
              <a:prstGeom prst="rect">
                <a:avLst/>
              </a:prstGeom>
              <a:blipFill>
                <a:blip r:embed="rId4"/>
                <a:stretch>
                  <a:fillRect l="-3333" t="-5714" r="-133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8E071-321C-65AF-914E-8D6EEAD72CF5}"/>
                  </a:ext>
                </a:extLst>
              </p:cNvPr>
              <p:cNvSpPr txBox="1"/>
              <p:nvPr/>
            </p:nvSpPr>
            <p:spPr>
              <a:xfrm>
                <a:off x="2756973" y="2752512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8E071-321C-65AF-914E-8D6EEAD72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73" y="2752512"/>
                <a:ext cx="1900649" cy="430887"/>
              </a:xfrm>
              <a:prstGeom prst="rect">
                <a:avLst/>
              </a:prstGeom>
              <a:blipFill>
                <a:blip r:embed="rId5"/>
                <a:stretch>
                  <a:fillRect l="-264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06B79-07A1-2F35-954B-96F16894D245}"/>
                  </a:ext>
                </a:extLst>
              </p:cNvPr>
              <p:cNvSpPr txBox="1"/>
              <p:nvPr/>
            </p:nvSpPr>
            <p:spPr>
              <a:xfrm>
                <a:off x="85019" y="2752511"/>
                <a:ext cx="15483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edges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06B79-07A1-2F35-954B-96F16894D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9" y="2752511"/>
                <a:ext cx="1548373" cy="430887"/>
              </a:xfrm>
              <a:prstGeom prst="rect">
                <a:avLst/>
              </a:prstGeom>
              <a:blipFill>
                <a:blip r:embed="rId6"/>
                <a:stretch>
                  <a:fillRect l="-4065" t="-5714" r="-1626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395-B392-AD4D-89E6-A0CDB2E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 for Min-Cost Flow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08A4C-F0FC-5149-9F61-47D0699262FD}"/>
              </a:ext>
            </a:extLst>
          </p:cNvPr>
          <p:cNvSpPr txBox="1"/>
          <p:nvPr/>
        </p:nvSpPr>
        <p:spPr>
          <a:xfrm>
            <a:off x="6031447" y="2814067"/>
            <a:ext cx="45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direction and capacity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68970D-D479-994B-9EA0-655659658C36}"/>
                  </a:ext>
                </a:extLst>
              </p:cNvPr>
              <p:cNvSpPr txBox="1"/>
              <p:nvPr/>
            </p:nvSpPr>
            <p:spPr>
              <a:xfrm>
                <a:off x="2756973" y="2752512"/>
                <a:ext cx="1686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68970D-D479-994B-9EA0-655659658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73" y="2752512"/>
                <a:ext cx="1686294" cy="430887"/>
              </a:xfrm>
              <a:prstGeom prst="rect">
                <a:avLst/>
              </a:prstGeom>
              <a:blipFill>
                <a:blip r:embed="rId2"/>
                <a:stretch>
                  <a:fillRect l="-3731" r="-223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/>
              <p:nvPr/>
            </p:nvSpPr>
            <p:spPr>
              <a:xfrm>
                <a:off x="2702364" y="1764290"/>
                <a:ext cx="1493421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4" y="1764290"/>
                <a:ext cx="1493421" cy="615874"/>
              </a:xfrm>
              <a:prstGeom prst="rect">
                <a:avLst/>
              </a:prstGeom>
              <a:blipFill>
                <a:blip r:embed="rId3"/>
                <a:stretch>
                  <a:fillRect l="-4202" t="-4000" r="-7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A41BA15-85D7-0B44-B9A7-459AF1459B93}"/>
              </a:ext>
            </a:extLst>
          </p:cNvPr>
          <p:cNvSpPr txBox="1"/>
          <p:nvPr/>
        </p:nvSpPr>
        <p:spPr>
          <a:xfrm>
            <a:off x="7470813" y="1791287"/>
            <a:ext cx="31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min-cost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/>
              <p:nvPr/>
            </p:nvSpPr>
            <p:spPr>
              <a:xfrm>
                <a:off x="2808335" y="3689116"/>
                <a:ext cx="12430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35" y="3689116"/>
                <a:ext cx="1243097" cy="430887"/>
              </a:xfrm>
              <a:prstGeom prst="rect">
                <a:avLst/>
              </a:prstGeom>
              <a:blipFill>
                <a:blip r:embed="rId4"/>
                <a:stretch>
                  <a:fillRect l="-9091" r="-505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66DC8AD-2899-E499-C688-A69CF89C88B0}"/>
              </a:ext>
            </a:extLst>
          </p:cNvPr>
          <p:cNvSpPr txBox="1"/>
          <p:nvPr/>
        </p:nvSpPr>
        <p:spPr>
          <a:xfrm>
            <a:off x="7470813" y="3861579"/>
            <a:ext cx="313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Net flow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683B5-9E80-9BFA-EF28-56365F9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3FBE19-215A-27B5-A33B-AC8486333532}"/>
                  </a:ext>
                </a:extLst>
              </p:cNvPr>
              <p:cNvSpPr/>
              <p:nvPr/>
            </p:nvSpPr>
            <p:spPr>
              <a:xfrm>
                <a:off x="838198" y="5066075"/>
                <a:ext cx="10247144" cy="10674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400" dirty="0">
                    <a:solidFill>
                      <a:srgbClr val="0E4C93"/>
                    </a:solidFill>
                  </a:rPr>
                  <a:t>[Chen-</a:t>
                </a: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rgbClr val="0E4C93"/>
                    </a:solidFill>
                  </a:rPr>
                  <a:t>-Liu-Peng-Probst Gutenberg-Sachdeva]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Can solve min-cost 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time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3FBE19-215A-27B5-A33B-AC8486333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066075"/>
                <a:ext cx="10247144" cy="1067439"/>
              </a:xfrm>
              <a:prstGeom prst="rect">
                <a:avLst/>
              </a:prstGeom>
              <a:blipFill>
                <a:blip r:embed="rId5"/>
                <a:stretch>
                  <a:fillRect l="-1485" t="-3529" b="-10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7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395-B392-AD4D-89E6-A0CDB2E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 for Min-Cost Flow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08A4C-F0FC-5149-9F61-47D0699262FD}"/>
              </a:ext>
            </a:extLst>
          </p:cNvPr>
          <p:cNvSpPr txBox="1"/>
          <p:nvPr/>
        </p:nvSpPr>
        <p:spPr>
          <a:xfrm>
            <a:off x="6031447" y="2814067"/>
            <a:ext cx="45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direction and capacity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68970D-D479-994B-9EA0-655659658C36}"/>
                  </a:ext>
                </a:extLst>
              </p:cNvPr>
              <p:cNvSpPr txBox="1"/>
              <p:nvPr/>
            </p:nvSpPr>
            <p:spPr>
              <a:xfrm>
                <a:off x="2756973" y="2752512"/>
                <a:ext cx="1686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68970D-D479-994B-9EA0-655659658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73" y="2752512"/>
                <a:ext cx="1686294" cy="430887"/>
              </a:xfrm>
              <a:prstGeom prst="rect">
                <a:avLst/>
              </a:prstGeom>
              <a:blipFill>
                <a:blip r:embed="rId2"/>
                <a:stretch>
                  <a:fillRect l="-3731" r="-223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/>
              <p:nvPr/>
            </p:nvSpPr>
            <p:spPr>
              <a:xfrm>
                <a:off x="2702364" y="1764290"/>
                <a:ext cx="2774477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lim>
                    </m:limLow>
                    <m:r>
                      <a:rPr lang="en-US" sz="2800" i="1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43A2E2-713B-8D4E-BAB0-05630E04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4" y="1764290"/>
                <a:ext cx="2774477" cy="615874"/>
              </a:xfrm>
              <a:prstGeom prst="rect">
                <a:avLst/>
              </a:prstGeom>
              <a:blipFill>
                <a:blip r:embed="rId3"/>
                <a:stretch>
                  <a:fillRect l="-4091" t="-112000" r="-1364" b="-1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A41BA15-85D7-0B44-B9A7-459AF1459B93}"/>
              </a:ext>
            </a:extLst>
          </p:cNvPr>
          <p:cNvSpPr txBox="1"/>
          <p:nvPr/>
        </p:nvSpPr>
        <p:spPr>
          <a:xfrm>
            <a:off x="7470813" y="1791287"/>
            <a:ext cx="31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min-cost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/>
              <p:nvPr/>
            </p:nvSpPr>
            <p:spPr>
              <a:xfrm>
                <a:off x="2808335" y="3689116"/>
                <a:ext cx="12430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E958D-CFC1-9B0D-9D50-B7B8C61A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35" y="3689116"/>
                <a:ext cx="1243097" cy="430887"/>
              </a:xfrm>
              <a:prstGeom prst="rect">
                <a:avLst/>
              </a:prstGeom>
              <a:blipFill>
                <a:blip r:embed="rId4"/>
                <a:stretch>
                  <a:fillRect l="-9091" r="-505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66DC8AD-2899-E499-C688-A69CF89C88B0}"/>
              </a:ext>
            </a:extLst>
          </p:cNvPr>
          <p:cNvSpPr txBox="1"/>
          <p:nvPr/>
        </p:nvSpPr>
        <p:spPr>
          <a:xfrm>
            <a:off x="7470813" y="3861579"/>
            <a:ext cx="313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Net flow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683B5-9E80-9BFA-EF28-56365F9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3FBE19-215A-27B5-A33B-AC8486333532}"/>
                  </a:ext>
                </a:extLst>
              </p:cNvPr>
              <p:cNvSpPr/>
              <p:nvPr/>
            </p:nvSpPr>
            <p:spPr>
              <a:xfrm>
                <a:off x="838198" y="5066075"/>
                <a:ext cx="10247144" cy="153157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400" dirty="0">
                    <a:solidFill>
                      <a:srgbClr val="0E4C93"/>
                    </a:solidFill>
                  </a:rPr>
                  <a:t>[Chen-</a:t>
                </a: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rgbClr val="0E4C93"/>
                    </a:solidFill>
                  </a:rPr>
                  <a:t>-Liu-Peng-Probst Gutenberg-Sachdeva]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Can solve general convex* flows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time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*(assuming costs are specified as efficient self-concordant functions)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3FBE19-215A-27B5-A33B-AC8486333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066075"/>
                <a:ext cx="10247144" cy="1531574"/>
              </a:xfrm>
              <a:prstGeom prst="rect">
                <a:avLst/>
              </a:prstGeom>
              <a:blipFill>
                <a:blip r:embed="rId5"/>
                <a:stretch>
                  <a:fillRect l="-1485" t="-2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96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094C-A3B0-764D-BE7F-19E43270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Almost-Linear time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F4F1-BBFD-2946-93D6-84B8366C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60351"/>
            <a:ext cx="10728325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(Min-cost) Bi-partite matching</a:t>
            </a:r>
          </a:p>
          <a:p>
            <a:pPr marL="0" indent="0">
              <a:buNone/>
            </a:pPr>
            <a:r>
              <a:rPr lang="en-US" sz="2100" dirty="0"/>
              <a:t>Min-cost flow</a:t>
            </a:r>
          </a:p>
          <a:p>
            <a:pPr marL="0" indent="0">
              <a:buNone/>
            </a:pPr>
            <a:r>
              <a:rPr lang="en-US" sz="2100" dirty="0"/>
              <a:t>Negative weight shortest paths</a:t>
            </a:r>
          </a:p>
          <a:p>
            <a:pPr marL="0" indent="0">
              <a:buNone/>
            </a:pPr>
            <a:r>
              <a:rPr lang="en-US" sz="2100" dirty="0"/>
              <a:t>Worker assignment</a:t>
            </a:r>
          </a:p>
          <a:p>
            <a:pPr marL="0" indent="0">
              <a:buNone/>
            </a:pPr>
            <a:r>
              <a:rPr lang="en-US" sz="2100" dirty="0"/>
              <a:t>Optimal Transport</a:t>
            </a:r>
          </a:p>
          <a:p>
            <a:pPr marL="0" indent="0">
              <a:buNone/>
            </a:pPr>
            <a:r>
              <a:rPr lang="en-US" sz="2100" dirty="0"/>
              <a:t>Directed flows with vertex capacities / costs</a:t>
            </a:r>
          </a:p>
          <a:p>
            <a:pPr marL="0" indent="0">
              <a:buNone/>
            </a:pPr>
            <a:r>
              <a:rPr lang="en-US" sz="2100" dirty="0"/>
              <a:t>Undirected vertex connectivity</a:t>
            </a:r>
          </a:p>
          <a:p>
            <a:pPr marL="0" indent="0">
              <a:buNone/>
            </a:pPr>
            <a:r>
              <a:rPr lang="en-US" sz="2100" dirty="0"/>
              <a:t>Flow diffusion</a:t>
            </a:r>
          </a:p>
          <a:p>
            <a:pPr marL="0" indent="0">
              <a:buNone/>
            </a:pPr>
            <a:r>
              <a:rPr lang="en-US" sz="2100" dirty="0"/>
              <a:t>…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6C7CE-D8FC-7F17-ACDD-E59FBFE5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93EF2-B0AF-254F-BDD4-CC80FC3DCAD1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BFA1823-C19A-E636-758E-BB1C48FAAA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468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2100" dirty="0"/>
                  <a:t>Matrix Scaling</a:t>
                </a:r>
              </a:p>
              <a:p>
                <a:pPr marL="0" indent="0" algn="r">
                  <a:buNone/>
                </a:pPr>
                <a:r>
                  <a:rPr lang="en-US" sz="2100" dirty="0"/>
                  <a:t>Isotonic Regression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100" dirty="0"/>
                  <a:t>Weighted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/>
                  <a:t>-norm Flows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100" dirty="0"/>
                  <a:t>Entropic-regularized Optimal Transport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100" dirty="0"/>
                  <a:t>…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BFA1823-C19A-E636-758E-BB1C48FAA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4682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t="-1453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B36109CE-0279-ED79-8438-01BF2032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Comparison to Previous Works on Maximum Flow and Min-Cost Flow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97014A-B5E8-F551-ECB0-BB72C8CB4D62}"/>
              </a:ext>
            </a:extLst>
          </p:cNvPr>
          <p:cNvCxnSpPr>
            <a:cxnSpLocks/>
          </p:cNvCxnSpPr>
          <p:nvPr/>
        </p:nvCxnSpPr>
        <p:spPr>
          <a:xfrm>
            <a:off x="284205" y="2292178"/>
            <a:ext cx="1119522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9DD36A-423B-283A-D878-43B99B57CEA9}"/>
                  </a:ext>
                </a:extLst>
              </p:cNvPr>
              <p:cNvSpPr txBox="1"/>
              <p:nvPr/>
            </p:nvSpPr>
            <p:spPr>
              <a:xfrm>
                <a:off x="766879" y="2484042"/>
                <a:ext cx="2072846" cy="650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[Galil-Naamad`80, </a:t>
                </a:r>
              </a:p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Sleator-Tarjan`83]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𝑚𝑛</m:t>
                      </m:r>
                      <m:func>
                        <m:func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9DD36A-423B-283A-D878-43B99B57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79" y="2484042"/>
                <a:ext cx="2072846" cy="650819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40191-3847-1B2E-B227-48D521E21C70}"/>
              </a:ext>
            </a:extLst>
          </p:cNvPr>
          <p:cNvCxnSpPr/>
          <p:nvPr/>
        </p:nvCxnSpPr>
        <p:spPr>
          <a:xfrm>
            <a:off x="169905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B9DD8A-2399-1C3A-53EF-18C769346F24}"/>
              </a:ext>
            </a:extLst>
          </p:cNvPr>
          <p:cNvCxnSpPr>
            <a:cxnSpLocks/>
          </p:cNvCxnSpPr>
          <p:nvPr/>
        </p:nvCxnSpPr>
        <p:spPr>
          <a:xfrm>
            <a:off x="1108351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027716-1CC7-94F9-81AB-1195D85DFB5D}"/>
                  </a:ext>
                </a:extLst>
              </p:cNvPr>
              <p:cNvSpPr txBox="1"/>
              <p:nvPr/>
            </p:nvSpPr>
            <p:spPr>
              <a:xfrm>
                <a:off x="2367074" y="2514600"/>
                <a:ext cx="1089323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[Goldberg-Rao`98]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027716-1CC7-94F9-81AB-1195D85DF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74" y="2514600"/>
                <a:ext cx="1089323" cy="653256"/>
              </a:xfrm>
              <a:prstGeom prst="rect">
                <a:avLst/>
              </a:prstGeom>
              <a:blipFill>
                <a:blip r:embed="rId3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65B77F-CF67-E3C1-86F8-2861924A9FC3}"/>
                  </a:ext>
                </a:extLst>
              </p:cNvPr>
              <p:cNvSpPr txBox="1"/>
              <p:nvPr/>
            </p:nvSpPr>
            <p:spPr>
              <a:xfrm>
                <a:off x="0" y="2483031"/>
                <a:ext cx="1181605" cy="650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[Ford-Fulkerson`54]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65B77F-CF67-E3C1-86F8-2861924A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3031"/>
                <a:ext cx="1181605" cy="650819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>
            <a:extLst>
              <a:ext uri="{FF2B5EF4-FFF2-40B4-BE49-F238E27FC236}">
                <a16:creationId xmlns:a16="http://schemas.microsoft.com/office/drawing/2014/main" id="{E2A8FB3D-F03C-B356-B556-C869608E44C7}"/>
              </a:ext>
            </a:extLst>
          </p:cNvPr>
          <p:cNvSpPr/>
          <p:nvPr/>
        </p:nvSpPr>
        <p:spPr>
          <a:xfrm rot="5400000">
            <a:off x="1625095" y="1726609"/>
            <a:ext cx="191530" cy="32655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516CA7-93EC-1083-5219-A4EEE41E6E0B}"/>
              </a:ext>
            </a:extLst>
          </p:cNvPr>
          <p:cNvSpPr txBox="1"/>
          <p:nvPr/>
        </p:nvSpPr>
        <p:spPr>
          <a:xfrm>
            <a:off x="678912" y="3499697"/>
            <a:ext cx="2072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0070C0"/>
                </a:solidFill>
              </a:rPr>
              <a:t>Combinatorial outer and inner algorithms</a:t>
            </a:r>
            <a:endParaRPr lang="en-US" sz="1400" b="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343C0A-C063-94AA-90EE-2866124B25D3}"/>
              </a:ext>
            </a:extLst>
          </p:cNvPr>
          <p:cNvCxnSpPr/>
          <p:nvPr/>
        </p:nvCxnSpPr>
        <p:spPr>
          <a:xfrm>
            <a:off x="476942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A4D6B4-4751-8F62-851A-4176B21E9A42}"/>
              </a:ext>
            </a:extLst>
          </p:cNvPr>
          <p:cNvCxnSpPr/>
          <p:nvPr/>
        </p:nvCxnSpPr>
        <p:spPr>
          <a:xfrm>
            <a:off x="287748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642723-CA6A-7A87-BC73-B7B9020210B7}"/>
              </a:ext>
            </a:extLst>
          </p:cNvPr>
          <p:cNvCxnSpPr/>
          <p:nvPr/>
        </p:nvCxnSpPr>
        <p:spPr>
          <a:xfrm>
            <a:off x="3810328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8A7FE9D-990A-DDE7-56E6-C98E4AAA9105}"/>
              </a:ext>
            </a:extLst>
          </p:cNvPr>
          <p:cNvCxnSpPr/>
          <p:nvPr/>
        </p:nvCxnSpPr>
        <p:spPr>
          <a:xfrm>
            <a:off x="4830534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4BBD2C7-8912-277C-A817-8CC62E6962C5}"/>
              </a:ext>
            </a:extLst>
          </p:cNvPr>
          <p:cNvCxnSpPr/>
          <p:nvPr/>
        </p:nvCxnSpPr>
        <p:spPr>
          <a:xfrm>
            <a:off x="599052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64BCC1E-002E-1443-7CF7-FC070CB84FED}"/>
              </a:ext>
            </a:extLst>
          </p:cNvPr>
          <p:cNvCxnSpPr/>
          <p:nvPr/>
        </p:nvCxnSpPr>
        <p:spPr>
          <a:xfrm>
            <a:off x="7054676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C48049-866A-5352-03C7-F2AC92953018}"/>
              </a:ext>
            </a:extLst>
          </p:cNvPr>
          <p:cNvCxnSpPr/>
          <p:nvPr/>
        </p:nvCxnSpPr>
        <p:spPr>
          <a:xfrm>
            <a:off x="8283905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8D6BB2-CB23-0E5F-1D62-F8FF5F79EA18}"/>
              </a:ext>
            </a:extLst>
          </p:cNvPr>
          <p:cNvCxnSpPr/>
          <p:nvPr/>
        </p:nvCxnSpPr>
        <p:spPr>
          <a:xfrm>
            <a:off x="9641915" y="2287521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5F1EDC-11B7-F7EA-55DA-3A80DAAFD0AA}"/>
                  </a:ext>
                </a:extLst>
              </p:cNvPr>
              <p:cNvSpPr txBox="1"/>
              <p:nvPr/>
            </p:nvSpPr>
            <p:spPr>
              <a:xfrm>
                <a:off x="8643568" y="2514600"/>
                <a:ext cx="1881315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[Gao-Liu-Peng`21,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Brand et al `21]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1.48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5F1EDC-11B7-F7EA-55DA-3A80DAAFD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568" y="2514600"/>
                <a:ext cx="1881315" cy="653256"/>
              </a:xfrm>
              <a:prstGeom prst="rect">
                <a:avLst/>
              </a:prstGeom>
              <a:blipFill>
                <a:blip r:embed="rId5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4AF8E-A9CC-1927-79B7-DCA997627167}"/>
                  </a:ext>
                </a:extLst>
              </p:cNvPr>
              <p:cNvSpPr txBox="1"/>
              <p:nvPr/>
            </p:nvSpPr>
            <p:spPr>
              <a:xfrm>
                <a:off x="7376464" y="2514600"/>
                <a:ext cx="1751569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[Brand et al `20,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Brand et al `21]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4AF8E-A9CC-1927-79B7-DCA99762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64" y="2514600"/>
                <a:ext cx="1751569" cy="653256"/>
              </a:xfrm>
              <a:prstGeom prst="rect">
                <a:avLst/>
              </a:prstGeom>
              <a:blipFill>
                <a:blip r:embed="rId6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ADB8C-B3DE-DD69-05E6-7EC201E70933}"/>
                  </a:ext>
                </a:extLst>
              </p:cNvPr>
              <p:cNvSpPr txBox="1"/>
              <p:nvPr/>
            </p:nvSpPr>
            <p:spPr>
              <a:xfrm>
                <a:off x="5359190" y="2508422"/>
                <a:ext cx="1162561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[Lee-Sidford`14]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ADB8C-B3DE-DD69-05E6-7EC201E7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190" y="2508422"/>
                <a:ext cx="1162561" cy="653256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C134E-5515-DC05-A6C0-DA7C33BD639A}"/>
                  </a:ext>
                </a:extLst>
              </p:cNvPr>
              <p:cNvSpPr txBox="1"/>
              <p:nvPr/>
            </p:nvSpPr>
            <p:spPr>
              <a:xfrm>
                <a:off x="6379689" y="2514600"/>
                <a:ext cx="1349975" cy="662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</a:t>
                </a:r>
                <a:r>
                  <a:rPr lang="en-US" sz="1200" b="0" dirty="0" err="1">
                    <a:solidFill>
                      <a:srgbClr val="0070C0"/>
                    </a:solidFill>
                  </a:rPr>
                  <a:t>Kathuria</a:t>
                </a:r>
                <a:r>
                  <a:rPr lang="en-US" sz="1200" b="0" dirty="0">
                    <a:solidFill>
                      <a:srgbClr val="0070C0"/>
                    </a:solidFill>
                  </a:rPr>
                  <a:t> Liu Sidford`20]</a:t>
                </a: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1.33+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0.33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C134E-5515-DC05-A6C0-DA7C33BD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689" y="2514600"/>
                <a:ext cx="1349975" cy="662169"/>
              </a:xfrm>
              <a:prstGeom prst="rect">
                <a:avLst/>
              </a:prstGeom>
              <a:blipFill>
                <a:blip r:embed="rId8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16F71-D215-0FED-28DE-8CCC350E018A}"/>
                  </a:ext>
                </a:extLst>
              </p:cNvPr>
              <p:cNvSpPr txBox="1"/>
              <p:nvPr/>
            </p:nvSpPr>
            <p:spPr>
              <a:xfrm>
                <a:off x="4115323" y="2514600"/>
                <a:ext cx="1349975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[Madry`13]</a:t>
                </a:r>
              </a:p>
              <a:p>
                <a:pPr algn="ctr"/>
                <a:endParaRPr lang="en-US" sz="1200" b="0" dirty="0">
                  <a:solidFill>
                    <a:srgbClr val="0070C0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1.43</m:t>
                          </m:r>
                        </m:sup>
                      </m:sSup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16F71-D215-0FED-28DE-8CCC350E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23" y="2514600"/>
                <a:ext cx="1349975" cy="653256"/>
              </a:xfrm>
              <a:prstGeom prst="rect">
                <a:avLst/>
              </a:prstGeom>
              <a:blipFill>
                <a:blip r:embed="rId9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6F7F-FE8F-935C-90C3-EDF6F0F7169B}"/>
                  </a:ext>
                </a:extLst>
              </p:cNvPr>
              <p:cNvSpPr txBox="1"/>
              <p:nvPr/>
            </p:nvSpPr>
            <p:spPr>
              <a:xfrm>
                <a:off x="3120598" y="2514600"/>
                <a:ext cx="1309047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[Daitch-Spielman`08]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6F7F-FE8F-935C-90C3-EDF6F0F71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98" y="2514600"/>
                <a:ext cx="1309047" cy="653256"/>
              </a:xfrm>
              <a:prstGeom prst="rect">
                <a:avLst/>
              </a:prstGeom>
              <a:blipFill>
                <a:blip r:embed="rId10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13068-279E-C1CE-D3FB-16320BE31ACC}"/>
                  </a:ext>
                </a:extLst>
              </p:cNvPr>
              <p:cNvSpPr txBox="1"/>
              <p:nvPr/>
            </p:nvSpPr>
            <p:spPr>
              <a:xfrm>
                <a:off x="4234817" y="3582744"/>
                <a:ext cx="5047409" cy="684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Numerical outer algorithm (L2 IPM)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1200" b="0" dirty="0">
                    <a:solidFill>
                      <a:srgbClr val="0070C0"/>
                    </a:solidFill>
                  </a:rPr>
                  <a:t>+ </a:t>
                </a:r>
                <a:br>
                  <a:rPr lang="en-US" sz="1200" b="0" dirty="0">
                    <a:solidFill>
                      <a:srgbClr val="0070C0"/>
                    </a:solidFill>
                  </a:rPr>
                </a:br>
                <a:r>
                  <a:rPr lang="en-US" sz="1200" b="0" dirty="0">
                    <a:solidFill>
                      <a:srgbClr val="0070C0"/>
                    </a:solidFill>
                  </a:rPr>
                  <a:t>numerical inner algorithm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200" b="0" dirty="0">
                    <a:solidFill>
                      <a:srgbClr val="0070C0"/>
                    </a:solidFill>
                  </a:rPr>
                  <a:t> flows)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13068-279E-C1CE-D3FB-16320BE3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17" y="3582744"/>
                <a:ext cx="5047409" cy="684418"/>
              </a:xfrm>
              <a:prstGeom prst="rect">
                <a:avLst/>
              </a:prstGeom>
              <a:blipFill>
                <a:blip r:embed="rId11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7F7A3E95-655A-5D2E-03CA-A359E9FADA5E}"/>
              </a:ext>
            </a:extLst>
          </p:cNvPr>
          <p:cNvSpPr/>
          <p:nvPr/>
        </p:nvSpPr>
        <p:spPr>
          <a:xfrm rot="5400000">
            <a:off x="5353029" y="2506525"/>
            <a:ext cx="236103" cy="4029367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4FAF9-FAE6-DBEB-2863-8D70E3ACBBEA}"/>
              </a:ext>
            </a:extLst>
          </p:cNvPr>
          <p:cNvSpPr txBox="1"/>
          <p:nvPr/>
        </p:nvSpPr>
        <p:spPr>
          <a:xfrm>
            <a:off x="4619542" y="4645828"/>
            <a:ext cx="1723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</a:rPr>
              <a:t>Improved </a:t>
            </a:r>
            <a:r>
              <a:rPr lang="en-US" sz="1200" dirty="0">
                <a:solidFill>
                  <a:srgbClr val="0070C0"/>
                </a:solidFill>
              </a:rPr>
              <a:t>outer loop</a:t>
            </a:r>
            <a:endParaRPr lang="en-US" sz="1200" b="0" dirty="0">
              <a:solidFill>
                <a:srgbClr val="0070C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A14AB0E-0B9A-364A-3422-149A8AA53B6D}"/>
              </a:ext>
            </a:extLst>
          </p:cNvPr>
          <p:cNvSpPr/>
          <p:nvPr/>
        </p:nvSpPr>
        <p:spPr>
          <a:xfrm rot="5400000">
            <a:off x="8838066" y="3511935"/>
            <a:ext cx="191530" cy="2035809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0367-57B0-E643-8C7F-62C8ABFBEF88}"/>
              </a:ext>
            </a:extLst>
          </p:cNvPr>
          <p:cNvSpPr txBox="1"/>
          <p:nvPr/>
        </p:nvSpPr>
        <p:spPr>
          <a:xfrm>
            <a:off x="7685270" y="4676849"/>
            <a:ext cx="2497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</a:rPr>
              <a:t>Improved inner loop via dynamic algorithms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95629E-1839-4DA7-AEAD-CD3A722AC63A}"/>
              </a:ext>
            </a:extLst>
          </p:cNvPr>
          <p:cNvSpPr/>
          <p:nvPr/>
        </p:nvSpPr>
        <p:spPr>
          <a:xfrm rot="5400000">
            <a:off x="6620022" y="114241"/>
            <a:ext cx="277000" cy="6495338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385161-DE35-3AE4-2A3A-A2200BB25C3E}"/>
                  </a:ext>
                </a:extLst>
              </p:cNvPr>
              <p:cNvSpPr txBox="1"/>
              <p:nvPr/>
            </p:nvSpPr>
            <p:spPr>
              <a:xfrm>
                <a:off x="10353159" y="2492325"/>
                <a:ext cx="1603805" cy="701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>
                    <a:solidFill>
                      <a:srgbClr val="C00000"/>
                    </a:solidFill>
                  </a:rPr>
                  <a:t>This work</a:t>
                </a:r>
              </a:p>
              <a:p>
                <a:pPr algn="ctr"/>
                <a:endParaRPr lang="en-US" sz="700" b="0" dirty="0">
                  <a:solidFill>
                    <a:srgbClr val="C00000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385161-DE35-3AE4-2A3A-A2200BB25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59" y="2492325"/>
                <a:ext cx="1603805" cy="701410"/>
              </a:xfrm>
              <a:prstGeom prst="rect">
                <a:avLst/>
              </a:prstGeom>
              <a:blipFill>
                <a:blip r:embed="rId12"/>
                <a:stretch>
                  <a:fillRect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12AF0D-E081-A5B3-2DDC-8C765A24116C}"/>
              </a:ext>
            </a:extLst>
          </p:cNvPr>
          <p:cNvCxnSpPr>
            <a:cxnSpLocks/>
          </p:cNvCxnSpPr>
          <p:nvPr/>
        </p:nvCxnSpPr>
        <p:spPr>
          <a:xfrm>
            <a:off x="11083511" y="2292178"/>
            <a:ext cx="0" cy="92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781A01-23B4-5BD4-7B4D-B00D1A2DEB26}"/>
                  </a:ext>
                </a:extLst>
              </p:cNvPr>
              <p:cNvSpPr txBox="1"/>
              <p:nvPr/>
            </p:nvSpPr>
            <p:spPr>
              <a:xfrm>
                <a:off x="10163432" y="3426041"/>
                <a:ext cx="1983260" cy="2049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0" dirty="0">
                    <a:solidFill>
                      <a:srgbClr val="C00000"/>
                    </a:solidFill>
                  </a:rPr>
                  <a:t> iteration</a:t>
                </a:r>
              </a:p>
              <a:p>
                <a:pPr algn="ctr"/>
                <a:r>
                  <a:rPr lang="en-US" sz="1400" b="0" dirty="0">
                    <a:solidFill>
                      <a:srgbClr val="C00000"/>
                    </a:solidFill>
                  </a:rPr>
                  <a:t>L1 IPM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+ 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combinatorial inner problem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</a:rPr>
                  <a:t>+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amortized time dynamic algorithm for inner problem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781A01-23B4-5BD4-7B4D-B00D1A2DE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432" y="3426041"/>
                <a:ext cx="1983260" cy="2049151"/>
              </a:xfrm>
              <a:prstGeom prst="rect">
                <a:avLst/>
              </a:prstGeom>
              <a:blipFill>
                <a:blip r:embed="rId13"/>
                <a:stretch>
                  <a:fillRect t="-613" r="-637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DE94F38-41AF-7C15-D519-BE3FAB5E00D2}"/>
              </a:ext>
            </a:extLst>
          </p:cNvPr>
          <p:cNvSpPr txBox="1"/>
          <p:nvPr/>
        </p:nvSpPr>
        <p:spPr>
          <a:xfrm>
            <a:off x="88108" y="1664049"/>
            <a:ext cx="1723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70C0"/>
                </a:solidFill>
              </a:rPr>
              <a:t>Combinatorial</a:t>
            </a:r>
          </a:p>
          <a:p>
            <a:r>
              <a:rPr lang="en-US" sz="1200" dirty="0">
                <a:solidFill>
                  <a:srgbClr val="0070C0"/>
                </a:solidFill>
              </a:rPr>
              <a:t>Era</a:t>
            </a:r>
            <a:endParaRPr lang="en-US" sz="1200" b="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ECB8C6-77C2-A4C8-F2F6-529206CF7AE6}"/>
              </a:ext>
            </a:extLst>
          </p:cNvPr>
          <p:cNvSpPr txBox="1"/>
          <p:nvPr/>
        </p:nvSpPr>
        <p:spPr>
          <a:xfrm>
            <a:off x="3353612" y="1697256"/>
            <a:ext cx="1723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70C0"/>
                </a:solidFill>
              </a:rPr>
              <a:t>Continuous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Era</a:t>
            </a:r>
            <a:endParaRPr lang="en-US" sz="1200" b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956C8A-CF6F-DF70-BFA5-9312D62026C9}"/>
                  </a:ext>
                </a:extLst>
              </p:cNvPr>
              <p:cNvSpPr txBox="1"/>
              <p:nvPr/>
            </p:nvSpPr>
            <p:spPr>
              <a:xfrm>
                <a:off x="124663" y="842513"/>
                <a:ext cx="6255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956C8A-CF6F-DF70-BFA5-9312D6202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" y="842513"/>
                <a:ext cx="6255026" cy="369332"/>
              </a:xfrm>
              <a:prstGeom prst="rect">
                <a:avLst/>
              </a:prstGeom>
              <a:blipFill>
                <a:blip r:embed="rId1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5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5" grpId="0" animBg="1"/>
      <p:bldP spid="16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27725</TotalTime>
  <Words>2766</Words>
  <Application>Microsoft Macintosh PowerPoint</Application>
  <PresentationFormat>Widescreen</PresentationFormat>
  <Paragraphs>647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Cambria Math</vt:lpstr>
      <vt:lpstr>Symbol</vt:lpstr>
      <vt:lpstr>ETH Zürich</vt:lpstr>
      <vt:lpstr>Maximum Flow and Minimum-Cost Flow in Almost Linear Time</vt:lpstr>
      <vt:lpstr>Links</vt:lpstr>
      <vt:lpstr>Apples on Trains?</vt:lpstr>
      <vt:lpstr>Improving our Solution?</vt:lpstr>
      <vt:lpstr>Linear Program for Min-Cost Flow</vt:lpstr>
      <vt:lpstr>Linear Program for Min-Cost Flow</vt:lpstr>
      <vt:lpstr>Linear Program for Min-Cost Flow</vt:lpstr>
      <vt:lpstr>Applications: Almost-Linear time Algorithms</vt:lpstr>
      <vt:lpstr>Comparison to Previous Works on Maximum Flow and Min-Cost Flow</vt:lpstr>
      <vt:lpstr>Key Ingredient I: L1 Interior Point Method (IPM)</vt:lpstr>
      <vt:lpstr>Interior Point Methods for Flow</vt:lpstr>
      <vt:lpstr>Interior Point Methods for Flow</vt:lpstr>
      <vt:lpstr>Interior Point Methods for Flow</vt:lpstr>
      <vt:lpstr>Interior Point Methods for Flow</vt:lpstr>
      <vt:lpstr>Interior Point Methods for Flow</vt:lpstr>
      <vt:lpstr>Interior Point Methods for Flow</vt:lpstr>
      <vt:lpstr>Min-Ratio Cycle </vt:lpstr>
      <vt:lpstr>Min-Ratio Cycle </vt:lpstr>
      <vt:lpstr>Our L1 IPM</vt:lpstr>
      <vt:lpstr>Key Ingredient II: Min-ratio Cycle Data-Structure</vt:lpstr>
      <vt:lpstr>Warm-up: A Single Approximate Min-Ratio Cycle using Random Trees</vt:lpstr>
      <vt:lpstr>Warm-up: A Single Approximate Min-Ratio Cycle using Random Trees</vt:lpstr>
      <vt:lpstr>Min-ratio cycle data-structure</vt:lpstr>
      <vt:lpstr>Overall Algorithm</vt:lpstr>
      <vt:lpstr>Dynamic Min Ratio Cycle</vt:lpstr>
      <vt:lpstr>Min-Ratio Data Structure Layers</vt:lpstr>
      <vt:lpstr>Min-Ratio Data Structure</vt:lpstr>
      <vt:lpstr>Min-Ratio Data Structure</vt:lpstr>
      <vt:lpstr>Core Graphs – Dynamically?!</vt:lpstr>
      <vt:lpstr>Core Graphs – Dynamically?!</vt:lpstr>
      <vt:lpstr>Edge Sparsification via Spanners</vt:lpstr>
      <vt:lpstr>Edge Sparsification via Spanners</vt:lpstr>
      <vt:lpstr>Dynamic Spanner </vt:lpstr>
      <vt:lpstr>Dynamic Spanner </vt:lpstr>
      <vt:lpstr>Edge Sparsification and Spanner Cycles</vt:lpstr>
      <vt:lpstr>Adaptivity Issue</vt:lpstr>
      <vt:lpstr>Data Structure Ideas Summary</vt:lpstr>
      <vt:lpstr>Some immediate open problems</vt:lpstr>
      <vt:lpstr>Thank you for listening! Questions?   arxiv.org/abs/2203.00671</vt:lpstr>
      <vt:lpstr>Comparison to Previous Works on Maximum Flow and Min-Cost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Kyng  Rasmus</dc:creator>
  <cp:lastModifiedBy>Kyng  Rasmus</cp:lastModifiedBy>
  <cp:revision>882</cp:revision>
  <dcterms:created xsi:type="dcterms:W3CDTF">2022-04-08T12:56:30Z</dcterms:created>
  <dcterms:modified xsi:type="dcterms:W3CDTF">2023-01-30T15:17:59Z</dcterms:modified>
</cp:coreProperties>
</file>