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64"/>
  </p:notesMasterIdLst>
  <p:handoutMasterIdLst>
    <p:handoutMasterId r:id="rId65"/>
  </p:handoutMasterIdLst>
  <p:sldIdLst>
    <p:sldId id="897" r:id="rId2"/>
    <p:sldId id="938" r:id="rId3"/>
    <p:sldId id="940" r:id="rId4"/>
    <p:sldId id="941" r:id="rId5"/>
    <p:sldId id="879" r:id="rId6"/>
    <p:sldId id="890" r:id="rId7"/>
    <p:sldId id="882" r:id="rId8"/>
    <p:sldId id="792" r:id="rId9"/>
    <p:sldId id="800" r:id="rId10"/>
    <p:sldId id="798" r:id="rId11"/>
    <p:sldId id="891" r:id="rId12"/>
    <p:sldId id="893" r:id="rId13"/>
    <p:sldId id="892" r:id="rId14"/>
    <p:sldId id="894" r:id="rId15"/>
    <p:sldId id="903" r:id="rId16"/>
    <p:sldId id="902" r:id="rId17"/>
    <p:sldId id="936" r:id="rId18"/>
    <p:sldId id="937" r:id="rId19"/>
    <p:sldId id="942" r:id="rId20"/>
    <p:sldId id="921" r:id="rId21"/>
    <p:sldId id="943" r:id="rId22"/>
    <p:sldId id="807" r:id="rId23"/>
    <p:sldId id="885" r:id="rId24"/>
    <p:sldId id="905" r:id="rId25"/>
    <p:sldId id="918" r:id="rId26"/>
    <p:sldId id="886" r:id="rId27"/>
    <p:sldId id="914" r:id="rId28"/>
    <p:sldId id="916" r:id="rId29"/>
    <p:sldId id="917" r:id="rId30"/>
    <p:sldId id="911" r:id="rId31"/>
    <p:sldId id="808" r:id="rId32"/>
    <p:sldId id="908" r:id="rId33"/>
    <p:sldId id="922" r:id="rId34"/>
    <p:sldId id="830" r:id="rId35"/>
    <p:sldId id="919" r:id="rId36"/>
    <p:sldId id="837" r:id="rId37"/>
    <p:sldId id="944" r:id="rId38"/>
    <p:sldId id="840" r:id="rId39"/>
    <p:sldId id="842" r:id="rId40"/>
    <p:sldId id="843" r:id="rId41"/>
    <p:sldId id="845" r:id="rId42"/>
    <p:sldId id="844" r:id="rId43"/>
    <p:sldId id="846" r:id="rId44"/>
    <p:sldId id="849" r:id="rId45"/>
    <p:sldId id="850" r:id="rId46"/>
    <p:sldId id="841" r:id="rId47"/>
    <p:sldId id="852" r:id="rId48"/>
    <p:sldId id="855" r:id="rId49"/>
    <p:sldId id="910" r:id="rId50"/>
    <p:sldId id="945" r:id="rId51"/>
    <p:sldId id="924" r:id="rId52"/>
    <p:sldId id="925" r:id="rId53"/>
    <p:sldId id="939" r:id="rId54"/>
    <p:sldId id="946" r:id="rId55"/>
    <p:sldId id="926" r:id="rId56"/>
    <p:sldId id="927" r:id="rId57"/>
    <p:sldId id="928" r:id="rId58"/>
    <p:sldId id="929" r:id="rId59"/>
    <p:sldId id="930" r:id="rId60"/>
    <p:sldId id="931" r:id="rId61"/>
    <p:sldId id="932" r:id="rId62"/>
    <p:sldId id="878" r:id="rId63"/>
  </p:sldIdLst>
  <p:sldSz cx="9144000" cy="6858000" type="screen4x3"/>
  <p:notesSz cx="9144000" cy="6858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56" userDrawn="1">
          <p15:clr>
            <a:srgbClr val="A4A3A4"/>
          </p15:clr>
        </p15:guide>
        <p15:guide id="3" orient="horz" pos="22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36"/>
    <p:restoredTop sz="71749"/>
  </p:normalViewPr>
  <p:slideViewPr>
    <p:cSldViewPr snapToGrid="0" snapToObjects="1" showGuides="1">
      <p:cViewPr>
        <p:scale>
          <a:sx n="95" d="100"/>
          <a:sy n="95" d="100"/>
        </p:scale>
        <p:origin x="856" y="-248"/>
      </p:cViewPr>
      <p:guideLst>
        <p:guide pos="2856"/>
        <p:guide orient="horz" pos="22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5" d="100"/>
        <a:sy n="105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 snapToGrid="0" snapToObjects="1" showGuides="1">
      <p:cViewPr varScale="1">
        <p:scale>
          <a:sx n="95" d="100"/>
          <a:sy n="95" d="100"/>
        </p:scale>
        <p:origin x="3720" y="19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AE82F-0317-9F46-9F5D-B26F8547AD14}" type="datetimeFigureOut">
              <a:rPr lang="en-US" smtClean="0"/>
              <a:t>8/4/19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8B989-1516-5A41-90C2-7304C1F86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121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BCE96-A684-FE42-A5D9-432440434C01}" type="datetimeFigureOut">
              <a:rPr lang="en-US" smtClean="0"/>
              <a:t>8/4/19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DB86E-3C06-8944-9521-88765CD02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10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644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3063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6064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004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TIME Aug-05 Mon 1 </a:t>
            </a:r>
          </a:p>
          <a:p>
            <a:r>
              <a:rPr lang="en-US" dirty="0"/>
              <a:t>12:05 at end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TIME Aug-05 Mon 2</a:t>
            </a:r>
          </a:p>
          <a:p>
            <a:r>
              <a:rPr lang="en-US" dirty="0"/>
              <a:t>10:00 at end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9379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1226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3587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6282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501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TIME sun 1 </a:t>
            </a:r>
          </a:p>
          <a:p>
            <a:r>
              <a:rPr lang="en-US" dirty="0" err="1"/>
              <a:t>Approx</a:t>
            </a:r>
            <a:r>
              <a:rPr lang="en-US" dirty="0"/>
              <a:t> 26:00 at end?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978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274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297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5936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3650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3241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539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4178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7335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5727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7541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81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897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4678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9810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051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1977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138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04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064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TIME Aug-05 Mon 1 </a:t>
            </a:r>
          </a:p>
          <a:p>
            <a:r>
              <a:rPr lang="en-US" dirty="0"/>
              <a:t>12:05 at end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165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351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9752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37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8DB-5A3D-EB49-A17E-B98FBF00787A}" type="datetimeFigureOut">
              <a:rPr lang="en-US" smtClean="0"/>
              <a:t>8/4/19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1239-3E66-CF45-BD3A-24E29801ED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8DB-5A3D-EB49-A17E-B98FBF00787A}" type="datetimeFigureOut">
              <a:rPr lang="en-US" smtClean="0"/>
              <a:t>8/4/19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1239-3E66-CF45-BD3A-24E29801ED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8DB-5A3D-EB49-A17E-B98FBF00787A}" type="datetimeFigureOut">
              <a:rPr lang="en-US" smtClean="0"/>
              <a:t>8/4/19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1239-3E66-CF45-BD3A-24E29801ED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0793"/>
            <a:ext cx="78867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15660"/>
            <a:ext cx="7886700" cy="5405816"/>
          </a:xfrm>
        </p:spPr>
        <p:txBody>
          <a:bodyPr/>
          <a:lstStyle>
            <a:lvl1pPr marL="0" indent="0">
              <a:buFont typeface="Arial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8DB-5A3D-EB49-A17E-B98FBF00787A}" type="datetimeFigureOut">
              <a:rPr lang="en-US" smtClean="0"/>
              <a:t>8/4/19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1239-3E66-CF45-BD3A-24E29801ED2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46568" y="363836"/>
            <a:ext cx="776878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8DB-5A3D-EB49-A17E-B98FBF00787A}" type="datetimeFigureOut">
              <a:rPr lang="en-US" smtClean="0"/>
              <a:t>8/4/19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1239-3E66-CF45-BD3A-24E29801ED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8DB-5A3D-EB49-A17E-B98FBF00787A}" type="datetimeFigureOut">
              <a:rPr lang="en-US" smtClean="0"/>
              <a:t>8/4/19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1239-3E66-CF45-BD3A-24E29801ED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8DB-5A3D-EB49-A17E-B98FBF00787A}" type="datetimeFigureOut">
              <a:rPr lang="en-US" smtClean="0"/>
              <a:t>8/4/19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1239-3E66-CF45-BD3A-24E29801ED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8DB-5A3D-EB49-A17E-B98FBF00787A}" type="datetimeFigureOut">
              <a:rPr lang="en-US" smtClean="0"/>
              <a:t>8/4/19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1239-3E66-CF45-BD3A-24E29801ED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8DB-5A3D-EB49-A17E-B98FBF00787A}" type="datetimeFigureOut">
              <a:rPr lang="en-US" smtClean="0"/>
              <a:t>8/4/19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1239-3E66-CF45-BD3A-24E29801ED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8DB-5A3D-EB49-A17E-B98FBF00787A}" type="datetimeFigureOut">
              <a:rPr lang="en-US" smtClean="0"/>
              <a:t>8/4/19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1239-3E66-CF45-BD3A-24E29801ED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8DB-5A3D-EB49-A17E-B98FBF00787A}" type="datetimeFigureOut">
              <a:rPr lang="en-US" smtClean="0"/>
              <a:t>8/4/19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1239-3E66-CF45-BD3A-24E29801ED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418DB-5A3D-EB49-A17E-B98FBF00787A}" type="datetimeFigureOut">
              <a:rPr lang="en-US" smtClean="0"/>
              <a:t>8/4/19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51239-3E66-CF45-BD3A-24E29801E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09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4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7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2.png"/><Relationship Id="rId11" Type="http://schemas.openxmlformats.org/officeDocument/2006/relationships/image" Target="../media/image38.png"/><Relationship Id="rId5" Type="http://schemas.openxmlformats.org/officeDocument/2006/relationships/image" Target="../media/image230.png"/><Relationship Id="rId10" Type="http://schemas.openxmlformats.org/officeDocument/2006/relationships/image" Target="../media/image37.png"/><Relationship Id="rId4" Type="http://schemas.openxmlformats.org/officeDocument/2006/relationships/image" Target="../media/image220.png"/><Relationship Id="rId9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20.png"/><Relationship Id="rId7" Type="http://schemas.openxmlformats.org/officeDocument/2006/relationships/image" Target="../media/image32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192.png"/><Relationship Id="rId4" Type="http://schemas.openxmlformats.org/officeDocument/2006/relationships/image" Target="../media/image230.png"/><Relationship Id="rId9" Type="http://schemas.openxmlformats.org/officeDocument/2006/relationships/image" Target="../media/image38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3" Type="http://schemas.openxmlformats.org/officeDocument/2006/relationships/image" Target="../media/image3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2.png"/><Relationship Id="rId5" Type="http://schemas.openxmlformats.org/officeDocument/2006/relationships/image" Target="../media/image230.png"/><Relationship Id="rId4" Type="http://schemas.openxmlformats.org/officeDocument/2006/relationships/image" Target="../media/image220.png"/><Relationship Id="rId9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3" Type="http://schemas.openxmlformats.org/officeDocument/2006/relationships/image" Target="../media/image3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2.png"/><Relationship Id="rId11" Type="http://schemas.openxmlformats.org/officeDocument/2006/relationships/image" Target="../media/image44.png"/><Relationship Id="rId5" Type="http://schemas.openxmlformats.org/officeDocument/2006/relationships/image" Target="../media/image230.png"/><Relationship Id="rId10" Type="http://schemas.openxmlformats.org/officeDocument/2006/relationships/image" Target="../media/image43.png"/><Relationship Id="rId4" Type="http://schemas.openxmlformats.org/officeDocument/2006/relationships/image" Target="../media/image220.png"/><Relationship Id="rId9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3" Type="http://schemas.openxmlformats.org/officeDocument/2006/relationships/image" Target="../media/image3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2.png"/><Relationship Id="rId11" Type="http://schemas.openxmlformats.org/officeDocument/2006/relationships/image" Target="../media/image43.png"/><Relationship Id="rId5" Type="http://schemas.openxmlformats.org/officeDocument/2006/relationships/image" Target="../media/image230.png"/><Relationship Id="rId10" Type="http://schemas.openxmlformats.org/officeDocument/2006/relationships/image" Target="../media/image45.png"/><Relationship Id="rId4" Type="http://schemas.openxmlformats.org/officeDocument/2006/relationships/image" Target="../media/image220.png"/><Relationship Id="rId9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3" Type="http://schemas.openxmlformats.org/officeDocument/2006/relationships/image" Target="../media/image3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2.png"/><Relationship Id="rId11" Type="http://schemas.openxmlformats.org/officeDocument/2006/relationships/image" Target="../media/image43.png"/><Relationship Id="rId5" Type="http://schemas.openxmlformats.org/officeDocument/2006/relationships/image" Target="../media/image230.png"/><Relationship Id="rId10" Type="http://schemas.openxmlformats.org/officeDocument/2006/relationships/image" Target="../media/image46.png"/><Relationship Id="rId4" Type="http://schemas.openxmlformats.org/officeDocument/2006/relationships/image" Target="../media/image220.png"/><Relationship Id="rId9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3" Type="http://schemas.openxmlformats.org/officeDocument/2006/relationships/image" Target="../media/image3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2.png"/><Relationship Id="rId11" Type="http://schemas.openxmlformats.org/officeDocument/2006/relationships/image" Target="../media/image43.png"/><Relationship Id="rId5" Type="http://schemas.openxmlformats.org/officeDocument/2006/relationships/image" Target="../media/image230.png"/><Relationship Id="rId10" Type="http://schemas.openxmlformats.org/officeDocument/2006/relationships/image" Target="../media/image47.png"/><Relationship Id="rId4" Type="http://schemas.openxmlformats.org/officeDocument/2006/relationships/image" Target="../media/image220.png"/><Relationship Id="rId9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9.png"/><Relationship Id="rId7" Type="http://schemas.openxmlformats.org/officeDocument/2006/relationships/image" Target="../media/image19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0.png"/><Relationship Id="rId11" Type="http://schemas.openxmlformats.org/officeDocument/2006/relationships/image" Target="../media/image43.png"/><Relationship Id="rId5" Type="http://schemas.openxmlformats.org/officeDocument/2006/relationships/image" Target="../media/image230.png"/><Relationship Id="rId10" Type="http://schemas.openxmlformats.org/officeDocument/2006/relationships/image" Target="../media/image42.png"/><Relationship Id="rId4" Type="http://schemas.openxmlformats.org/officeDocument/2006/relationships/image" Target="../media/image220.png"/><Relationship Id="rId9" Type="http://schemas.openxmlformats.org/officeDocument/2006/relationships/image" Target="../media/image3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51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7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1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49.png"/><Relationship Id="rId4" Type="http://schemas.openxmlformats.org/officeDocument/2006/relationships/image" Target="../media/image47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1.png"/><Relationship Id="rId5" Type="http://schemas.openxmlformats.org/officeDocument/2006/relationships/image" Target="../media/image571.png"/><Relationship Id="rId10" Type="http://schemas.openxmlformats.org/officeDocument/2006/relationships/image" Target="../media/image67.png"/><Relationship Id="rId4" Type="http://schemas.openxmlformats.org/officeDocument/2006/relationships/image" Target="../media/image561.png"/><Relationship Id="rId9" Type="http://schemas.openxmlformats.org/officeDocument/2006/relationships/image" Target="../media/image6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8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10" Type="http://schemas.openxmlformats.org/officeDocument/2006/relationships/image" Target="../media/image32.png"/><Relationship Id="rId4" Type="http://schemas.openxmlformats.org/officeDocument/2006/relationships/image" Target="../media/image601.png"/><Relationship Id="rId9" Type="http://schemas.openxmlformats.org/officeDocument/2006/relationships/image" Target="../media/image7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5.png"/><Relationship Id="rId3" Type="http://schemas.openxmlformats.org/officeDocument/2006/relationships/image" Target="../media/image69.png"/><Relationship Id="rId7" Type="http://schemas.openxmlformats.org/officeDocument/2006/relationships/image" Target="../media/image72.png"/><Relationship Id="rId12" Type="http://schemas.openxmlformats.org/officeDocument/2006/relationships/image" Target="../media/image74.png"/><Relationship Id="rId2" Type="http://schemas.openxmlformats.org/officeDocument/2006/relationships/image" Target="../media/image68.png"/><Relationship Id="rId16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64.png"/><Relationship Id="rId5" Type="http://schemas.openxmlformats.org/officeDocument/2006/relationships/image" Target="../media/image71.png"/><Relationship Id="rId15" Type="http://schemas.openxmlformats.org/officeDocument/2006/relationships/image" Target="../media/image77.png"/><Relationship Id="rId10" Type="http://schemas.openxmlformats.org/officeDocument/2006/relationships/image" Target="../media/image63.png"/><Relationship Id="rId4" Type="http://schemas.openxmlformats.org/officeDocument/2006/relationships/image" Target="../media/image70.png"/><Relationship Id="rId9" Type="http://schemas.openxmlformats.org/officeDocument/2006/relationships/image" Target="../media/image62.png"/><Relationship Id="rId14" Type="http://schemas.openxmlformats.org/officeDocument/2006/relationships/image" Target="../media/image76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83.png"/><Relationship Id="rId18" Type="http://schemas.openxmlformats.org/officeDocument/2006/relationships/image" Target="../media/image87.png"/><Relationship Id="rId3" Type="http://schemas.openxmlformats.org/officeDocument/2006/relationships/image" Target="../media/image68.png"/><Relationship Id="rId21" Type="http://schemas.openxmlformats.org/officeDocument/2006/relationships/image" Target="../media/image78.png"/><Relationship Id="rId7" Type="http://schemas.openxmlformats.org/officeDocument/2006/relationships/image" Target="../media/image65.png"/><Relationship Id="rId12" Type="http://schemas.openxmlformats.org/officeDocument/2006/relationships/image" Target="../media/image82.png"/><Relationship Id="rId17" Type="http://schemas.openxmlformats.org/officeDocument/2006/relationships/image" Target="../media/image86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64.png"/><Relationship Id="rId20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80.png"/><Relationship Id="rId5" Type="http://schemas.openxmlformats.org/officeDocument/2006/relationships/image" Target="../media/image70.png"/><Relationship Id="rId15" Type="http://schemas.openxmlformats.org/officeDocument/2006/relationships/image" Target="../media/image85.png"/><Relationship Id="rId10" Type="http://schemas.openxmlformats.org/officeDocument/2006/relationships/image" Target="../media/image79.png"/><Relationship Id="rId19" Type="http://schemas.openxmlformats.org/officeDocument/2006/relationships/image" Target="../media/image76.png"/><Relationship Id="rId4" Type="http://schemas.openxmlformats.org/officeDocument/2006/relationships/image" Target="../media/image81.png"/><Relationship Id="rId9" Type="http://schemas.openxmlformats.org/officeDocument/2006/relationships/image" Target="../media/image73.png"/><Relationship Id="rId14" Type="http://schemas.openxmlformats.org/officeDocument/2006/relationships/image" Target="../media/image8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64.png"/><Relationship Id="rId18" Type="http://schemas.openxmlformats.org/officeDocument/2006/relationships/image" Target="../media/image79.png"/><Relationship Id="rId3" Type="http://schemas.openxmlformats.org/officeDocument/2006/relationships/image" Target="../media/image68.png"/><Relationship Id="rId21" Type="http://schemas.openxmlformats.org/officeDocument/2006/relationships/image" Target="../media/image83.png"/><Relationship Id="rId7" Type="http://schemas.openxmlformats.org/officeDocument/2006/relationships/image" Target="../media/image65.png"/><Relationship Id="rId12" Type="http://schemas.openxmlformats.org/officeDocument/2006/relationships/image" Target="../media/image85.png"/><Relationship Id="rId17" Type="http://schemas.openxmlformats.org/officeDocument/2006/relationships/image" Target="../media/image77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76.png"/><Relationship Id="rId20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84.png"/><Relationship Id="rId5" Type="http://schemas.openxmlformats.org/officeDocument/2006/relationships/image" Target="../media/image70.png"/><Relationship Id="rId15" Type="http://schemas.openxmlformats.org/officeDocument/2006/relationships/image" Target="../media/image87.png"/><Relationship Id="rId10" Type="http://schemas.openxmlformats.org/officeDocument/2006/relationships/image" Target="../media/image88.png"/><Relationship Id="rId19" Type="http://schemas.openxmlformats.org/officeDocument/2006/relationships/image" Target="../media/image80.png"/><Relationship Id="rId4" Type="http://schemas.openxmlformats.org/officeDocument/2006/relationships/image" Target="../media/image69.png"/><Relationship Id="rId9" Type="http://schemas.openxmlformats.org/officeDocument/2006/relationships/image" Target="../media/image73.png"/><Relationship Id="rId14" Type="http://schemas.openxmlformats.org/officeDocument/2006/relationships/image" Target="../media/image86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64.png"/><Relationship Id="rId3" Type="http://schemas.openxmlformats.org/officeDocument/2006/relationships/image" Target="../media/image68.png"/><Relationship Id="rId7" Type="http://schemas.openxmlformats.org/officeDocument/2006/relationships/image" Target="../media/image65.png"/><Relationship Id="rId12" Type="http://schemas.openxmlformats.org/officeDocument/2006/relationships/image" Target="../media/image63.png"/><Relationship Id="rId17" Type="http://schemas.openxmlformats.org/officeDocument/2006/relationships/image" Target="../media/image77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62.png"/><Relationship Id="rId5" Type="http://schemas.openxmlformats.org/officeDocument/2006/relationships/image" Target="../media/image850.png"/><Relationship Id="rId15" Type="http://schemas.openxmlformats.org/officeDocument/2006/relationships/image" Target="../media/image75.png"/><Relationship Id="rId10" Type="http://schemas.openxmlformats.org/officeDocument/2006/relationships/image" Target="../media/image88.png"/><Relationship Id="rId4" Type="http://schemas.openxmlformats.org/officeDocument/2006/relationships/image" Target="../media/image69.png"/><Relationship Id="rId9" Type="http://schemas.openxmlformats.org/officeDocument/2006/relationships/image" Target="../media/image73.png"/><Relationship Id="rId14" Type="http://schemas.openxmlformats.org/officeDocument/2006/relationships/image" Target="../media/image74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90.png"/><Relationship Id="rId18" Type="http://schemas.openxmlformats.org/officeDocument/2006/relationships/image" Target="../media/image86.png"/><Relationship Id="rId3" Type="http://schemas.openxmlformats.org/officeDocument/2006/relationships/image" Target="../media/image88.png"/><Relationship Id="rId21" Type="http://schemas.openxmlformats.org/officeDocument/2006/relationships/image" Target="../media/image77.png"/><Relationship Id="rId7" Type="http://schemas.openxmlformats.org/officeDocument/2006/relationships/image" Target="../media/image71.png"/><Relationship Id="rId12" Type="http://schemas.openxmlformats.org/officeDocument/2006/relationships/image" Target="../media/image80.png"/><Relationship Id="rId17" Type="http://schemas.openxmlformats.org/officeDocument/2006/relationships/image" Target="../media/image92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63.png"/><Relationship Id="rId20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0.png"/><Relationship Id="rId11" Type="http://schemas.openxmlformats.org/officeDocument/2006/relationships/image" Target="../media/image33.png"/><Relationship Id="rId5" Type="http://schemas.openxmlformats.org/officeDocument/2006/relationships/image" Target="../media/image69.png"/><Relationship Id="rId15" Type="http://schemas.openxmlformats.org/officeDocument/2006/relationships/image" Target="../media/image84.png"/><Relationship Id="rId10" Type="http://schemas.openxmlformats.org/officeDocument/2006/relationships/image" Target="../media/image73.png"/><Relationship Id="rId19" Type="http://schemas.openxmlformats.org/officeDocument/2006/relationships/image" Target="../media/image75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91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8" Type="http://schemas.openxmlformats.org/officeDocument/2006/relationships/image" Target="../media/image86.png"/><Relationship Id="rId3" Type="http://schemas.openxmlformats.org/officeDocument/2006/relationships/image" Target="../media/image68.png"/><Relationship Id="rId21" Type="http://schemas.openxmlformats.org/officeDocument/2006/relationships/image" Target="../media/image77.png"/><Relationship Id="rId7" Type="http://schemas.openxmlformats.org/officeDocument/2006/relationships/image" Target="../media/image65.png"/><Relationship Id="rId17" Type="http://schemas.openxmlformats.org/officeDocument/2006/relationships/image" Target="../media/image92.png"/><Relationship Id="rId25" Type="http://schemas.openxmlformats.org/officeDocument/2006/relationships/image" Target="../media/image53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63.png"/><Relationship Id="rId20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24" Type="http://schemas.openxmlformats.org/officeDocument/2006/relationships/image" Target="../media/image48.png"/><Relationship Id="rId5" Type="http://schemas.openxmlformats.org/officeDocument/2006/relationships/image" Target="../media/image70.png"/><Relationship Id="rId15" Type="http://schemas.openxmlformats.org/officeDocument/2006/relationships/image" Target="../media/image84.png"/><Relationship Id="rId23" Type="http://schemas.openxmlformats.org/officeDocument/2006/relationships/image" Target="../media/image35.png"/><Relationship Id="rId10" Type="http://schemas.openxmlformats.org/officeDocument/2006/relationships/image" Target="../media/image34.png"/><Relationship Id="rId19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3.png"/><Relationship Id="rId22" Type="http://schemas.openxmlformats.org/officeDocument/2006/relationships/image" Target="../media/image33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56.png"/><Relationship Id="rId3" Type="http://schemas.openxmlformats.org/officeDocument/2006/relationships/image" Target="../media/image68.png"/><Relationship Id="rId7" Type="http://schemas.openxmlformats.org/officeDocument/2006/relationships/image" Target="../media/image65.png"/><Relationship Id="rId12" Type="http://schemas.openxmlformats.org/officeDocument/2006/relationships/image" Target="../media/image55.png"/><Relationship Id="rId17" Type="http://schemas.openxmlformats.org/officeDocument/2006/relationships/image" Target="../media/image95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54.png"/><Relationship Id="rId5" Type="http://schemas.openxmlformats.org/officeDocument/2006/relationships/image" Target="../media/image70.png"/><Relationship Id="rId15" Type="http://schemas.openxmlformats.org/officeDocument/2006/relationships/image" Target="../media/image89.png"/><Relationship Id="rId10" Type="http://schemas.openxmlformats.org/officeDocument/2006/relationships/image" Target="../media/image34.png"/><Relationship Id="rId4" Type="http://schemas.openxmlformats.org/officeDocument/2006/relationships/image" Target="../media/image69.png"/><Relationship Id="rId9" Type="http://schemas.openxmlformats.org/officeDocument/2006/relationships/image" Target="../media/image73.png"/><Relationship Id="rId14" Type="http://schemas.openxmlformats.org/officeDocument/2006/relationships/image" Target="../media/image57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56.png"/><Relationship Id="rId3" Type="http://schemas.openxmlformats.org/officeDocument/2006/relationships/image" Target="../media/image68.png"/><Relationship Id="rId7" Type="http://schemas.openxmlformats.org/officeDocument/2006/relationships/image" Target="../media/image65.png"/><Relationship Id="rId12" Type="http://schemas.openxmlformats.org/officeDocument/2006/relationships/image" Target="../media/image55.png"/><Relationship Id="rId17" Type="http://schemas.openxmlformats.org/officeDocument/2006/relationships/image" Target="../media/image95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0.png"/><Relationship Id="rId11" Type="http://schemas.openxmlformats.org/officeDocument/2006/relationships/image" Target="../media/image54.png"/><Relationship Id="rId5" Type="http://schemas.openxmlformats.org/officeDocument/2006/relationships/image" Target="../media/image70.png"/><Relationship Id="rId15" Type="http://schemas.openxmlformats.org/officeDocument/2006/relationships/image" Target="../media/image89.png"/><Relationship Id="rId10" Type="http://schemas.openxmlformats.org/officeDocument/2006/relationships/image" Target="../media/image34.png"/><Relationship Id="rId4" Type="http://schemas.openxmlformats.org/officeDocument/2006/relationships/image" Target="../media/image69.png"/><Relationship Id="rId9" Type="http://schemas.openxmlformats.org/officeDocument/2006/relationships/image" Target="../media/image73.png"/><Relationship Id="rId14" Type="http://schemas.openxmlformats.org/officeDocument/2006/relationships/image" Target="../media/image57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102.png"/><Relationship Id="rId18" Type="http://schemas.openxmlformats.org/officeDocument/2006/relationships/image" Target="../media/image57.png"/><Relationship Id="rId3" Type="http://schemas.openxmlformats.org/officeDocument/2006/relationships/image" Target="../media/image68.png"/><Relationship Id="rId21" Type="http://schemas.openxmlformats.org/officeDocument/2006/relationships/image" Target="../media/image95.png"/><Relationship Id="rId7" Type="http://schemas.openxmlformats.org/officeDocument/2006/relationships/image" Target="../media/image65.png"/><Relationship Id="rId12" Type="http://schemas.openxmlformats.org/officeDocument/2006/relationships/image" Target="../media/image101.png"/><Relationship Id="rId17" Type="http://schemas.openxmlformats.org/officeDocument/2006/relationships/image" Target="../media/image56.pn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55.png"/><Relationship Id="rId20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0.png"/><Relationship Id="rId11" Type="http://schemas.openxmlformats.org/officeDocument/2006/relationships/image" Target="../media/image74.png"/><Relationship Id="rId5" Type="http://schemas.openxmlformats.org/officeDocument/2006/relationships/image" Target="../media/image70.png"/><Relationship Id="rId15" Type="http://schemas.openxmlformats.org/officeDocument/2006/relationships/image" Target="../media/image54.png"/><Relationship Id="rId10" Type="http://schemas.openxmlformats.org/officeDocument/2006/relationships/image" Target="../media/image100.png"/><Relationship Id="rId19" Type="http://schemas.openxmlformats.org/officeDocument/2006/relationships/image" Target="../media/image89.png"/><Relationship Id="rId4" Type="http://schemas.openxmlformats.org/officeDocument/2006/relationships/image" Target="../media/image69.png"/><Relationship Id="rId9" Type="http://schemas.openxmlformats.org/officeDocument/2006/relationships/image" Target="../media/image73.png"/><Relationship Id="rId14" Type="http://schemas.openxmlformats.org/officeDocument/2006/relationships/image" Target="../media/image34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8" Type="http://schemas.openxmlformats.org/officeDocument/2006/relationships/image" Target="../media/image100.png"/><Relationship Id="rId13" Type="http://schemas.openxmlformats.org/officeDocument/2006/relationships/image" Target="../media/image74.png"/><Relationship Id="rId26" Type="http://schemas.openxmlformats.org/officeDocument/2006/relationships/image" Target="../media/image89.png"/><Relationship Id="rId3" Type="http://schemas.openxmlformats.org/officeDocument/2006/relationships/image" Target="../media/image68.png"/><Relationship Id="rId21" Type="http://schemas.openxmlformats.org/officeDocument/2006/relationships/image" Target="../media/image96.png"/><Relationship Id="rId7" Type="http://schemas.openxmlformats.org/officeDocument/2006/relationships/image" Target="../media/image65.png"/><Relationship Id="rId25" Type="http://schemas.openxmlformats.org/officeDocument/2006/relationships/image" Target="../media/image57.png"/><Relationship Id="rId2" Type="http://schemas.openxmlformats.org/officeDocument/2006/relationships/notesSlide" Target="../notesSlides/notesSlide28.xml"/><Relationship Id="rId20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0.png"/><Relationship Id="rId24" Type="http://schemas.openxmlformats.org/officeDocument/2006/relationships/image" Target="../media/image56.png"/><Relationship Id="rId5" Type="http://schemas.openxmlformats.org/officeDocument/2006/relationships/image" Target="../media/image70.png"/><Relationship Id="rId23" Type="http://schemas.openxmlformats.org/officeDocument/2006/relationships/image" Target="../media/image55.png"/><Relationship Id="rId28" Type="http://schemas.openxmlformats.org/officeDocument/2006/relationships/image" Target="../media/image95.png"/><Relationship Id="rId19" Type="http://schemas.openxmlformats.org/officeDocument/2006/relationships/image" Target="../media/image101.png"/><Relationship Id="rId4" Type="http://schemas.openxmlformats.org/officeDocument/2006/relationships/image" Target="../media/image69.png"/><Relationship Id="rId9" Type="http://schemas.openxmlformats.org/officeDocument/2006/relationships/image" Target="../media/image73.png"/><Relationship Id="rId22" Type="http://schemas.openxmlformats.org/officeDocument/2006/relationships/image" Target="../media/image54.png"/><Relationship Id="rId27" Type="http://schemas.openxmlformats.org/officeDocument/2006/relationships/image" Target="../media/image94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56.png"/><Relationship Id="rId3" Type="http://schemas.openxmlformats.org/officeDocument/2006/relationships/image" Target="../media/image68.png"/><Relationship Id="rId7" Type="http://schemas.openxmlformats.org/officeDocument/2006/relationships/image" Target="../media/image65.png"/><Relationship Id="rId12" Type="http://schemas.openxmlformats.org/officeDocument/2006/relationships/image" Target="../media/image55.png"/><Relationship Id="rId17" Type="http://schemas.openxmlformats.org/officeDocument/2006/relationships/image" Target="../media/image95.png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54.png"/><Relationship Id="rId5" Type="http://schemas.openxmlformats.org/officeDocument/2006/relationships/image" Target="../media/image70.png"/><Relationship Id="rId15" Type="http://schemas.openxmlformats.org/officeDocument/2006/relationships/image" Target="../media/image89.png"/><Relationship Id="rId10" Type="http://schemas.openxmlformats.org/officeDocument/2006/relationships/image" Target="../media/image96.png"/><Relationship Id="rId4" Type="http://schemas.openxmlformats.org/officeDocument/2006/relationships/image" Target="../media/image69.png"/><Relationship Id="rId9" Type="http://schemas.openxmlformats.org/officeDocument/2006/relationships/image" Target="../media/image73.png"/><Relationship Id="rId14" Type="http://schemas.openxmlformats.org/officeDocument/2006/relationships/image" Target="../media/image57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8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10" Type="http://schemas.openxmlformats.org/officeDocument/2006/relationships/image" Target="../media/image32.png"/><Relationship Id="rId4" Type="http://schemas.openxmlformats.org/officeDocument/2006/relationships/image" Target="../media/image601.png"/><Relationship Id="rId9" Type="http://schemas.openxmlformats.org/officeDocument/2006/relationships/image" Target="../media/image7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8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10" Type="http://schemas.openxmlformats.org/officeDocument/2006/relationships/image" Target="../media/image32.png"/><Relationship Id="rId4" Type="http://schemas.openxmlformats.org/officeDocument/2006/relationships/image" Target="../media/image601.png"/><Relationship Id="rId9" Type="http://schemas.openxmlformats.org/officeDocument/2006/relationships/image" Target="../media/image73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danspielman/Laplacians.jl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asmuskyng.com/#talks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4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25266"/>
            <a:ext cx="8515350" cy="326350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 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9941409"/>
              </p:ext>
            </p:extLst>
          </p:nvPr>
        </p:nvGraphicFramePr>
        <p:xfrm>
          <a:off x="628650" y="2878493"/>
          <a:ext cx="9026339" cy="4832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65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33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70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70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551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dirty="0">
                        <a:solidFill>
                          <a:sysClr val="windowText" lastClr="000000"/>
                        </a:solidFill>
                        <a:latin typeface="+mn-lt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19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Speaker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Rasmus Kyng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ETH Zurich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Dept. of Computer Science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inf.ethz.ch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19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94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94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55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D2629F73-F147-1C4C-9EFE-EB2D5DA13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1103"/>
            <a:ext cx="7886700" cy="2872021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4108999-C69E-1249-B88D-35BA0759D9A2}"/>
              </a:ext>
            </a:extLst>
          </p:cNvPr>
          <p:cNvSpPr txBox="1">
            <a:spLocks/>
          </p:cNvSpPr>
          <p:nvPr/>
        </p:nvSpPr>
        <p:spPr>
          <a:xfrm>
            <a:off x="628650" y="5079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Optimization on Graphs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023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A85D4-0032-7444-8168-5738C539D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Isotonic Regression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52C1C-46DF-9544-B455-8FDEE5879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15660"/>
            <a:ext cx="7886700" cy="5405816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09CAB800-1502-7846-AB58-8CA2F7528E48}"/>
                  </a:ext>
                </a:extLst>
              </p:cNvPr>
              <p:cNvSpPr txBox="1"/>
              <p:nvPr/>
            </p:nvSpPr>
            <p:spPr>
              <a:xfrm>
                <a:off x="747984" y="1278701"/>
                <a:ext cx="3154264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400" dirty="0"/>
                  <a:t>Constraint:</a:t>
                </a:r>
              </a:p>
              <a:p>
                <a:r>
                  <a:rPr lang="en-US" sz="2400" dirty="0"/>
                  <a:t>f</a:t>
                </a:r>
                <a:r>
                  <a:rPr lang="en-US" sz="2400" b="0" dirty="0"/>
                  <a:t>or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400" b="0" dirty="0"/>
                  <a:t> </a:t>
                </a:r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09CAB800-1502-7846-AB58-8CA2F7528E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984" y="1278701"/>
                <a:ext cx="3154264" cy="1107996"/>
              </a:xfrm>
              <a:prstGeom prst="rect">
                <a:avLst/>
              </a:prstGeom>
              <a:blipFill>
                <a:blip r:embed="rId2"/>
                <a:stretch>
                  <a:fillRect l="-5622" t="-7955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098D345-AC15-DC46-90BA-40DC1779A891}"/>
              </a:ext>
            </a:extLst>
          </p:cNvPr>
          <p:cNvCxnSpPr/>
          <p:nvPr/>
        </p:nvCxnSpPr>
        <p:spPr>
          <a:xfrm flipV="1">
            <a:off x="2188066" y="5694025"/>
            <a:ext cx="3657600" cy="0"/>
          </a:xfrm>
          <a:prstGeom prst="line">
            <a:avLst/>
          </a:prstGeom>
          <a:ln w="95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25A7D801-AB71-E645-A0EA-09091713BC6F}"/>
              </a:ext>
            </a:extLst>
          </p:cNvPr>
          <p:cNvSpPr txBox="1"/>
          <p:nvPr/>
        </p:nvSpPr>
        <p:spPr>
          <a:xfrm>
            <a:off x="1701148" y="5694025"/>
            <a:ext cx="4491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Height of mother</a:t>
            </a:r>
          </a:p>
        </p:txBody>
      </p:sp>
      <p:sp>
        <p:nvSpPr>
          <p:cNvPr id="34" name="Cross 33">
            <a:extLst>
              <a:ext uri="{FF2B5EF4-FFF2-40B4-BE49-F238E27FC236}">
                <a16:creationId xmlns:a16="http://schemas.microsoft.com/office/drawing/2014/main" id="{198E8409-585E-B742-8E7A-99C98911E5A9}"/>
              </a:ext>
            </a:extLst>
          </p:cNvPr>
          <p:cNvSpPr/>
          <p:nvPr/>
        </p:nvSpPr>
        <p:spPr>
          <a:xfrm>
            <a:off x="2115837" y="4927424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ross 34">
            <a:extLst>
              <a:ext uri="{FF2B5EF4-FFF2-40B4-BE49-F238E27FC236}">
                <a16:creationId xmlns:a16="http://schemas.microsoft.com/office/drawing/2014/main" id="{84B71272-1A57-254B-BDDC-CC909C662227}"/>
              </a:ext>
            </a:extLst>
          </p:cNvPr>
          <p:cNvSpPr/>
          <p:nvPr/>
        </p:nvSpPr>
        <p:spPr>
          <a:xfrm>
            <a:off x="2751590" y="5150348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ross 35">
            <a:extLst>
              <a:ext uri="{FF2B5EF4-FFF2-40B4-BE49-F238E27FC236}">
                <a16:creationId xmlns:a16="http://schemas.microsoft.com/office/drawing/2014/main" id="{215B6E66-62B4-4644-9F34-B7E5811EB1EE}"/>
              </a:ext>
            </a:extLst>
          </p:cNvPr>
          <p:cNvSpPr/>
          <p:nvPr/>
        </p:nvSpPr>
        <p:spPr>
          <a:xfrm>
            <a:off x="3277364" y="4720499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ross 36">
            <a:extLst>
              <a:ext uri="{FF2B5EF4-FFF2-40B4-BE49-F238E27FC236}">
                <a16:creationId xmlns:a16="http://schemas.microsoft.com/office/drawing/2014/main" id="{B7ECF8BC-8002-BB41-97F2-246AF24F92D0}"/>
              </a:ext>
            </a:extLst>
          </p:cNvPr>
          <p:cNvSpPr/>
          <p:nvPr/>
        </p:nvSpPr>
        <p:spPr>
          <a:xfrm>
            <a:off x="3865156" y="3445347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ross 37">
            <a:extLst>
              <a:ext uri="{FF2B5EF4-FFF2-40B4-BE49-F238E27FC236}">
                <a16:creationId xmlns:a16="http://schemas.microsoft.com/office/drawing/2014/main" id="{D8445739-3434-EB40-B615-52E15D87ADF4}"/>
              </a:ext>
            </a:extLst>
          </p:cNvPr>
          <p:cNvSpPr/>
          <p:nvPr/>
        </p:nvSpPr>
        <p:spPr>
          <a:xfrm>
            <a:off x="4934401" y="4095116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ross 38">
            <a:extLst>
              <a:ext uri="{FF2B5EF4-FFF2-40B4-BE49-F238E27FC236}">
                <a16:creationId xmlns:a16="http://schemas.microsoft.com/office/drawing/2014/main" id="{2293AE0C-FADB-2844-8E6A-C9AB7CA7E5D0}"/>
              </a:ext>
            </a:extLst>
          </p:cNvPr>
          <p:cNvSpPr/>
          <p:nvPr/>
        </p:nvSpPr>
        <p:spPr>
          <a:xfrm>
            <a:off x="4488815" y="3525730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24CB44A-01CF-C04C-ACD7-90B03C27F754}"/>
              </a:ext>
            </a:extLst>
          </p:cNvPr>
          <p:cNvCxnSpPr/>
          <p:nvPr/>
        </p:nvCxnSpPr>
        <p:spPr>
          <a:xfrm flipV="1">
            <a:off x="1717094" y="2697237"/>
            <a:ext cx="0" cy="2743200"/>
          </a:xfrm>
          <a:prstGeom prst="line">
            <a:avLst/>
          </a:prstGeom>
          <a:ln w="95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B9C33831-FE2B-5549-975A-A46CBDD6EF63}"/>
              </a:ext>
            </a:extLst>
          </p:cNvPr>
          <p:cNvSpPr txBox="1"/>
          <p:nvPr/>
        </p:nvSpPr>
        <p:spPr>
          <a:xfrm rot="16200000">
            <a:off x="-184717" y="3995842"/>
            <a:ext cx="3221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Height of child</a:t>
            </a:r>
          </a:p>
        </p:txBody>
      </p:sp>
      <p:sp>
        <p:nvSpPr>
          <p:cNvPr id="42" name="Cross 41">
            <a:extLst>
              <a:ext uri="{FF2B5EF4-FFF2-40B4-BE49-F238E27FC236}">
                <a16:creationId xmlns:a16="http://schemas.microsoft.com/office/drawing/2014/main" id="{E41D963B-F13C-1F4D-A392-E271F4EEA922}"/>
              </a:ext>
            </a:extLst>
          </p:cNvPr>
          <p:cNvSpPr/>
          <p:nvPr/>
        </p:nvSpPr>
        <p:spPr>
          <a:xfrm>
            <a:off x="5463303" y="3593480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4434CB4-BC2F-6B42-8038-DAE54C56D9D4}"/>
              </a:ext>
            </a:extLst>
          </p:cNvPr>
          <p:cNvSpPr/>
          <p:nvPr/>
        </p:nvSpPr>
        <p:spPr>
          <a:xfrm>
            <a:off x="2106595" y="5051080"/>
            <a:ext cx="181610" cy="179651"/>
          </a:xfrm>
          <a:prstGeom prst="ellipse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0A4FFB8A-31C6-7D43-A8DE-AD12DF1FB818}"/>
              </a:ext>
            </a:extLst>
          </p:cNvPr>
          <p:cNvSpPr/>
          <p:nvPr/>
        </p:nvSpPr>
        <p:spPr>
          <a:xfrm>
            <a:off x="2742301" y="5041298"/>
            <a:ext cx="181610" cy="179651"/>
          </a:xfrm>
          <a:prstGeom prst="ellipse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C70BFB1-17DA-2344-BF0D-DD549652256E}"/>
              </a:ext>
            </a:extLst>
          </p:cNvPr>
          <p:cNvSpPr/>
          <p:nvPr/>
        </p:nvSpPr>
        <p:spPr>
          <a:xfrm>
            <a:off x="3271484" y="4707173"/>
            <a:ext cx="181610" cy="179651"/>
          </a:xfrm>
          <a:prstGeom prst="ellipse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B3F71C1-BEF2-4C47-8EF9-E40ABECF1B2C}"/>
              </a:ext>
            </a:extLst>
          </p:cNvPr>
          <p:cNvSpPr/>
          <p:nvPr/>
        </p:nvSpPr>
        <p:spPr>
          <a:xfrm>
            <a:off x="3879017" y="3867884"/>
            <a:ext cx="181610" cy="179651"/>
          </a:xfrm>
          <a:prstGeom prst="ellipse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22A80199-6490-FF48-9F03-97EABA019DAE}"/>
              </a:ext>
            </a:extLst>
          </p:cNvPr>
          <p:cNvSpPr/>
          <p:nvPr/>
        </p:nvSpPr>
        <p:spPr>
          <a:xfrm>
            <a:off x="4493388" y="3860422"/>
            <a:ext cx="181610" cy="179651"/>
          </a:xfrm>
          <a:prstGeom prst="ellipse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CC7EC2D-F741-EA44-B27B-26A7CA58DB09}"/>
              </a:ext>
            </a:extLst>
          </p:cNvPr>
          <p:cNvSpPr/>
          <p:nvPr/>
        </p:nvSpPr>
        <p:spPr>
          <a:xfrm>
            <a:off x="4931774" y="3849414"/>
            <a:ext cx="181610" cy="179651"/>
          </a:xfrm>
          <a:prstGeom prst="ellipse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999CBB4-7987-F443-AB7C-6D0ABA29CE66}"/>
              </a:ext>
            </a:extLst>
          </p:cNvPr>
          <p:cNvCxnSpPr>
            <a:cxnSpLocks/>
            <a:stCxn id="44" idx="2"/>
            <a:endCxn id="43" idx="6"/>
          </p:cNvCxnSpPr>
          <p:nvPr/>
        </p:nvCxnSpPr>
        <p:spPr>
          <a:xfrm flipH="1">
            <a:off x="2288205" y="5131124"/>
            <a:ext cx="454096" cy="9782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BA0C281-F9DD-3949-888D-95474392E103}"/>
              </a:ext>
            </a:extLst>
          </p:cNvPr>
          <p:cNvCxnSpPr>
            <a:cxnSpLocks/>
            <a:stCxn id="45" idx="2"/>
            <a:endCxn id="44" idx="6"/>
          </p:cNvCxnSpPr>
          <p:nvPr/>
        </p:nvCxnSpPr>
        <p:spPr>
          <a:xfrm flipH="1">
            <a:off x="2923911" y="4796999"/>
            <a:ext cx="347573" cy="334125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9F931DD-BC38-0F48-9BEF-2ECF8674568F}"/>
              </a:ext>
            </a:extLst>
          </p:cNvPr>
          <p:cNvCxnSpPr>
            <a:cxnSpLocks/>
            <a:stCxn id="46" idx="2"/>
            <a:endCxn id="45" idx="6"/>
          </p:cNvCxnSpPr>
          <p:nvPr/>
        </p:nvCxnSpPr>
        <p:spPr>
          <a:xfrm flipH="1">
            <a:off x="3453094" y="3957710"/>
            <a:ext cx="425923" cy="839289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943B67F4-3064-3644-BB2D-511B602096BE}"/>
              </a:ext>
            </a:extLst>
          </p:cNvPr>
          <p:cNvCxnSpPr>
            <a:cxnSpLocks/>
            <a:stCxn id="47" idx="2"/>
            <a:endCxn id="46" idx="6"/>
          </p:cNvCxnSpPr>
          <p:nvPr/>
        </p:nvCxnSpPr>
        <p:spPr>
          <a:xfrm flipH="1">
            <a:off x="4060627" y="3950248"/>
            <a:ext cx="432761" cy="7462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F301CBE-0F2E-C141-BB02-947F58D3AEC0}"/>
              </a:ext>
            </a:extLst>
          </p:cNvPr>
          <p:cNvCxnSpPr>
            <a:cxnSpLocks/>
            <a:stCxn id="48" idx="2"/>
            <a:endCxn id="47" idx="6"/>
          </p:cNvCxnSpPr>
          <p:nvPr/>
        </p:nvCxnSpPr>
        <p:spPr>
          <a:xfrm flipH="1">
            <a:off x="4674998" y="3939240"/>
            <a:ext cx="256776" cy="11008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E966CEEB-C961-904F-A9AE-D120F5B26841}"/>
              </a:ext>
            </a:extLst>
          </p:cNvPr>
          <p:cNvSpPr/>
          <p:nvPr/>
        </p:nvSpPr>
        <p:spPr>
          <a:xfrm>
            <a:off x="5451728" y="3597311"/>
            <a:ext cx="181610" cy="179651"/>
          </a:xfrm>
          <a:prstGeom prst="ellipse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377920C-0264-8045-AA09-E9A93A75486B}"/>
              </a:ext>
            </a:extLst>
          </p:cNvPr>
          <p:cNvCxnSpPr>
            <a:cxnSpLocks/>
            <a:stCxn id="54" idx="2"/>
            <a:endCxn id="48" idx="6"/>
          </p:cNvCxnSpPr>
          <p:nvPr/>
        </p:nvCxnSpPr>
        <p:spPr>
          <a:xfrm flipH="1">
            <a:off x="5113384" y="3687137"/>
            <a:ext cx="338344" cy="252103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495B644E-E72E-8A46-9B09-FDC67BCBE58F}"/>
                  </a:ext>
                </a:extLst>
              </p:cNvPr>
              <p:cNvSpPr/>
              <p:nvPr/>
            </p:nvSpPr>
            <p:spPr>
              <a:xfrm>
                <a:off x="747983" y="2574292"/>
                <a:ext cx="9691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i="1" dirty="0"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495B644E-E72E-8A46-9B09-FDC67BCBE5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983" y="2574292"/>
                <a:ext cx="969111" cy="523220"/>
              </a:xfrm>
              <a:prstGeom prst="rect">
                <a:avLst/>
              </a:prstGeom>
              <a:blipFill>
                <a:blip r:embed="rId3"/>
                <a:stretch>
                  <a:fillRect r="-2597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95BB4366-9E86-C44D-83F1-9FDFAC4C5993}"/>
                  </a:ext>
                </a:extLst>
              </p:cNvPr>
              <p:cNvSpPr/>
              <p:nvPr/>
            </p:nvSpPr>
            <p:spPr>
              <a:xfrm>
                <a:off x="1959586" y="6068729"/>
                <a:ext cx="177375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…  </m:t>
                      </m:r>
                    </m:oMath>
                  </m:oMathPara>
                </a14:m>
                <a:endParaRPr lang="en-US" sz="2800" i="1" dirty="0"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95BB4366-9E86-C44D-83F1-9FDFAC4C59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586" y="6068729"/>
                <a:ext cx="1773755" cy="523220"/>
              </a:xfrm>
              <a:prstGeom prst="rect">
                <a:avLst/>
              </a:prstGeom>
              <a:blipFill>
                <a:blip r:embed="rId4"/>
                <a:stretch>
                  <a:fillRect r="-2128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984C6048-7E64-3E45-9404-345379687F2C}"/>
              </a:ext>
            </a:extLst>
          </p:cNvPr>
          <p:cNvSpPr/>
          <p:nvPr/>
        </p:nvSpPr>
        <p:spPr>
          <a:xfrm>
            <a:off x="417689" y="1162756"/>
            <a:ext cx="2743200" cy="1411536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96A40CA2-2008-AE4F-B711-696788EE90E8}"/>
                  </a:ext>
                </a:extLst>
              </p:cNvPr>
              <p:cNvSpPr/>
              <p:nvPr/>
            </p:nvSpPr>
            <p:spPr>
              <a:xfrm>
                <a:off x="4128028" y="1612914"/>
                <a:ext cx="4408895" cy="83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0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0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m:rPr>
                                  <m:nor/>
                                </m:rPr>
                                <a:rPr lang="en-US" sz="2000" dirty="0">
                                  <a:solidFill>
                                    <a:schemeClr val="bg1"/>
                                  </a:solidFill>
                                </a:rPr>
                                <m:t> 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b="1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d>
                                        <m:dPr>
                                          <m:ctrlPr>
                                            <a:rPr lang="en-US" sz="20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d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0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child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0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_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0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height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96A40CA2-2008-AE4F-B711-696788EE90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8028" y="1612914"/>
                <a:ext cx="4408895" cy="839332"/>
              </a:xfrm>
              <a:prstGeom prst="rect">
                <a:avLst/>
              </a:prstGeom>
              <a:blipFill>
                <a:blip r:embed="rId5"/>
                <a:stretch>
                  <a:fillRect l="-2011" t="-123881" b="-174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>
            <a:extLst>
              <a:ext uri="{FF2B5EF4-FFF2-40B4-BE49-F238E27FC236}">
                <a16:creationId xmlns:a16="http://schemas.microsoft.com/office/drawing/2014/main" id="{27EBA25C-172C-9C47-9699-740C35CA1D6C}"/>
              </a:ext>
            </a:extLst>
          </p:cNvPr>
          <p:cNvSpPr txBox="1"/>
          <p:nvPr/>
        </p:nvSpPr>
        <p:spPr>
          <a:xfrm>
            <a:off x="4364424" y="1303167"/>
            <a:ext cx="352329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/>
              <a:t>Cost: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89B17BC-0FD0-DD49-8415-15FF4DCC6E7F}"/>
              </a:ext>
            </a:extLst>
          </p:cNvPr>
          <p:cNvSpPr/>
          <p:nvPr/>
        </p:nvSpPr>
        <p:spPr>
          <a:xfrm>
            <a:off x="4170932" y="1156985"/>
            <a:ext cx="4344418" cy="1413490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6472D040-67B9-2845-BFC9-75861F66BB51}"/>
                  </a:ext>
                </a:extLst>
              </p:cNvPr>
              <p:cNvSpPr/>
              <p:nvPr/>
            </p:nvSpPr>
            <p:spPr>
              <a:xfrm>
                <a:off x="5874874" y="5227692"/>
                <a:ext cx="188134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𝐺</m:t>
                      </m:r>
                      <m:r>
                        <a:rPr lang="en-US" sz="280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𝐸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6472D040-67B9-2845-BFC9-75861F66BB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4874" y="5227692"/>
                <a:ext cx="1881349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247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A85D4-0032-7444-8168-5738C539D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Isotonic Regression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52C1C-46DF-9544-B455-8FDEE5879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15660"/>
            <a:ext cx="7886700" cy="5405816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53FDAB0-060C-184E-A6AD-2BB164442F8E}"/>
              </a:ext>
            </a:extLst>
          </p:cNvPr>
          <p:cNvCxnSpPr/>
          <p:nvPr/>
        </p:nvCxnSpPr>
        <p:spPr>
          <a:xfrm flipV="1">
            <a:off x="2188066" y="5694025"/>
            <a:ext cx="3657600" cy="0"/>
          </a:xfrm>
          <a:prstGeom prst="line">
            <a:avLst/>
          </a:prstGeom>
          <a:ln w="95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F7747A73-D27A-084B-94BC-C1C5A2DBDAD7}"/>
              </a:ext>
            </a:extLst>
          </p:cNvPr>
          <p:cNvSpPr txBox="1"/>
          <p:nvPr/>
        </p:nvSpPr>
        <p:spPr>
          <a:xfrm>
            <a:off x="1701148" y="5694025"/>
            <a:ext cx="4491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Height of mother</a:t>
            </a:r>
          </a:p>
        </p:txBody>
      </p:sp>
      <p:sp>
        <p:nvSpPr>
          <p:cNvPr id="34" name="Cross 33">
            <a:extLst>
              <a:ext uri="{FF2B5EF4-FFF2-40B4-BE49-F238E27FC236}">
                <a16:creationId xmlns:a16="http://schemas.microsoft.com/office/drawing/2014/main" id="{A15C4AFF-F47A-9443-8B77-CBEE31116E1D}"/>
              </a:ext>
            </a:extLst>
          </p:cNvPr>
          <p:cNvSpPr/>
          <p:nvPr/>
        </p:nvSpPr>
        <p:spPr>
          <a:xfrm>
            <a:off x="2115837" y="4927424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ross 34">
            <a:extLst>
              <a:ext uri="{FF2B5EF4-FFF2-40B4-BE49-F238E27FC236}">
                <a16:creationId xmlns:a16="http://schemas.microsoft.com/office/drawing/2014/main" id="{3A7C3FEF-1AE6-D64D-8218-0CE16DCD37CE}"/>
              </a:ext>
            </a:extLst>
          </p:cNvPr>
          <p:cNvSpPr/>
          <p:nvPr/>
        </p:nvSpPr>
        <p:spPr>
          <a:xfrm>
            <a:off x="2751590" y="5150348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ross 35">
            <a:extLst>
              <a:ext uri="{FF2B5EF4-FFF2-40B4-BE49-F238E27FC236}">
                <a16:creationId xmlns:a16="http://schemas.microsoft.com/office/drawing/2014/main" id="{F73297AE-AD4A-C547-A37C-9B148A773C2A}"/>
              </a:ext>
            </a:extLst>
          </p:cNvPr>
          <p:cNvSpPr/>
          <p:nvPr/>
        </p:nvSpPr>
        <p:spPr>
          <a:xfrm>
            <a:off x="3277364" y="4720499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ross 36">
            <a:extLst>
              <a:ext uri="{FF2B5EF4-FFF2-40B4-BE49-F238E27FC236}">
                <a16:creationId xmlns:a16="http://schemas.microsoft.com/office/drawing/2014/main" id="{AB15A671-FEF7-8C4A-9A41-6D9FEB652F78}"/>
              </a:ext>
            </a:extLst>
          </p:cNvPr>
          <p:cNvSpPr/>
          <p:nvPr/>
        </p:nvSpPr>
        <p:spPr>
          <a:xfrm>
            <a:off x="3865156" y="3445347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ross 37">
            <a:extLst>
              <a:ext uri="{FF2B5EF4-FFF2-40B4-BE49-F238E27FC236}">
                <a16:creationId xmlns:a16="http://schemas.microsoft.com/office/drawing/2014/main" id="{1147FF70-ED40-1746-B9DD-3F9FC196AB22}"/>
              </a:ext>
            </a:extLst>
          </p:cNvPr>
          <p:cNvSpPr/>
          <p:nvPr/>
        </p:nvSpPr>
        <p:spPr>
          <a:xfrm>
            <a:off x="4934401" y="4095116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ross 38">
            <a:extLst>
              <a:ext uri="{FF2B5EF4-FFF2-40B4-BE49-F238E27FC236}">
                <a16:creationId xmlns:a16="http://schemas.microsoft.com/office/drawing/2014/main" id="{28C4E81F-83F9-114E-B6B1-01D2EBD14A13}"/>
              </a:ext>
            </a:extLst>
          </p:cNvPr>
          <p:cNvSpPr/>
          <p:nvPr/>
        </p:nvSpPr>
        <p:spPr>
          <a:xfrm>
            <a:off x="4488815" y="3525730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65F10F8-E605-8746-8267-007F62756BC4}"/>
              </a:ext>
            </a:extLst>
          </p:cNvPr>
          <p:cNvCxnSpPr/>
          <p:nvPr/>
        </p:nvCxnSpPr>
        <p:spPr>
          <a:xfrm flipV="1">
            <a:off x="1717094" y="2697237"/>
            <a:ext cx="0" cy="2743200"/>
          </a:xfrm>
          <a:prstGeom prst="line">
            <a:avLst/>
          </a:prstGeom>
          <a:ln w="95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940F5CA5-CCC1-A544-9472-E4E1393A3BAB}"/>
              </a:ext>
            </a:extLst>
          </p:cNvPr>
          <p:cNvSpPr txBox="1"/>
          <p:nvPr/>
        </p:nvSpPr>
        <p:spPr>
          <a:xfrm rot="16200000">
            <a:off x="-184717" y="3995842"/>
            <a:ext cx="3221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Height of child</a:t>
            </a:r>
          </a:p>
        </p:txBody>
      </p:sp>
      <p:sp>
        <p:nvSpPr>
          <p:cNvPr id="42" name="Cross 41">
            <a:extLst>
              <a:ext uri="{FF2B5EF4-FFF2-40B4-BE49-F238E27FC236}">
                <a16:creationId xmlns:a16="http://schemas.microsoft.com/office/drawing/2014/main" id="{33FBC0E5-9D15-FA48-A663-EF040376A770}"/>
              </a:ext>
            </a:extLst>
          </p:cNvPr>
          <p:cNvSpPr/>
          <p:nvPr/>
        </p:nvSpPr>
        <p:spPr>
          <a:xfrm>
            <a:off x="5463303" y="3593480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60D822E-DAC6-244E-91FF-139975A23477}"/>
              </a:ext>
            </a:extLst>
          </p:cNvPr>
          <p:cNvSpPr/>
          <p:nvPr/>
        </p:nvSpPr>
        <p:spPr>
          <a:xfrm>
            <a:off x="2106595" y="5051080"/>
            <a:ext cx="181610" cy="179651"/>
          </a:xfrm>
          <a:prstGeom prst="ellipse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B2D6B654-0C22-9B48-A25B-A8E350C450A3}"/>
              </a:ext>
            </a:extLst>
          </p:cNvPr>
          <p:cNvSpPr/>
          <p:nvPr/>
        </p:nvSpPr>
        <p:spPr>
          <a:xfrm>
            <a:off x="2742301" y="5041298"/>
            <a:ext cx="181610" cy="179651"/>
          </a:xfrm>
          <a:prstGeom prst="ellipse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DF29E8D6-C022-C044-B338-60C2448E6142}"/>
              </a:ext>
            </a:extLst>
          </p:cNvPr>
          <p:cNvSpPr/>
          <p:nvPr/>
        </p:nvSpPr>
        <p:spPr>
          <a:xfrm>
            <a:off x="3271484" y="4707173"/>
            <a:ext cx="181610" cy="179651"/>
          </a:xfrm>
          <a:prstGeom prst="ellipse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44839C6-BD0F-B648-B670-1C970E0420EC}"/>
              </a:ext>
            </a:extLst>
          </p:cNvPr>
          <p:cNvSpPr/>
          <p:nvPr/>
        </p:nvSpPr>
        <p:spPr>
          <a:xfrm>
            <a:off x="3879017" y="3867884"/>
            <a:ext cx="181610" cy="179651"/>
          </a:xfrm>
          <a:prstGeom prst="ellipse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03AAD0C1-2455-E14D-9B5F-221EDCD5F171}"/>
              </a:ext>
            </a:extLst>
          </p:cNvPr>
          <p:cNvSpPr/>
          <p:nvPr/>
        </p:nvSpPr>
        <p:spPr>
          <a:xfrm>
            <a:off x="4493388" y="3860422"/>
            <a:ext cx="181610" cy="179651"/>
          </a:xfrm>
          <a:prstGeom prst="ellipse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724F4BB9-9C8E-8C45-B84F-421DE4F800BF}"/>
              </a:ext>
            </a:extLst>
          </p:cNvPr>
          <p:cNvSpPr/>
          <p:nvPr/>
        </p:nvSpPr>
        <p:spPr>
          <a:xfrm>
            <a:off x="4931774" y="3849414"/>
            <a:ext cx="181610" cy="179651"/>
          </a:xfrm>
          <a:prstGeom prst="ellipse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347503E-9756-934C-8677-9B770B3BB328}"/>
              </a:ext>
            </a:extLst>
          </p:cNvPr>
          <p:cNvCxnSpPr>
            <a:cxnSpLocks/>
            <a:stCxn id="44" idx="2"/>
            <a:endCxn id="43" idx="6"/>
          </p:cNvCxnSpPr>
          <p:nvPr/>
        </p:nvCxnSpPr>
        <p:spPr>
          <a:xfrm flipH="1">
            <a:off x="2288205" y="5131124"/>
            <a:ext cx="454096" cy="9782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4C224BA-57AF-2D45-8B1C-4DB9B352ECF0}"/>
              </a:ext>
            </a:extLst>
          </p:cNvPr>
          <p:cNvCxnSpPr>
            <a:cxnSpLocks/>
            <a:stCxn id="45" idx="2"/>
            <a:endCxn id="44" idx="6"/>
          </p:cNvCxnSpPr>
          <p:nvPr/>
        </p:nvCxnSpPr>
        <p:spPr>
          <a:xfrm flipH="1">
            <a:off x="2923911" y="4796999"/>
            <a:ext cx="347573" cy="334125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30E4631-8905-6E40-BAE0-0D1421789832}"/>
              </a:ext>
            </a:extLst>
          </p:cNvPr>
          <p:cNvCxnSpPr>
            <a:cxnSpLocks/>
            <a:stCxn id="46" idx="2"/>
            <a:endCxn id="45" idx="6"/>
          </p:cNvCxnSpPr>
          <p:nvPr/>
        </p:nvCxnSpPr>
        <p:spPr>
          <a:xfrm flipH="1">
            <a:off x="3453094" y="3957710"/>
            <a:ext cx="425923" cy="839289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A7779E5-8C63-824A-A3AD-47D9EC192DDC}"/>
              </a:ext>
            </a:extLst>
          </p:cNvPr>
          <p:cNvCxnSpPr>
            <a:cxnSpLocks/>
            <a:stCxn id="47" idx="2"/>
            <a:endCxn id="46" idx="6"/>
          </p:cNvCxnSpPr>
          <p:nvPr/>
        </p:nvCxnSpPr>
        <p:spPr>
          <a:xfrm flipH="1">
            <a:off x="4060627" y="3950248"/>
            <a:ext cx="432761" cy="7462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E797A20-3B30-894F-8BD8-8D331C8BB22C}"/>
              </a:ext>
            </a:extLst>
          </p:cNvPr>
          <p:cNvCxnSpPr>
            <a:cxnSpLocks/>
            <a:stCxn id="48" idx="2"/>
            <a:endCxn id="47" idx="6"/>
          </p:cNvCxnSpPr>
          <p:nvPr/>
        </p:nvCxnSpPr>
        <p:spPr>
          <a:xfrm flipH="1">
            <a:off x="4674998" y="3939240"/>
            <a:ext cx="256776" cy="11008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97E0FA35-5A5B-2C4F-B840-D979615D569A}"/>
              </a:ext>
            </a:extLst>
          </p:cNvPr>
          <p:cNvSpPr/>
          <p:nvPr/>
        </p:nvSpPr>
        <p:spPr>
          <a:xfrm>
            <a:off x="5451728" y="3597311"/>
            <a:ext cx="181610" cy="179651"/>
          </a:xfrm>
          <a:prstGeom prst="ellipse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94CB590-D842-7D4F-8D98-06215EC8795E}"/>
              </a:ext>
            </a:extLst>
          </p:cNvPr>
          <p:cNvCxnSpPr>
            <a:cxnSpLocks/>
            <a:stCxn id="54" idx="2"/>
            <a:endCxn id="48" idx="6"/>
          </p:cNvCxnSpPr>
          <p:nvPr/>
        </p:nvCxnSpPr>
        <p:spPr>
          <a:xfrm flipH="1">
            <a:off x="5113384" y="3687137"/>
            <a:ext cx="338344" cy="252103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5FDA4C16-22B2-A047-8618-875D2804806A}"/>
                  </a:ext>
                </a:extLst>
              </p:cNvPr>
              <p:cNvSpPr/>
              <p:nvPr/>
            </p:nvSpPr>
            <p:spPr>
              <a:xfrm>
                <a:off x="747983" y="2574292"/>
                <a:ext cx="9691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i="1" dirty="0"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5FDA4C16-22B2-A047-8618-875D280480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983" y="2574292"/>
                <a:ext cx="969111" cy="523220"/>
              </a:xfrm>
              <a:prstGeom prst="rect">
                <a:avLst/>
              </a:prstGeom>
              <a:blipFill>
                <a:blip r:embed="rId2"/>
                <a:stretch>
                  <a:fillRect r="-2597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DA28F62F-1B11-7246-BBD5-409CC47ED721}"/>
                  </a:ext>
                </a:extLst>
              </p:cNvPr>
              <p:cNvSpPr/>
              <p:nvPr/>
            </p:nvSpPr>
            <p:spPr>
              <a:xfrm>
                <a:off x="1959586" y="6068729"/>
                <a:ext cx="177375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…  </m:t>
                      </m:r>
                    </m:oMath>
                  </m:oMathPara>
                </a14:m>
                <a:endParaRPr lang="en-US" sz="2800" i="1" dirty="0"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DA28F62F-1B11-7246-BBD5-409CC47ED7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586" y="6068729"/>
                <a:ext cx="1773755" cy="523220"/>
              </a:xfrm>
              <a:prstGeom prst="rect">
                <a:avLst/>
              </a:prstGeom>
              <a:blipFill>
                <a:blip r:embed="rId3"/>
                <a:stretch>
                  <a:fillRect r="-2128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7850360-B8D1-C948-8A7C-EF29A5D19CA3}"/>
                  </a:ext>
                </a:extLst>
              </p:cNvPr>
              <p:cNvSpPr txBox="1"/>
              <p:nvPr/>
            </p:nvSpPr>
            <p:spPr>
              <a:xfrm>
                <a:off x="747984" y="1278701"/>
                <a:ext cx="3154264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400" dirty="0"/>
                  <a:t>Constraint:</a:t>
                </a:r>
              </a:p>
              <a:p>
                <a:r>
                  <a:rPr lang="en-US" sz="2400" dirty="0"/>
                  <a:t>f</a:t>
                </a:r>
                <a:r>
                  <a:rPr lang="en-US" sz="2400" b="0" dirty="0"/>
                  <a:t>or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400" b="0" dirty="0"/>
                  <a:t> </a:t>
                </a: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7850360-B8D1-C948-8A7C-EF29A5D19C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984" y="1278701"/>
                <a:ext cx="3154264" cy="1107996"/>
              </a:xfrm>
              <a:prstGeom prst="rect">
                <a:avLst/>
              </a:prstGeom>
              <a:blipFill>
                <a:blip r:embed="rId4"/>
                <a:stretch>
                  <a:fillRect l="-5622" t="-7955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ectangle 65">
            <a:extLst>
              <a:ext uri="{FF2B5EF4-FFF2-40B4-BE49-F238E27FC236}">
                <a16:creationId xmlns:a16="http://schemas.microsoft.com/office/drawing/2014/main" id="{758CC29F-27ED-CA4A-8B54-842842C3F4EA}"/>
              </a:ext>
            </a:extLst>
          </p:cNvPr>
          <p:cNvSpPr/>
          <p:nvPr/>
        </p:nvSpPr>
        <p:spPr>
          <a:xfrm>
            <a:off x="417689" y="1162756"/>
            <a:ext cx="2743200" cy="1411536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87BEC931-A00E-CB4B-8D02-A739A4E31E80}"/>
                  </a:ext>
                </a:extLst>
              </p:cNvPr>
              <p:cNvSpPr/>
              <p:nvPr/>
            </p:nvSpPr>
            <p:spPr>
              <a:xfrm>
                <a:off x="4128028" y="1612914"/>
                <a:ext cx="4408895" cy="83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m:rPr>
                                  <m:nor/>
                                </m:rPr>
                                <a:rPr lang="en-US" sz="2000" dirty="0">
                                  <a:solidFill>
                                    <a:schemeClr val="tx1"/>
                                  </a:solidFill>
                                </a:rPr>
                                <m:t> 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b="1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d>
                                        <m:dPr>
                                          <m:ctrlPr>
                                            <a:rPr lang="en-US" sz="20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d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0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child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0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_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0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height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87BEC931-A00E-CB4B-8D02-A739A4E31E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8028" y="1612914"/>
                <a:ext cx="4408895" cy="839332"/>
              </a:xfrm>
              <a:prstGeom prst="rect">
                <a:avLst/>
              </a:prstGeom>
              <a:blipFill>
                <a:blip r:embed="rId5"/>
                <a:stretch>
                  <a:fillRect l="-2011" t="-123881" b="-174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97E54765-1E76-7942-82F8-0D54E1F8B2B3}"/>
              </a:ext>
            </a:extLst>
          </p:cNvPr>
          <p:cNvSpPr txBox="1"/>
          <p:nvPr/>
        </p:nvSpPr>
        <p:spPr>
          <a:xfrm>
            <a:off x="4364424" y="1303167"/>
            <a:ext cx="352329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/>
              <a:t>Cost: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C527FA5-3D83-0F49-9F11-AD9E0FEFA7B4}"/>
              </a:ext>
            </a:extLst>
          </p:cNvPr>
          <p:cNvSpPr/>
          <p:nvPr/>
        </p:nvSpPr>
        <p:spPr>
          <a:xfrm>
            <a:off x="4170932" y="1156985"/>
            <a:ext cx="4344418" cy="1413490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8D47AB74-D251-0348-A6B3-5E3D8288D59C}"/>
                  </a:ext>
                </a:extLst>
              </p:cNvPr>
              <p:cNvSpPr/>
              <p:nvPr/>
            </p:nvSpPr>
            <p:spPr>
              <a:xfrm>
                <a:off x="5874874" y="5193825"/>
                <a:ext cx="188134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𝐺</m:t>
                      </m:r>
                      <m:r>
                        <a:rPr lang="en-US" sz="280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𝐸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8D47AB74-D251-0348-A6B3-5E3D8288D5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4874" y="5193825"/>
                <a:ext cx="1881349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6202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A85D4-0032-7444-8168-5738C539D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Isotonic Regression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52C1C-46DF-9544-B455-8FDEE5879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15660"/>
            <a:ext cx="7886700" cy="5405816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53FDAB0-060C-184E-A6AD-2BB164442F8E}"/>
              </a:ext>
            </a:extLst>
          </p:cNvPr>
          <p:cNvCxnSpPr/>
          <p:nvPr/>
        </p:nvCxnSpPr>
        <p:spPr>
          <a:xfrm flipV="1">
            <a:off x="2188066" y="5694025"/>
            <a:ext cx="3657600" cy="0"/>
          </a:xfrm>
          <a:prstGeom prst="line">
            <a:avLst/>
          </a:prstGeom>
          <a:ln w="95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F7747A73-D27A-084B-94BC-C1C5A2DBDAD7}"/>
              </a:ext>
            </a:extLst>
          </p:cNvPr>
          <p:cNvSpPr txBox="1"/>
          <p:nvPr/>
        </p:nvSpPr>
        <p:spPr>
          <a:xfrm>
            <a:off x="1701148" y="5694025"/>
            <a:ext cx="4491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Height of mother</a:t>
            </a:r>
          </a:p>
        </p:txBody>
      </p:sp>
      <p:sp>
        <p:nvSpPr>
          <p:cNvPr id="34" name="Cross 33">
            <a:extLst>
              <a:ext uri="{FF2B5EF4-FFF2-40B4-BE49-F238E27FC236}">
                <a16:creationId xmlns:a16="http://schemas.microsoft.com/office/drawing/2014/main" id="{A15C4AFF-F47A-9443-8B77-CBEE31116E1D}"/>
              </a:ext>
            </a:extLst>
          </p:cNvPr>
          <p:cNvSpPr/>
          <p:nvPr/>
        </p:nvSpPr>
        <p:spPr>
          <a:xfrm>
            <a:off x="2115837" y="4927424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ross 34">
            <a:extLst>
              <a:ext uri="{FF2B5EF4-FFF2-40B4-BE49-F238E27FC236}">
                <a16:creationId xmlns:a16="http://schemas.microsoft.com/office/drawing/2014/main" id="{3A7C3FEF-1AE6-D64D-8218-0CE16DCD37CE}"/>
              </a:ext>
            </a:extLst>
          </p:cNvPr>
          <p:cNvSpPr/>
          <p:nvPr/>
        </p:nvSpPr>
        <p:spPr>
          <a:xfrm>
            <a:off x="2751590" y="5150348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ross 35">
            <a:extLst>
              <a:ext uri="{FF2B5EF4-FFF2-40B4-BE49-F238E27FC236}">
                <a16:creationId xmlns:a16="http://schemas.microsoft.com/office/drawing/2014/main" id="{F73297AE-AD4A-C547-A37C-9B148A773C2A}"/>
              </a:ext>
            </a:extLst>
          </p:cNvPr>
          <p:cNvSpPr/>
          <p:nvPr/>
        </p:nvSpPr>
        <p:spPr>
          <a:xfrm>
            <a:off x="3277364" y="4720499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ross 36">
            <a:extLst>
              <a:ext uri="{FF2B5EF4-FFF2-40B4-BE49-F238E27FC236}">
                <a16:creationId xmlns:a16="http://schemas.microsoft.com/office/drawing/2014/main" id="{AB15A671-FEF7-8C4A-9A41-6D9FEB652F78}"/>
              </a:ext>
            </a:extLst>
          </p:cNvPr>
          <p:cNvSpPr/>
          <p:nvPr/>
        </p:nvSpPr>
        <p:spPr>
          <a:xfrm>
            <a:off x="3865156" y="3445347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ross 37">
            <a:extLst>
              <a:ext uri="{FF2B5EF4-FFF2-40B4-BE49-F238E27FC236}">
                <a16:creationId xmlns:a16="http://schemas.microsoft.com/office/drawing/2014/main" id="{1147FF70-ED40-1746-B9DD-3F9FC196AB22}"/>
              </a:ext>
            </a:extLst>
          </p:cNvPr>
          <p:cNvSpPr/>
          <p:nvPr/>
        </p:nvSpPr>
        <p:spPr>
          <a:xfrm>
            <a:off x="4934401" y="4095116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ross 38">
            <a:extLst>
              <a:ext uri="{FF2B5EF4-FFF2-40B4-BE49-F238E27FC236}">
                <a16:creationId xmlns:a16="http://schemas.microsoft.com/office/drawing/2014/main" id="{28C4E81F-83F9-114E-B6B1-01D2EBD14A13}"/>
              </a:ext>
            </a:extLst>
          </p:cNvPr>
          <p:cNvSpPr/>
          <p:nvPr/>
        </p:nvSpPr>
        <p:spPr>
          <a:xfrm>
            <a:off x="4488815" y="3525730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65F10F8-E605-8746-8267-007F62756BC4}"/>
              </a:ext>
            </a:extLst>
          </p:cNvPr>
          <p:cNvCxnSpPr/>
          <p:nvPr/>
        </p:nvCxnSpPr>
        <p:spPr>
          <a:xfrm flipV="1">
            <a:off x="1717094" y="2697237"/>
            <a:ext cx="0" cy="2743200"/>
          </a:xfrm>
          <a:prstGeom prst="line">
            <a:avLst/>
          </a:prstGeom>
          <a:ln w="95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940F5CA5-CCC1-A544-9472-E4E1393A3BAB}"/>
              </a:ext>
            </a:extLst>
          </p:cNvPr>
          <p:cNvSpPr txBox="1"/>
          <p:nvPr/>
        </p:nvSpPr>
        <p:spPr>
          <a:xfrm rot="16200000">
            <a:off x="-184717" y="3995842"/>
            <a:ext cx="3221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Height of child</a:t>
            </a:r>
          </a:p>
        </p:txBody>
      </p:sp>
      <p:sp>
        <p:nvSpPr>
          <p:cNvPr id="42" name="Cross 41">
            <a:extLst>
              <a:ext uri="{FF2B5EF4-FFF2-40B4-BE49-F238E27FC236}">
                <a16:creationId xmlns:a16="http://schemas.microsoft.com/office/drawing/2014/main" id="{33FBC0E5-9D15-FA48-A663-EF040376A770}"/>
              </a:ext>
            </a:extLst>
          </p:cNvPr>
          <p:cNvSpPr/>
          <p:nvPr/>
        </p:nvSpPr>
        <p:spPr>
          <a:xfrm>
            <a:off x="5463303" y="3593480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60D822E-DAC6-244E-91FF-139975A23477}"/>
              </a:ext>
            </a:extLst>
          </p:cNvPr>
          <p:cNvSpPr/>
          <p:nvPr/>
        </p:nvSpPr>
        <p:spPr>
          <a:xfrm>
            <a:off x="2106595" y="5051080"/>
            <a:ext cx="181610" cy="179651"/>
          </a:xfrm>
          <a:prstGeom prst="ellipse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B2D6B654-0C22-9B48-A25B-A8E350C450A3}"/>
              </a:ext>
            </a:extLst>
          </p:cNvPr>
          <p:cNvSpPr/>
          <p:nvPr/>
        </p:nvSpPr>
        <p:spPr>
          <a:xfrm>
            <a:off x="2742301" y="5041298"/>
            <a:ext cx="181610" cy="179651"/>
          </a:xfrm>
          <a:prstGeom prst="ellipse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DF29E8D6-C022-C044-B338-60C2448E6142}"/>
              </a:ext>
            </a:extLst>
          </p:cNvPr>
          <p:cNvSpPr/>
          <p:nvPr/>
        </p:nvSpPr>
        <p:spPr>
          <a:xfrm>
            <a:off x="3271484" y="4707173"/>
            <a:ext cx="181610" cy="179651"/>
          </a:xfrm>
          <a:prstGeom prst="ellipse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44839C6-BD0F-B648-B670-1C970E0420EC}"/>
              </a:ext>
            </a:extLst>
          </p:cNvPr>
          <p:cNvSpPr/>
          <p:nvPr/>
        </p:nvSpPr>
        <p:spPr>
          <a:xfrm>
            <a:off x="3879017" y="3867884"/>
            <a:ext cx="181610" cy="179651"/>
          </a:xfrm>
          <a:prstGeom prst="ellipse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03AAD0C1-2455-E14D-9B5F-221EDCD5F171}"/>
              </a:ext>
            </a:extLst>
          </p:cNvPr>
          <p:cNvSpPr/>
          <p:nvPr/>
        </p:nvSpPr>
        <p:spPr>
          <a:xfrm>
            <a:off x="4493388" y="3860422"/>
            <a:ext cx="181610" cy="179651"/>
          </a:xfrm>
          <a:prstGeom prst="ellipse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724F4BB9-9C8E-8C45-B84F-421DE4F800BF}"/>
              </a:ext>
            </a:extLst>
          </p:cNvPr>
          <p:cNvSpPr/>
          <p:nvPr/>
        </p:nvSpPr>
        <p:spPr>
          <a:xfrm>
            <a:off x="4931774" y="3849414"/>
            <a:ext cx="181610" cy="179651"/>
          </a:xfrm>
          <a:prstGeom prst="ellipse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347503E-9756-934C-8677-9B770B3BB328}"/>
              </a:ext>
            </a:extLst>
          </p:cNvPr>
          <p:cNvCxnSpPr>
            <a:cxnSpLocks/>
            <a:stCxn id="44" idx="2"/>
            <a:endCxn id="43" idx="6"/>
          </p:cNvCxnSpPr>
          <p:nvPr/>
        </p:nvCxnSpPr>
        <p:spPr>
          <a:xfrm flipH="1">
            <a:off x="2288205" y="5131124"/>
            <a:ext cx="454096" cy="9782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4C224BA-57AF-2D45-8B1C-4DB9B352ECF0}"/>
              </a:ext>
            </a:extLst>
          </p:cNvPr>
          <p:cNvCxnSpPr>
            <a:cxnSpLocks/>
            <a:stCxn id="45" idx="2"/>
            <a:endCxn id="44" idx="6"/>
          </p:cNvCxnSpPr>
          <p:nvPr/>
        </p:nvCxnSpPr>
        <p:spPr>
          <a:xfrm flipH="1">
            <a:off x="2923911" y="4796999"/>
            <a:ext cx="347573" cy="334125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30E4631-8905-6E40-BAE0-0D1421789832}"/>
              </a:ext>
            </a:extLst>
          </p:cNvPr>
          <p:cNvCxnSpPr>
            <a:cxnSpLocks/>
            <a:stCxn id="46" idx="2"/>
            <a:endCxn id="45" idx="6"/>
          </p:cNvCxnSpPr>
          <p:nvPr/>
        </p:nvCxnSpPr>
        <p:spPr>
          <a:xfrm flipH="1">
            <a:off x="3453094" y="3957710"/>
            <a:ext cx="425923" cy="839289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A7779E5-8C63-824A-A3AD-47D9EC192DDC}"/>
              </a:ext>
            </a:extLst>
          </p:cNvPr>
          <p:cNvCxnSpPr>
            <a:cxnSpLocks/>
            <a:stCxn id="47" idx="2"/>
            <a:endCxn id="46" idx="6"/>
          </p:cNvCxnSpPr>
          <p:nvPr/>
        </p:nvCxnSpPr>
        <p:spPr>
          <a:xfrm flipH="1">
            <a:off x="4060627" y="3950248"/>
            <a:ext cx="432761" cy="7462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E797A20-3B30-894F-8BD8-8D331C8BB22C}"/>
              </a:ext>
            </a:extLst>
          </p:cNvPr>
          <p:cNvCxnSpPr>
            <a:cxnSpLocks/>
            <a:stCxn id="48" idx="2"/>
            <a:endCxn id="47" idx="6"/>
          </p:cNvCxnSpPr>
          <p:nvPr/>
        </p:nvCxnSpPr>
        <p:spPr>
          <a:xfrm flipH="1">
            <a:off x="4674998" y="3939240"/>
            <a:ext cx="256776" cy="11008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97E0FA35-5A5B-2C4F-B840-D979615D569A}"/>
              </a:ext>
            </a:extLst>
          </p:cNvPr>
          <p:cNvSpPr/>
          <p:nvPr/>
        </p:nvSpPr>
        <p:spPr>
          <a:xfrm>
            <a:off x="5451728" y="3597311"/>
            <a:ext cx="181610" cy="179651"/>
          </a:xfrm>
          <a:prstGeom prst="ellipse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94CB590-D842-7D4F-8D98-06215EC8795E}"/>
              </a:ext>
            </a:extLst>
          </p:cNvPr>
          <p:cNvCxnSpPr>
            <a:cxnSpLocks/>
            <a:stCxn id="54" idx="2"/>
            <a:endCxn id="48" idx="6"/>
          </p:cNvCxnSpPr>
          <p:nvPr/>
        </p:nvCxnSpPr>
        <p:spPr>
          <a:xfrm flipH="1">
            <a:off x="5113384" y="3687137"/>
            <a:ext cx="338344" cy="252103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5FDA4C16-22B2-A047-8618-875D2804806A}"/>
                  </a:ext>
                </a:extLst>
              </p:cNvPr>
              <p:cNvSpPr/>
              <p:nvPr/>
            </p:nvSpPr>
            <p:spPr>
              <a:xfrm>
                <a:off x="747983" y="2574292"/>
                <a:ext cx="9691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i="1" dirty="0"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5FDA4C16-22B2-A047-8618-875D280480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983" y="2574292"/>
                <a:ext cx="969111" cy="523220"/>
              </a:xfrm>
              <a:prstGeom prst="rect">
                <a:avLst/>
              </a:prstGeom>
              <a:blipFill>
                <a:blip r:embed="rId2"/>
                <a:stretch>
                  <a:fillRect r="-2597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DA28F62F-1B11-7246-BBD5-409CC47ED721}"/>
                  </a:ext>
                </a:extLst>
              </p:cNvPr>
              <p:cNvSpPr/>
              <p:nvPr/>
            </p:nvSpPr>
            <p:spPr>
              <a:xfrm>
                <a:off x="1959586" y="6068729"/>
                <a:ext cx="177375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…  </m:t>
                      </m:r>
                    </m:oMath>
                  </m:oMathPara>
                </a14:m>
                <a:endParaRPr lang="en-US" sz="2800" i="1" dirty="0"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DA28F62F-1B11-7246-BBD5-409CC47ED7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586" y="6068729"/>
                <a:ext cx="1773755" cy="523220"/>
              </a:xfrm>
              <a:prstGeom prst="rect">
                <a:avLst/>
              </a:prstGeom>
              <a:blipFill>
                <a:blip r:embed="rId3"/>
                <a:stretch>
                  <a:fillRect r="-2128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7850360-B8D1-C948-8A7C-EF29A5D19CA3}"/>
                  </a:ext>
                </a:extLst>
              </p:cNvPr>
              <p:cNvSpPr txBox="1"/>
              <p:nvPr/>
            </p:nvSpPr>
            <p:spPr>
              <a:xfrm>
                <a:off x="747984" y="1278701"/>
                <a:ext cx="3154264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400" dirty="0"/>
                  <a:t>Constraint:</a:t>
                </a:r>
              </a:p>
              <a:p>
                <a:r>
                  <a:rPr lang="en-US" sz="2400" dirty="0"/>
                  <a:t>f</a:t>
                </a:r>
                <a:r>
                  <a:rPr lang="en-US" sz="2400" b="0" dirty="0"/>
                  <a:t>or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400" b="0" dirty="0"/>
                  <a:t> </a:t>
                </a: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7850360-B8D1-C948-8A7C-EF29A5D19C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984" y="1278701"/>
                <a:ext cx="3154264" cy="1107996"/>
              </a:xfrm>
              <a:prstGeom prst="rect">
                <a:avLst/>
              </a:prstGeom>
              <a:blipFill>
                <a:blip r:embed="rId4"/>
                <a:stretch>
                  <a:fillRect l="-5622" t="-7955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ectangle 65">
            <a:extLst>
              <a:ext uri="{FF2B5EF4-FFF2-40B4-BE49-F238E27FC236}">
                <a16:creationId xmlns:a16="http://schemas.microsoft.com/office/drawing/2014/main" id="{758CC29F-27ED-CA4A-8B54-842842C3F4EA}"/>
              </a:ext>
            </a:extLst>
          </p:cNvPr>
          <p:cNvSpPr/>
          <p:nvPr/>
        </p:nvSpPr>
        <p:spPr>
          <a:xfrm>
            <a:off x="417689" y="1162756"/>
            <a:ext cx="2743200" cy="1411536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87BEC931-A00E-CB4B-8D02-A739A4E31E80}"/>
                  </a:ext>
                </a:extLst>
              </p:cNvPr>
              <p:cNvSpPr/>
              <p:nvPr/>
            </p:nvSpPr>
            <p:spPr>
              <a:xfrm>
                <a:off x="4128028" y="1612914"/>
                <a:ext cx="4408895" cy="83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m:rPr>
                                  <m:nor/>
                                </m:rPr>
                                <a:rPr lang="en-US" sz="2000" dirty="0">
                                  <a:solidFill>
                                    <a:schemeClr val="tx1"/>
                                  </a:solidFill>
                                </a:rPr>
                                <m:t> 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b="1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d>
                                        <m:dPr>
                                          <m:ctrlPr>
                                            <a:rPr lang="en-US" sz="20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d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0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child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0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_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0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height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87BEC931-A00E-CB4B-8D02-A739A4E31E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8028" y="1612914"/>
                <a:ext cx="4408895" cy="839332"/>
              </a:xfrm>
              <a:prstGeom prst="rect">
                <a:avLst/>
              </a:prstGeom>
              <a:blipFill>
                <a:blip r:embed="rId5"/>
                <a:stretch>
                  <a:fillRect l="-2011" t="-123881" b="-174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97E54765-1E76-7942-82F8-0D54E1F8B2B3}"/>
              </a:ext>
            </a:extLst>
          </p:cNvPr>
          <p:cNvSpPr txBox="1"/>
          <p:nvPr/>
        </p:nvSpPr>
        <p:spPr>
          <a:xfrm>
            <a:off x="4364424" y="1303167"/>
            <a:ext cx="352329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/>
              <a:t>Cost: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C527FA5-3D83-0F49-9F11-AD9E0FEFA7B4}"/>
              </a:ext>
            </a:extLst>
          </p:cNvPr>
          <p:cNvSpPr/>
          <p:nvPr/>
        </p:nvSpPr>
        <p:spPr>
          <a:xfrm>
            <a:off x="4170932" y="1156985"/>
            <a:ext cx="4344418" cy="1413490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8D47AB74-D251-0348-A6B3-5E3D8288D59C}"/>
                  </a:ext>
                </a:extLst>
              </p:cNvPr>
              <p:cNvSpPr/>
              <p:nvPr/>
            </p:nvSpPr>
            <p:spPr>
              <a:xfrm>
                <a:off x="5874874" y="5193825"/>
                <a:ext cx="188134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𝐺</m:t>
                      </m:r>
                      <m:r>
                        <a:rPr lang="en-US" sz="280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𝐸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8D47AB74-D251-0348-A6B3-5E3D8288D5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4874" y="5193825"/>
                <a:ext cx="1881349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2837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A85D4-0032-7444-8168-5738C539D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Isotonic Regression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52C1C-46DF-9544-B455-8FDEE5879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15660"/>
            <a:ext cx="7886700" cy="5405816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A7DCDC86-C26E-1542-A7F0-743559E42796}"/>
              </a:ext>
            </a:extLst>
          </p:cNvPr>
          <p:cNvCxnSpPr/>
          <p:nvPr/>
        </p:nvCxnSpPr>
        <p:spPr>
          <a:xfrm flipV="1">
            <a:off x="2188066" y="5690207"/>
            <a:ext cx="3657600" cy="0"/>
          </a:xfrm>
          <a:prstGeom prst="line">
            <a:avLst/>
          </a:prstGeom>
          <a:ln w="95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737157F1-EEE7-9947-A846-E5F19BB47B99}"/>
              </a:ext>
            </a:extLst>
          </p:cNvPr>
          <p:cNvSpPr txBox="1"/>
          <p:nvPr/>
        </p:nvSpPr>
        <p:spPr>
          <a:xfrm>
            <a:off x="1701148" y="5690207"/>
            <a:ext cx="4491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Height of mother</a:t>
            </a:r>
          </a:p>
        </p:txBody>
      </p:sp>
      <p:sp>
        <p:nvSpPr>
          <p:cNvPr id="114" name="Cross 113">
            <a:extLst>
              <a:ext uri="{FF2B5EF4-FFF2-40B4-BE49-F238E27FC236}">
                <a16:creationId xmlns:a16="http://schemas.microsoft.com/office/drawing/2014/main" id="{C371FEE1-DA1E-DC45-A981-40DD3BCFBF3B}"/>
              </a:ext>
            </a:extLst>
          </p:cNvPr>
          <p:cNvSpPr/>
          <p:nvPr/>
        </p:nvSpPr>
        <p:spPr>
          <a:xfrm>
            <a:off x="2115837" y="4913096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Cross 114">
            <a:extLst>
              <a:ext uri="{FF2B5EF4-FFF2-40B4-BE49-F238E27FC236}">
                <a16:creationId xmlns:a16="http://schemas.microsoft.com/office/drawing/2014/main" id="{9B8C54C8-DC17-4D4A-92B8-B88E04CCA9B6}"/>
              </a:ext>
            </a:extLst>
          </p:cNvPr>
          <p:cNvSpPr/>
          <p:nvPr/>
        </p:nvSpPr>
        <p:spPr>
          <a:xfrm>
            <a:off x="2751590" y="5136020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Cross 115">
            <a:extLst>
              <a:ext uri="{FF2B5EF4-FFF2-40B4-BE49-F238E27FC236}">
                <a16:creationId xmlns:a16="http://schemas.microsoft.com/office/drawing/2014/main" id="{3199230E-E58A-9F42-A2D5-4F98A183229D}"/>
              </a:ext>
            </a:extLst>
          </p:cNvPr>
          <p:cNvSpPr/>
          <p:nvPr/>
        </p:nvSpPr>
        <p:spPr>
          <a:xfrm>
            <a:off x="3277364" y="4706171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Cross 116">
            <a:extLst>
              <a:ext uri="{FF2B5EF4-FFF2-40B4-BE49-F238E27FC236}">
                <a16:creationId xmlns:a16="http://schemas.microsoft.com/office/drawing/2014/main" id="{FE67D8B4-54BA-3241-9C93-9E56260EB1D4}"/>
              </a:ext>
            </a:extLst>
          </p:cNvPr>
          <p:cNvSpPr/>
          <p:nvPr/>
        </p:nvSpPr>
        <p:spPr>
          <a:xfrm>
            <a:off x="3865156" y="3431019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Cross 117">
            <a:extLst>
              <a:ext uri="{FF2B5EF4-FFF2-40B4-BE49-F238E27FC236}">
                <a16:creationId xmlns:a16="http://schemas.microsoft.com/office/drawing/2014/main" id="{DA7B3855-00CA-224A-949F-ACF179736F39}"/>
              </a:ext>
            </a:extLst>
          </p:cNvPr>
          <p:cNvSpPr/>
          <p:nvPr/>
        </p:nvSpPr>
        <p:spPr>
          <a:xfrm>
            <a:off x="4934401" y="4080788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Cross 118">
            <a:extLst>
              <a:ext uri="{FF2B5EF4-FFF2-40B4-BE49-F238E27FC236}">
                <a16:creationId xmlns:a16="http://schemas.microsoft.com/office/drawing/2014/main" id="{703F7FED-548E-0B45-8454-AED8CB1E1DB2}"/>
              </a:ext>
            </a:extLst>
          </p:cNvPr>
          <p:cNvSpPr/>
          <p:nvPr/>
        </p:nvSpPr>
        <p:spPr>
          <a:xfrm>
            <a:off x="4488815" y="3511402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DBFD3DD9-EE2C-FC45-A620-0AB0177284DD}"/>
              </a:ext>
            </a:extLst>
          </p:cNvPr>
          <p:cNvCxnSpPr/>
          <p:nvPr/>
        </p:nvCxnSpPr>
        <p:spPr>
          <a:xfrm flipV="1">
            <a:off x="1717094" y="2693419"/>
            <a:ext cx="0" cy="2743200"/>
          </a:xfrm>
          <a:prstGeom prst="line">
            <a:avLst/>
          </a:prstGeom>
          <a:ln w="95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TextBox 120">
            <a:extLst>
              <a:ext uri="{FF2B5EF4-FFF2-40B4-BE49-F238E27FC236}">
                <a16:creationId xmlns:a16="http://schemas.microsoft.com/office/drawing/2014/main" id="{C39DFD38-5159-CB4B-8041-95E4E16BEB87}"/>
              </a:ext>
            </a:extLst>
          </p:cNvPr>
          <p:cNvSpPr txBox="1"/>
          <p:nvPr/>
        </p:nvSpPr>
        <p:spPr>
          <a:xfrm rot="16200000">
            <a:off x="-184717" y="3992024"/>
            <a:ext cx="3221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Height of child</a:t>
            </a:r>
          </a:p>
        </p:txBody>
      </p:sp>
      <p:sp>
        <p:nvSpPr>
          <p:cNvPr id="122" name="Cross 121">
            <a:extLst>
              <a:ext uri="{FF2B5EF4-FFF2-40B4-BE49-F238E27FC236}">
                <a16:creationId xmlns:a16="http://schemas.microsoft.com/office/drawing/2014/main" id="{54AD1D69-CBBD-1E40-96F7-0B342A361CA2}"/>
              </a:ext>
            </a:extLst>
          </p:cNvPr>
          <p:cNvSpPr/>
          <p:nvPr/>
        </p:nvSpPr>
        <p:spPr>
          <a:xfrm>
            <a:off x="5463303" y="3579152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0C9A9D01-6886-FB44-93BE-8D71D02CD48B}"/>
              </a:ext>
            </a:extLst>
          </p:cNvPr>
          <p:cNvSpPr/>
          <p:nvPr/>
        </p:nvSpPr>
        <p:spPr>
          <a:xfrm>
            <a:off x="2097260" y="5384939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5E504A83-C4CA-3B43-8E64-A28DC336A8C3}"/>
              </a:ext>
            </a:extLst>
          </p:cNvPr>
          <p:cNvSpPr/>
          <p:nvPr/>
        </p:nvSpPr>
        <p:spPr>
          <a:xfrm>
            <a:off x="2742301" y="5383762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5ECFD133-8E69-3847-B85F-4C4357BC9872}"/>
              </a:ext>
            </a:extLst>
          </p:cNvPr>
          <p:cNvSpPr/>
          <p:nvPr/>
        </p:nvSpPr>
        <p:spPr>
          <a:xfrm>
            <a:off x="3274599" y="5385948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81207894-81E6-FA43-9B2E-2C04784385D5}"/>
              </a:ext>
            </a:extLst>
          </p:cNvPr>
          <p:cNvSpPr/>
          <p:nvPr/>
        </p:nvSpPr>
        <p:spPr>
          <a:xfrm>
            <a:off x="3902247" y="5383762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D1C322CB-3ACD-4B42-9D76-93CDA7025B5E}"/>
              </a:ext>
            </a:extLst>
          </p:cNvPr>
          <p:cNvSpPr/>
          <p:nvPr/>
        </p:nvSpPr>
        <p:spPr>
          <a:xfrm>
            <a:off x="4478646" y="5385303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D41549E0-0FB4-FC46-8A71-10DBA198E926}"/>
              </a:ext>
            </a:extLst>
          </p:cNvPr>
          <p:cNvSpPr/>
          <p:nvPr/>
        </p:nvSpPr>
        <p:spPr>
          <a:xfrm>
            <a:off x="4920199" y="5385303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4CB94978-C3B5-BA46-BBA9-84DA27BAB145}"/>
              </a:ext>
            </a:extLst>
          </p:cNvPr>
          <p:cNvCxnSpPr>
            <a:cxnSpLocks/>
            <a:stCxn id="124" idx="2"/>
            <a:endCxn id="123" idx="6"/>
          </p:cNvCxnSpPr>
          <p:nvPr/>
        </p:nvCxnSpPr>
        <p:spPr>
          <a:xfrm flipH="1">
            <a:off x="2278870" y="5473588"/>
            <a:ext cx="463431" cy="1177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CF4994CB-3C0E-8041-A1FD-D0FBBB5575E6}"/>
              </a:ext>
            </a:extLst>
          </p:cNvPr>
          <p:cNvCxnSpPr>
            <a:cxnSpLocks/>
            <a:stCxn id="125" idx="2"/>
            <a:endCxn id="124" idx="6"/>
          </p:cNvCxnSpPr>
          <p:nvPr/>
        </p:nvCxnSpPr>
        <p:spPr>
          <a:xfrm flipH="1" flipV="1">
            <a:off x="2923911" y="5473588"/>
            <a:ext cx="350688" cy="2186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F2D6CE36-A90C-F742-BAEE-E179877E00D3}"/>
              </a:ext>
            </a:extLst>
          </p:cNvPr>
          <p:cNvCxnSpPr>
            <a:cxnSpLocks/>
            <a:stCxn id="126" idx="2"/>
            <a:endCxn id="125" idx="6"/>
          </p:cNvCxnSpPr>
          <p:nvPr/>
        </p:nvCxnSpPr>
        <p:spPr>
          <a:xfrm flipH="1">
            <a:off x="3456209" y="5473588"/>
            <a:ext cx="446038" cy="2186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209ABFA0-FCFF-7943-B04F-1477EA0B676E}"/>
              </a:ext>
            </a:extLst>
          </p:cNvPr>
          <p:cNvCxnSpPr>
            <a:cxnSpLocks/>
            <a:stCxn id="127" idx="2"/>
            <a:endCxn id="126" idx="6"/>
          </p:cNvCxnSpPr>
          <p:nvPr/>
        </p:nvCxnSpPr>
        <p:spPr>
          <a:xfrm flipH="1" flipV="1">
            <a:off x="4083857" y="5473588"/>
            <a:ext cx="394789" cy="1541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FF6172A2-2AAA-B444-9B21-D3B4AF2E8254}"/>
              </a:ext>
            </a:extLst>
          </p:cNvPr>
          <p:cNvCxnSpPr>
            <a:cxnSpLocks/>
            <a:stCxn id="128" idx="2"/>
            <a:endCxn id="127" idx="6"/>
          </p:cNvCxnSpPr>
          <p:nvPr/>
        </p:nvCxnSpPr>
        <p:spPr>
          <a:xfrm flipH="1">
            <a:off x="4660256" y="5475129"/>
            <a:ext cx="259943" cy="0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Oval 133">
            <a:extLst>
              <a:ext uri="{FF2B5EF4-FFF2-40B4-BE49-F238E27FC236}">
                <a16:creationId xmlns:a16="http://schemas.microsoft.com/office/drawing/2014/main" id="{10F1F108-413F-5D40-AF9E-8A15C42E2134}"/>
              </a:ext>
            </a:extLst>
          </p:cNvPr>
          <p:cNvSpPr/>
          <p:nvPr/>
        </p:nvSpPr>
        <p:spPr>
          <a:xfrm>
            <a:off x="5464903" y="5385144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94D2DD02-BCB3-FC4A-8D44-A7B958D6B854}"/>
              </a:ext>
            </a:extLst>
          </p:cNvPr>
          <p:cNvCxnSpPr>
            <a:cxnSpLocks/>
            <a:stCxn id="134" idx="2"/>
            <a:endCxn id="128" idx="6"/>
          </p:cNvCxnSpPr>
          <p:nvPr/>
        </p:nvCxnSpPr>
        <p:spPr>
          <a:xfrm flipH="1">
            <a:off x="5101809" y="5474970"/>
            <a:ext cx="363094" cy="159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229F318E-09DE-CE49-9F26-6EE3B1DDF743}"/>
                  </a:ext>
                </a:extLst>
              </p:cNvPr>
              <p:cNvSpPr/>
              <p:nvPr/>
            </p:nvSpPr>
            <p:spPr>
              <a:xfrm>
                <a:off x="747983" y="2570474"/>
                <a:ext cx="9691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i="1" dirty="0"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229F318E-09DE-CE49-9F26-6EE3B1DDF7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983" y="2570474"/>
                <a:ext cx="969111" cy="523220"/>
              </a:xfrm>
              <a:prstGeom prst="rect">
                <a:avLst/>
              </a:prstGeom>
              <a:blipFill>
                <a:blip r:embed="rId2"/>
                <a:stretch>
                  <a:fillRect r="-2597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FFBC8204-9C34-A54F-BD37-CC7E47828CF4}"/>
                  </a:ext>
                </a:extLst>
              </p:cNvPr>
              <p:cNvSpPr/>
              <p:nvPr/>
            </p:nvSpPr>
            <p:spPr>
              <a:xfrm>
                <a:off x="1959586" y="6064911"/>
                <a:ext cx="177375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…  </m:t>
                      </m:r>
                    </m:oMath>
                  </m:oMathPara>
                </a14:m>
                <a:endParaRPr lang="en-US" sz="2800" i="1" dirty="0"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FFBC8204-9C34-A54F-BD37-CC7E47828C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586" y="6064911"/>
                <a:ext cx="1773755" cy="523220"/>
              </a:xfrm>
              <a:prstGeom prst="rect">
                <a:avLst/>
              </a:prstGeom>
              <a:blipFill>
                <a:blip r:embed="rId3"/>
                <a:stretch>
                  <a:fillRect r="-2128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CB9AA235-2987-1442-8A93-1C8638255E5E}"/>
                  </a:ext>
                </a:extLst>
              </p:cNvPr>
              <p:cNvSpPr/>
              <p:nvPr/>
            </p:nvSpPr>
            <p:spPr>
              <a:xfrm>
                <a:off x="5874874" y="5216403"/>
                <a:ext cx="188134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𝐺</m:t>
                      </m:r>
                      <m:r>
                        <a:rPr lang="en-US" sz="280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𝐸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CB9AA235-2987-1442-8A93-1C8638255E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4874" y="5216403"/>
                <a:ext cx="1881349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BE503D4C-1E50-CE44-92E9-FA00110A19B8}"/>
                  </a:ext>
                </a:extLst>
              </p:cNvPr>
              <p:cNvSpPr/>
              <p:nvPr/>
            </p:nvSpPr>
            <p:spPr>
              <a:xfrm>
                <a:off x="4128028" y="1612914"/>
                <a:ext cx="4408895" cy="83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m:rPr>
                                  <m:nor/>
                                </m:rPr>
                                <a:rPr lang="en-US" sz="2000" dirty="0">
                                  <a:solidFill>
                                    <a:schemeClr val="tx1"/>
                                  </a:solidFill>
                                </a:rPr>
                                <m:t> 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b="1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d>
                                        <m:dPr>
                                          <m:ctrlPr>
                                            <a:rPr lang="en-US" sz="20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d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0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child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0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_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0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height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BE503D4C-1E50-CE44-92E9-FA00110A19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8028" y="1612914"/>
                <a:ext cx="4408895" cy="839332"/>
              </a:xfrm>
              <a:prstGeom prst="rect">
                <a:avLst/>
              </a:prstGeom>
              <a:blipFill>
                <a:blip r:embed="rId5"/>
                <a:stretch>
                  <a:fillRect l="-2011" t="-123881" b="-174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0" name="TextBox 139">
            <a:extLst>
              <a:ext uri="{FF2B5EF4-FFF2-40B4-BE49-F238E27FC236}">
                <a16:creationId xmlns:a16="http://schemas.microsoft.com/office/drawing/2014/main" id="{BD3DBA3A-2E01-2F47-89D5-230D2BB75FB0}"/>
              </a:ext>
            </a:extLst>
          </p:cNvPr>
          <p:cNvSpPr txBox="1"/>
          <p:nvPr/>
        </p:nvSpPr>
        <p:spPr>
          <a:xfrm>
            <a:off x="4364424" y="1303167"/>
            <a:ext cx="352329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/>
              <a:t>Cost: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B69E8294-2BAF-1742-AF12-44B924A1E767}"/>
              </a:ext>
            </a:extLst>
          </p:cNvPr>
          <p:cNvSpPr/>
          <p:nvPr/>
        </p:nvSpPr>
        <p:spPr>
          <a:xfrm>
            <a:off x="4170932" y="1156985"/>
            <a:ext cx="4344418" cy="1413490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D730EA03-1477-554D-BAEC-B70A0BE4CD8D}"/>
                  </a:ext>
                </a:extLst>
              </p:cNvPr>
              <p:cNvSpPr txBox="1"/>
              <p:nvPr/>
            </p:nvSpPr>
            <p:spPr>
              <a:xfrm>
                <a:off x="747984" y="1278701"/>
                <a:ext cx="3154264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400" dirty="0"/>
                  <a:t>Constraint:</a:t>
                </a:r>
              </a:p>
              <a:p>
                <a:r>
                  <a:rPr lang="en-US" sz="2400" dirty="0"/>
                  <a:t>f</a:t>
                </a:r>
                <a:r>
                  <a:rPr lang="en-US" sz="2400" b="0" dirty="0"/>
                  <a:t>or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400" b="0" dirty="0"/>
                  <a:t> </a:t>
                </a:r>
              </a:p>
            </p:txBody>
          </p:sp>
        </mc:Choice>
        <mc:Fallback xmlns="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D730EA03-1477-554D-BAEC-B70A0BE4CD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984" y="1278701"/>
                <a:ext cx="3154264" cy="1107996"/>
              </a:xfrm>
              <a:prstGeom prst="rect">
                <a:avLst/>
              </a:prstGeom>
              <a:blipFill>
                <a:blip r:embed="rId6"/>
                <a:stretch>
                  <a:fillRect l="-5622" t="-7955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" name="Rectangle 142">
            <a:extLst>
              <a:ext uri="{FF2B5EF4-FFF2-40B4-BE49-F238E27FC236}">
                <a16:creationId xmlns:a16="http://schemas.microsoft.com/office/drawing/2014/main" id="{9169AD0C-D9D6-E04B-AD85-052E15F2E110}"/>
              </a:ext>
            </a:extLst>
          </p:cNvPr>
          <p:cNvSpPr/>
          <p:nvPr/>
        </p:nvSpPr>
        <p:spPr>
          <a:xfrm>
            <a:off x="417689" y="1162756"/>
            <a:ext cx="2743200" cy="1411536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27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A85D4-0032-7444-8168-5738C539D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Isotonic Regression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52C1C-46DF-9544-B455-8FDEE5879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15660"/>
            <a:ext cx="7886700" cy="5405816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53FDAB0-060C-184E-A6AD-2BB164442F8E}"/>
              </a:ext>
            </a:extLst>
          </p:cNvPr>
          <p:cNvCxnSpPr/>
          <p:nvPr/>
        </p:nvCxnSpPr>
        <p:spPr>
          <a:xfrm flipV="1">
            <a:off x="2188066" y="5694025"/>
            <a:ext cx="3657600" cy="0"/>
          </a:xfrm>
          <a:prstGeom prst="line">
            <a:avLst/>
          </a:prstGeom>
          <a:ln w="95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F7747A73-D27A-084B-94BC-C1C5A2DBDAD7}"/>
              </a:ext>
            </a:extLst>
          </p:cNvPr>
          <p:cNvSpPr txBox="1"/>
          <p:nvPr/>
        </p:nvSpPr>
        <p:spPr>
          <a:xfrm>
            <a:off x="1701148" y="5694025"/>
            <a:ext cx="4491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Height of mother</a:t>
            </a:r>
          </a:p>
        </p:txBody>
      </p:sp>
      <p:sp>
        <p:nvSpPr>
          <p:cNvPr id="34" name="Cross 33">
            <a:extLst>
              <a:ext uri="{FF2B5EF4-FFF2-40B4-BE49-F238E27FC236}">
                <a16:creationId xmlns:a16="http://schemas.microsoft.com/office/drawing/2014/main" id="{A15C4AFF-F47A-9443-8B77-CBEE31116E1D}"/>
              </a:ext>
            </a:extLst>
          </p:cNvPr>
          <p:cNvSpPr/>
          <p:nvPr/>
        </p:nvSpPr>
        <p:spPr>
          <a:xfrm>
            <a:off x="2115837" y="4927424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ross 34">
            <a:extLst>
              <a:ext uri="{FF2B5EF4-FFF2-40B4-BE49-F238E27FC236}">
                <a16:creationId xmlns:a16="http://schemas.microsoft.com/office/drawing/2014/main" id="{3A7C3FEF-1AE6-D64D-8218-0CE16DCD37CE}"/>
              </a:ext>
            </a:extLst>
          </p:cNvPr>
          <p:cNvSpPr/>
          <p:nvPr/>
        </p:nvSpPr>
        <p:spPr>
          <a:xfrm>
            <a:off x="2751590" y="5150348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ross 35">
            <a:extLst>
              <a:ext uri="{FF2B5EF4-FFF2-40B4-BE49-F238E27FC236}">
                <a16:creationId xmlns:a16="http://schemas.microsoft.com/office/drawing/2014/main" id="{F73297AE-AD4A-C547-A37C-9B148A773C2A}"/>
              </a:ext>
            </a:extLst>
          </p:cNvPr>
          <p:cNvSpPr/>
          <p:nvPr/>
        </p:nvSpPr>
        <p:spPr>
          <a:xfrm>
            <a:off x="3277364" y="4720499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ross 36">
            <a:extLst>
              <a:ext uri="{FF2B5EF4-FFF2-40B4-BE49-F238E27FC236}">
                <a16:creationId xmlns:a16="http://schemas.microsoft.com/office/drawing/2014/main" id="{AB15A671-FEF7-8C4A-9A41-6D9FEB652F78}"/>
              </a:ext>
            </a:extLst>
          </p:cNvPr>
          <p:cNvSpPr/>
          <p:nvPr/>
        </p:nvSpPr>
        <p:spPr>
          <a:xfrm>
            <a:off x="3865156" y="3445347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ross 37">
            <a:extLst>
              <a:ext uri="{FF2B5EF4-FFF2-40B4-BE49-F238E27FC236}">
                <a16:creationId xmlns:a16="http://schemas.microsoft.com/office/drawing/2014/main" id="{1147FF70-ED40-1746-B9DD-3F9FC196AB22}"/>
              </a:ext>
            </a:extLst>
          </p:cNvPr>
          <p:cNvSpPr/>
          <p:nvPr/>
        </p:nvSpPr>
        <p:spPr>
          <a:xfrm>
            <a:off x="4934401" y="4095116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ross 38">
            <a:extLst>
              <a:ext uri="{FF2B5EF4-FFF2-40B4-BE49-F238E27FC236}">
                <a16:creationId xmlns:a16="http://schemas.microsoft.com/office/drawing/2014/main" id="{28C4E81F-83F9-114E-B6B1-01D2EBD14A13}"/>
              </a:ext>
            </a:extLst>
          </p:cNvPr>
          <p:cNvSpPr/>
          <p:nvPr/>
        </p:nvSpPr>
        <p:spPr>
          <a:xfrm>
            <a:off x="4488815" y="3525730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65F10F8-E605-8746-8267-007F62756BC4}"/>
              </a:ext>
            </a:extLst>
          </p:cNvPr>
          <p:cNvCxnSpPr/>
          <p:nvPr/>
        </p:nvCxnSpPr>
        <p:spPr>
          <a:xfrm flipV="1">
            <a:off x="1717094" y="2697237"/>
            <a:ext cx="0" cy="2743200"/>
          </a:xfrm>
          <a:prstGeom prst="line">
            <a:avLst/>
          </a:prstGeom>
          <a:ln w="95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940F5CA5-CCC1-A544-9472-E4E1393A3BAB}"/>
              </a:ext>
            </a:extLst>
          </p:cNvPr>
          <p:cNvSpPr txBox="1"/>
          <p:nvPr/>
        </p:nvSpPr>
        <p:spPr>
          <a:xfrm rot="16200000">
            <a:off x="-184717" y="3995842"/>
            <a:ext cx="3221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Height of child</a:t>
            </a:r>
          </a:p>
        </p:txBody>
      </p:sp>
      <p:sp>
        <p:nvSpPr>
          <p:cNvPr id="42" name="Cross 41">
            <a:extLst>
              <a:ext uri="{FF2B5EF4-FFF2-40B4-BE49-F238E27FC236}">
                <a16:creationId xmlns:a16="http://schemas.microsoft.com/office/drawing/2014/main" id="{33FBC0E5-9D15-FA48-A663-EF040376A770}"/>
              </a:ext>
            </a:extLst>
          </p:cNvPr>
          <p:cNvSpPr/>
          <p:nvPr/>
        </p:nvSpPr>
        <p:spPr>
          <a:xfrm>
            <a:off x="5463303" y="3593480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60D822E-DAC6-244E-91FF-139975A23477}"/>
              </a:ext>
            </a:extLst>
          </p:cNvPr>
          <p:cNvSpPr/>
          <p:nvPr/>
        </p:nvSpPr>
        <p:spPr>
          <a:xfrm>
            <a:off x="2106595" y="5051080"/>
            <a:ext cx="181610" cy="179651"/>
          </a:xfrm>
          <a:prstGeom prst="ellipse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B2D6B654-0C22-9B48-A25B-A8E350C450A3}"/>
              </a:ext>
            </a:extLst>
          </p:cNvPr>
          <p:cNvSpPr/>
          <p:nvPr/>
        </p:nvSpPr>
        <p:spPr>
          <a:xfrm>
            <a:off x="2742301" y="5041298"/>
            <a:ext cx="181610" cy="179651"/>
          </a:xfrm>
          <a:prstGeom prst="ellipse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DF29E8D6-C022-C044-B338-60C2448E6142}"/>
              </a:ext>
            </a:extLst>
          </p:cNvPr>
          <p:cNvSpPr/>
          <p:nvPr/>
        </p:nvSpPr>
        <p:spPr>
          <a:xfrm>
            <a:off x="3271484" y="4707173"/>
            <a:ext cx="181610" cy="179651"/>
          </a:xfrm>
          <a:prstGeom prst="ellipse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44839C6-BD0F-B648-B670-1C970E0420EC}"/>
              </a:ext>
            </a:extLst>
          </p:cNvPr>
          <p:cNvSpPr/>
          <p:nvPr/>
        </p:nvSpPr>
        <p:spPr>
          <a:xfrm>
            <a:off x="3879017" y="3867884"/>
            <a:ext cx="181610" cy="179651"/>
          </a:xfrm>
          <a:prstGeom prst="ellipse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03AAD0C1-2455-E14D-9B5F-221EDCD5F171}"/>
              </a:ext>
            </a:extLst>
          </p:cNvPr>
          <p:cNvSpPr/>
          <p:nvPr/>
        </p:nvSpPr>
        <p:spPr>
          <a:xfrm>
            <a:off x="4493388" y="3860422"/>
            <a:ext cx="181610" cy="179651"/>
          </a:xfrm>
          <a:prstGeom prst="ellipse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724F4BB9-9C8E-8C45-B84F-421DE4F800BF}"/>
              </a:ext>
            </a:extLst>
          </p:cNvPr>
          <p:cNvSpPr/>
          <p:nvPr/>
        </p:nvSpPr>
        <p:spPr>
          <a:xfrm>
            <a:off x="4931774" y="3849414"/>
            <a:ext cx="181610" cy="179651"/>
          </a:xfrm>
          <a:prstGeom prst="ellipse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347503E-9756-934C-8677-9B770B3BB328}"/>
              </a:ext>
            </a:extLst>
          </p:cNvPr>
          <p:cNvCxnSpPr>
            <a:cxnSpLocks/>
            <a:stCxn id="44" idx="2"/>
            <a:endCxn id="43" idx="6"/>
          </p:cNvCxnSpPr>
          <p:nvPr/>
        </p:nvCxnSpPr>
        <p:spPr>
          <a:xfrm flipH="1">
            <a:off x="2288205" y="5131124"/>
            <a:ext cx="454096" cy="9782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4C224BA-57AF-2D45-8B1C-4DB9B352ECF0}"/>
              </a:ext>
            </a:extLst>
          </p:cNvPr>
          <p:cNvCxnSpPr>
            <a:cxnSpLocks/>
            <a:stCxn id="45" idx="2"/>
            <a:endCxn id="44" idx="6"/>
          </p:cNvCxnSpPr>
          <p:nvPr/>
        </p:nvCxnSpPr>
        <p:spPr>
          <a:xfrm flipH="1">
            <a:off x="2923911" y="4796999"/>
            <a:ext cx="347573" cy="334125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30E4631-8905-6E40-BAE0-0D1421789832}"/>
              </a:ext>
            </a:extLst>
          </p:cNvPr>
          <p:cNvCxnSpPr>
            <a:cxnSpLocks/>
            <a:stCxn id="46" idx="2"/>
            <a:endCxn id="45" idx="6"/>
          </p:cNvCxnSpPr>
          <p:nvPr/>
        </p:nvCxnSpPr>
        <p:spPr>
          <a:xfrm flipH="1">
            <a:off x="3453094" y="3957710"/>
            <a:ext cx="425923" cy="839289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A7779E5-8C63-824A-A3AD-47D9EC192DDC}"/>
              </a:ext>
            </a:extLst>
          </p:cNvPr>
          <p:cNvCxnSpPr>
            <a:cxnSpLocks/>
            <a:stCxn id="47" idx="2"/>
            <a:endCxn id="46" idx="6"/>
          </p:cNvCxnSpPr>
          <p:nvPr/>
        </p:nvCxnSpPr>
        <p:spPr>
          <a:xfrm flipH="1">
            <a:off x="4060627" y="3950248"/>
            <a:ext cx="432761" cy="7462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E797A20-3B30-894F-8BD8-8D331C8BB22C}"/>
              </a:ext>
            </a:extLst>
          </p:cNvPr>
          <p:cNvCxnSpPr>
            <a:cxnSpLocks/>
            <a:stCxn id="48" idx="2"/>
            <a:endCxn id="47" idx="6"/>
          </p:cNvCxnSpPr>
          <p:nvPr/>
        </p:nvCxnSpPr>
        <p:spPr>
          <a:xfrm flipH="1">
            <a:off x="4674998" y="3939240"/>
            <a:ext cx="256776" cy="11008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97E0FA35-5A5B-2C4F-B840-D979615D569A}"/>
              </a:ext>
            </a:extLst>
          </p:cNvPr>
          <p:cNvSpPr/>
          <p:nvPr/>
        </p:nvSpPr>
        <p:spPr>
          <a:xfrm>
            <a:off x="5451728" y="3597311"/>
            <a:ext cx="181610" cy="179651"/>
          </a:xfrm>
          <a:prstGeom prst="ellipse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94CB590-D842-7D4F-8D98-06215EC8795E}"/>
              </a:ext>
            </a:extLst>
          </p:cNvPr>
          <p:cNvCxnSpPr>
            <a:cxnSpLocks/>
            <a:stCxn id="54" idx="2"/>
            <a:endCxn id="48" idx="6"/>
          </p:cNvCxnSpPr>
          <p:nvPr/>
        </p:nvCxnSpPr>
        <p:spPr>
          <a:xfrm flipH="1">
            <a:off x="5113384" y="3687137"/>
            <a:ext cx="338344" cy="252103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5FDA4C16-22B2-A047-8618-875D2804806A}"/>
                  </a:ext>
                </a:extLst>
              </p:cNvPr>
              <p:cNvSpPr/>
              <p:nvPr/>
            </p:nvSpPr>
            <p:spPr>
              <a:xfrm>
                <a:off x="747983" y="2574292"/>
                <a:ext cx="9691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i="1" dirty="0"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5FDA4C16-22B2-A047-8618-875D280480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983" y="2574292"/>
                <a:ext cx="969111" cy="523220"/>
              </a:xfrm>
              <a:prstGeom prst="rect">
                <a:avLst/>
              </a:prstGeom>
              <a:blipFill>
                <a:blip r:embed="rId2"/>
                <a:stretch>
                  <a:fillRect r="-2597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DA28F62F-1B11-7246-BBD5-409CC47ED721}"/>
                  </a:ext>
                </a:extLst>
              </p:cNvPr>
              <p:cNvSpPr/>
              <p:nvPr/>
            </p:nvSpPr>
            <p:spPr>
              <a:xfrm>
                <a:off x="1959586" y="6068729"/>
                <a:ext cx="177375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…  </m:t>
                      </m:r>
                    </m:oMath>
                  </m:oMathPara>
                </a14:m>
                <a:endParaRPr lang="en-US" sz="2800" i="1" dirty="0"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DA28F62F-1B11-7246-BBD5-409CC47ED7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586" y="6068729"/>
                <a:ext cx="1773755" cy="523220"/>
              </a:xfrm>
              <a:prstGeom prst="rect">
                <a:avLst/>
              </a:prstGeom>
              <a:blipFill>
                <a:blip r:embed="rId3"/>
                <a:stretch>
                  <a:fillRect r="-2128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7850360-B8D1-C948-8A7C-EF29A5D19CA3}"/>
                  </a:ext>
                </a:extLst>
              </p:cNvPr>
              <p:cNvSpPr txBox="1"/>
              <p:nvPr/>
            </p:nvSpPr>
            <p:spPr>
              <a:xfrm>
                <a:off x="747984" y="1278701"/>
                <a:ext cx="3154264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400" dirty="0"/>
                  <a:t>Constraint:</a:t>
                </a:r>
              </a:p>
              <a:p>
                <a:r>
                  <a:rPr lang="en-US" sz="2400" dirty="0"/>
                  <a:t>f</a:t>
                </a:r>
                <a:r>
                  <a:rPr lang="en-US" sz="2400" b="0" dirty="0"/>
                  <a:t>or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400" b="0" dirty="0"/>
                  <a:t> </a:t>
                </a: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7850360-B8D1-C948-8A7C-EF29A5D19C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984" y="1278701"/>
                <a:ext cx="3154264" cy="1107996"/>
              </a:xfrm>
              <a:prstGeom prst="rect">
                <a:avLst/>
              </a:prstGeom>
              <a:blipFill>
                <a:blip r:embed="rId4"/>
                <a:stretch>
                  <a:fillRect l="-5622" t="-7955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ectangle 65">
            <a:extLst>
              <a:ext uri="{FF2B5EF4-FFF2-40B4-BE49-F238E27FC236}">
                <a16:creationId xmlns:a16="http://schemas.microsoft.com/office/drawing/2014/main" id="{758CC29F-27ED-CA4A-8B54-842842C3F4EA}"/>
              </a:ext>
            </a:extLst>
          </p:cNvPr>
          <p:cNvSpPr/>
          <p:nvPr/>
        </p:nvSpPr>
        <p:spPr>
          <a:xfrm>
            <a:off x="417689" y="1162756"/>
            <a:ext cx="2743200" cy="1411536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87BEC931-A00E-CB4B-8D02-A739A4E31E80}"/>
                  </a:ext>
                </a:extLst>
              </p:cNvPr>
              <p:cNvSpPr/>
              <p:nvPr/>
            </p:nvSpPr>
            <p:spPr>
              <a:xfrm>
                <a:off x="4128028" y="1612914"/>
                <a:ext cx="4408895" cy="83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m:rPr>
                                  <m:nor/>
                                </m:rPr>
                                <a:rPr lang="en-US" sz="2000" dirty="0">
                                  <a:solidFill>
                                    <a:schemeClr val="tx1"/>
                                  </a:solidFill>
                                </a:rPr>
                                <m:t> 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b="1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d>
                                        <m:dPr>
                                          <m:ctrlPr>
                                            <a:rPr lang="en-US" sz="20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d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0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child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0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_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0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height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87BEC931-A00E-CB4B-8D02-A739A4E31E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8028" y="1612914"/>
                <a:ext cx="4408895" cy="839332"/>
              </a:xfrm>
              <a:prstGeom prst="rect">
                <a:avLst/>
              </a:prstGeom>
              <a:blipFill>
                <a:blip r:embed="rId5"/>
                <a:stretch>
                  <a:fillRect l="-2011" t="-123881" b="-174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97E54765-1E76-7942-82F8-0D54E1F8B2B3}"/>
              </a:ext>
            </a:extLst>
          </p:cNvPr>
          <p:cNvSpPr txBox="1"/>
          <p:nvPr/>
        </p:nvSpPr>
        <p:spPr>
          <a:xfrm>
            <a:off x="4364424" y="1303167"/>
            <a:ext cx="352329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/>
              <a:t>Cost: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C527FA5-3D83-0F49-9F11-AD9E0FEFA7B4}"/>
              </a:ext>
            </a:extLst>
          </p:cNvPr>
          <p:cNvSpPr/>
          <p:nvPr/>
        </p:nvSpPr>
        <p:spPr>
          <a:xfrm>
            <a:off x="4170932" y="1156985"/>
            <a:ext cx="4344418" cy="1413490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8D47AB74-D251-0348-A6B3-5E3D8288D59C}"/>
                  </a:ext>
                </a:extLst>
              </p:cNvPr>
              <p:cNvSpPr/>
              <p:nvPr/>
            </p:nvSpPr>
            <p:spPr>
              <a:xfrm>
                <a:off x="5874874" y="5193825"/>
                <a:ext cx="188134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𝐺</m:t>
                      </m:r>
                      <m:r>
                        <a:rPr lang="en-US" sz="280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𝐸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8D47AB74-D251-0348-A6B3-5E3D8288D5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4874" y="5193825"/>
                <a:ext cx="1881349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3791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A85D4-0032-7444-8168-5738C539D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Isotonic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552C1C-46DF-9544-B455-8FDEE5879E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7886700" cy="5405816"/>
              </a:xfrm>
            </p:spPr>
            <p:txBody>
              <a:bodyPr/>
              <a:lstStyle/>
              <a:p>
                <a:r>
                  <a:rPr lang="en-US" dirty="0"/>
                  <a:t>Constraint Graph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𝐺</m:t>
                    </m:r>
                    <m:r>
                      <a:rPr lang="en-US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𝑉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𝐸</m:t>
                        </m:r>
                      </m:e>
                    </m:d>
                  </m:oMath>
                </a14:m>
                <a:endParaRPr lang="en-US" i="1" dirty="0"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552C1C-46DF-9544-B455-8FDEE5879E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7886700" cy="5405816"/>
              </a:xfrm>
              <a:blipFill>
                <a:blip r:embed="rId2"/>
                <a:stretch>
                  <a:fillRect l="-1608" t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4DA6827-8758-3648-93DF-432DA9FA5B07}"/>
              </a:ext>
            </a:extLst>
          </p:cNvPr>
          <p:cNvCxnSpPr/>
          <p:nvPr/>
        </p:nvCxnSpPr>
        <p:spPr>
          <a:xfrm flipV="1">
            <a:off x="5700692" y="2030388"/>
            <a:ext cx="0" cy="2743200"/>
          </a:xfrm>
          <a:prstGeom prst="line">
            <a:avLst/>
          </a:prstGeom>
          <a:ln w="95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EB80D7BD-51FE-1F40-94BA-B57AA4596465}"/>
              </a:ext>
            </a:extLst>
          </p:cNvPr>
          <p:cNvSpPr txBox="1"/>
          <p:nvPr/>
        </p:nvSpPr>
        <p:spPr>
          <a:xfrm rot="16200000">
            <a:off x="3798881" y="3328993"/>
            <a:ext cx="3221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Age of child</a:t>
            </a: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3131C6C4-F0F5-A242-A8E3-BE550E5200F8}"/>
              </a:ext>
            </a:extLst>
          </p:cNvPr>
          <p:cNvSpPr/>
          <p:nvPr/>
        </p:nvSpPr>
        <p:spPr>
          <a:xfrm>
            <a:off x="5968877" y="4379150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6B3C34C3-7F98-0341-8FF4-D1B18D078A31}"/>
              </a:ext>
            </a:extLst>
          </p:cNvPr>
          <p:cNvSpPr/>
          <p:nvPr/>
        </p:nvSpPr>
        <p:spPr>
          <a:xfrm>
            <a:off x="6470155" y="3451963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98D44A7D-C2A6-2846-BE09-8AEA8B4AC29D}"/>
              </a:ext>
            </a:extLst>
          </p:cNvPr>
          <p:cNvSpPr/>
          <p:nvPr/>
        </p:nvSpPr>
        <p:spPr>
          <a:xfrm>
            <a:off x="6879843" y="3857999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65E3EAF7-A082-9C4E-8D6A-E672326FB430}"/>
              </a:ext>
            </a:extLst>
          </p:cNvPr>
          <p:cNvSpPr/>
          <p:nvPr/>
        </p:nvSpPr>
        <p:spPr>
          <a:xfrm>
            <a:off x="7981641" y="3519562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6D697B88-D512-9947-BB09-389C74180771}"/>
              </a:ext>
            </a:extLst>
          </p:cNvPr>
          <p:cNvSpPr/>
          <p:nvPr/>
        </p:nvSpPr>
        <p:spPr>
          <a:xfrm>
            <a:off x="7307526" y="2702171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18E0378E-9D78-0845-AD8D-2457A62090EE}"/>
              </a:ext>
            </a:extLst>
          </p:cNvPr>
          <p:cNvCxnSpPr>
            <a:cxnSpLocks/>
            <a:stCxn id="94" idx="2"/>
            <a:endCxn id="92" idx="6"/>
          </p:cNvCxnSpPr>
          <p:nvPr/>
        </p:nvCxnSpPr>
        <p:spPr>
          <a:xfrm flipH="1">
            <a:off x="6150487" y="3541789"/>
            <a:ext cx="319668" cy="927187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4B8BD7D8-2331-124F-A920-1FB92EC71B68}"/>
              </a:ext>
            </a:extLst>
          </p:cNvPr>
          <p:cNvCxnSpPr>
            <a:cxnSpLocks/>
            <a:stCxn id="96" idx="2"/>
            <a:endCxn id="92" idx="6"/>
          </p:cNvCxnSpPr>
          <p:nvPr/>
        </p:nvCxnSpPr>
        <p:spPr>
          <a:xfrm flipH="1">
            <a:off x="6150487" y="3947825"/>
            <a:ext cx="729356" cy="521151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08EE6E68-15E6-D14C-BD0F-1BF9730B78E1}"/>
              </a:ext>
            </a:extLst>
          </p:cNvPr>
          <p:cNvCxnSpPr>
            <a:cxnSpLocks/>
            <a:stCxn id="98" idx="2"/>
            <a:endCxn id="96" idx="6"/>
          </p:cNvCxnSpPr>
          <p:nvPr/>
        </p:nvCxnSpPr>
        <p:spPr>
          <a:xfrm flipH="1">
            <a:off x="7061453" y="3609388"/>
            <a:ext cx="920188" cy="338437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7982A14A-1458-6045-8471-D4840C8B589E}"/>
              </a:ext>
            </a:extLst>
          </p:cNvPr>
          <p:cNvCxnSpPr>
            <a:cxnSpLocks/>
            <a:stCxn id="115" idx="4"/>
            <a:endCxn id="98" idx="6"/>
          </p:cNvCxnSpPr>
          <p:nvPr/>
        </p:nvCxnSpPr>
        <p:spPr>
          <a:xfrm flipH="1">
            <a:off x="8163251" y="2453076"/>
            <a:ext cx="465421" cy="1156312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Oval 114">
            <a:extLst>
              <a:ext uri="{FF2B5EF4-FFF2-40B4-BE49-F238E27FC236}">
                <a16:creationId xmlns:a16="http://schemas.microsoft.com/office/drawing/2014/main" id="{6B833EA4-7782-694A-B2A6-400311764A2A}"/>
              </a:ext>
            </a:extLst>
          </p:cNvPr>
          <p:cNvSpPr/>
          <p:nvPr/>
        </p:nvSpPr>
        <p:spPr>
          <a:xfrm>
            <a:off x="8537867" y="2273425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E0BC052F-E3E7-2447-B370-05EDD76A5BC4}"/>
              </a:ext>
            </a:extLst>
          </p:cNvPr>
          <p:cNvCxnSpPr>
            <a:cxnSpLocks/>
            <a:stCxn id="115" idx="2"/>
            <a:endCxn id="100" idx="6"/>
          </p:cNvCxnSpPr>
          <p:nvPr/>
        </p:nvCxnSpPr>
        <p:spPr>
          <a:xfrm flipH="1">
            <a:off x="7489136" y="2363251"/>
            <a:ext cx="1048731" cy="428746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CE2A80A-22D0-5641-9517-5ECDE0DDF531}"/>
              </a:ext>
            </a:extLst>
          </p:cNvPr>
          <p:cNvCxnSpPr>
            <a:cxnSpLocks/>
            <a:stCxn id="100" idx="2"/>
            <a:endCxn id="94" idx="6"/>
          </p:cNvCxnSpPr>
          <p:nvPr/>
        </p:nvCxnSpPr>
        <p:spPr>
          <a:xfrm flipH="1">
            <a:off x="6651765" y="2791997"/>
            <a:ext cx="655761" cy="749792"/>
          </a:xfrm>
          <a:prstGeom prst="line">
            <a:avLst/>
          </a:prstGeom>
          <a:ln w="34925">
            <a:solidFill>
              <a:schemeClr val="accent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EF67B89-F8B9-5E4D-AD25-3CE97B39AF78}"/>
              </a:ext>
            </a:extLst>
          </p:cNvPr>
          <p:cNvCxnSpPr>
            <a:cxnSpLocks/>
            <a:stCxn id="100" idx="4"/>
            <a:endCxn id="96" idx="7"/>
          </p:cNvCxnSpPr>
          <p:nvPr/>
        </p:nvCxnSpPr>
        <p:spPr>
          <a:xfrm flipH="1">
            <a:off x="7034857" y="2881822"/>
            <a:ext cx="363474" cy="1002486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E125333-F4E9-3245-AA35-39D4EA28BC4B}"/>
              </a:ext>
            </a:extLst>
          </p:cNvPr>
          <p:cNvCxnSpPr>
            <a:cxnSpLocks/>
          </p:cNvCxnSpPr>
          <p:nvPr/>
        </p:nvCxnSpPr>
        <p:spPr>
          <a:xfrm>
            <a:off x="1650781" y="3768144"/>
            <a:ext cx="2294154" cy="0"/>
          </a:xfrm>
          <a:prstGeom prst="line">
            <a:avLst/>
          </a:prstGeom>
          <a:ln w="95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5210C79-B03A-6244-9DC5-25BF198A15CD}"/>
              </a:ext>
            </a:extLst>
          </p:cNvPr>
          <p:cNvSpPr txBox="1"/>
          <p:nvPr/>
        </p:nvSpPr>
        <p:spPr>
          <a:xfrm>
            <a:off x="634040" y="3781647"/>
            <a:ext cx="4491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Height of mother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E04EC40-34EE-1F43-BC2F-C4D064DDFCAE}"/>
              </a:ext>
            </a:extLst>
          </p:cNvPr>
          <p:cNvSpPr/>
          <p:nvPr/>
        </p:nvSpPr>
        <p:spPr>
          <a:xfrm>
            <a:off x="1691486" y="3453141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BD2D72B-7893-4F4F-8E6D-4A7253AF2C9A}"/>
              </a:ext>
            </a:extLst>
          </p:cNvPr>
          <p:cNvSpPr/>
          <p:nvPr/>
        </p:nvSpPr>
        <p:spPr>
          <a:xfrm>
            <a:off x="2336527" y="3451964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4661602-886C-1342-B12D-F867507F2014}"/>
              </a:ext>
            </a:extLst>
          </p:cNvPr>
          <p:cNvSpPr/>
          <p:nvPr/>
        </p:nvSpPr>
        <p:spPr>
          <a:xfrm>
            <a:off x="2868825" y="3454150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2B36919-1182-CE45-BAC8-3E79AF4C5FC5}"/>
              </a:ext>
            </a:extLst>
          </p:cNvPr>
          <p:cNvSpPr/>
          <p:nvPr/>
        </p:nvSpPr>
        <p:spPr>
          <a:xfrm>
            <a:off x="3496473" y="3451964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623C7BD-8F58-FB49-82F9-58959A00C9D6}"/>
              </a:ext>
            </a:extLst>
          </p:cNvPr>
          <p:cNvCxnSpPr>
            <a:cxnSpLocks/>
            <a:stCxn id="25" idx="2"/>
            <a:endCxn id="24" idx="6"/>
          </p:cNvCxnSpPr>
          <p:nvPr/>
        </p:nvCxnSpPr>
        <p:spPr>
          <a:xfrm flipH="1">
            <a:off x="1873096" y="3541790"/>
            <a:ext cx="463431" cy="1177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111B9DC-62B9-6A46-9A60-02DE568E8C8B}"/>
              </a:ext>
            </a:extLst>
          </p:cNvPr>
          <p:cNvCxnSpPr>
            <a:cxnSpLocks/>
            <a:stCxn id="26" idx="2"/>
            <a:endCxn id="25" idx="6"/>
          </p:cNvCxnSpPr>
          <p:nvPr/>
        </p:nvCxnSpPr>
        <p:spPr>
          <a:xfrm flipH="1" flipV="1">
            <a:off x="2518137" y="3541790"/>
            <a:ext cx="350688" cy="2186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6EED28D-5CFA-0B4D-872A-70D4465D03BE}"/>
              </a:ext>
            </a:extLst>
          </p:cNvPr>
          <p:cNvCxnSpPr>
            <a:cxnSpLocks/>
          </p:cNvCxnSpPr>
          <p:nvPr/>
        </p:nvCxnSpPr>
        <p:spPr>
          <a:xfrm flipH="1">
            <a:off x="3076276" y="3533210"/>
            <a:ext cx="446038" cy="2186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6D21A26-5873-B347-A82C-0DD40A01C9E2}"/>
              </a:ext>
            </a:extLst>
          </p:cNvPr>
          <p:cNvCxnSpPr>
            <a:cxnSpLocks/>
          </p:cNvCxnSpPr>
          <p:nvPr/>
        </p:nvCxnSpPr>
        <p:spPr>
          <a:xfrm>
            <a:off x="5979884" y="4828188"/>
            <a:ext cx="2557983" cy="0"/>
          </a:xfrm>
          <a:prstGeom prst="line">
            <a:avLst/>
          </a:prstGeom>
          <a:ln w="95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845C28E7-0BAB-2C43-B40D-5C1FA4950C10}"/>
              </a:ext>
            </a:extLst>
          </p:cNvPr>
          <p:cNvSpPr txBox="1"/>
          <p:nvPr/>
        </p:nvSpPr>
        <p:spPr>
          <a:xfrm>
            <a:off x="5062000" y="4828188"/>
            <a:ext cx="4491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Height of mother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57E38A1-7BB2-9F48-9A0B-DFA4EB160FD5}"/>
              </a:ext>
            </a:extLst>
          </p:cNvPr>
          <p:cNvCxnSpPr>
            <a:cxnSpLocks/>
          </p:cNvCxnSpPr>
          <p:nvPr/>
        </p:nvCxnSpPr>
        <p:spPr>
          <a:xfrm flipH="1">
            <a:off x="4720342" y="4970900"/>
            <a:ext cx="932062" cy="1745776"/>
          </a:xfrm>
          <a:prstGeom prst="line">
            <a:avLst/>
          </a:prstGeom>
          <a:ln w="95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07D5C427-FFBB-274F-9B1C-4FDF86FC82AD}"/>
              </a:ext>
            </a:extLst>
          </p:cNvPr>
          <p:cNvSpPr txBox="1"/>
          <p:nvPr/>
        </p:nvSpPr>
        <p:spPr>
          <a:xfrm rot="17957345">
            <a:off x="2738082" y="5366626"/>
            <a:ext cx="4491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Height of child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DD684A0-32CF-1A40-B8D1-7BD82716D395}"/>
              </a:ext>
            </a:extLst>
          </p:cNvPr>
          <p:cNvCxnSpPr>
            <a:cxnSpLocks/>
          </p:cNvCxnSpPr>
          <p:nvPr/>
        </p:nvCxnSpPr>
        <p:spPr>
          <a:xfrm flipH="1">
            <a:off x="588068" y="3907072"/>
            <a:ext cx="932062" cy="1745776"/>
          </a:xfrm>
          <a:prstGeom prst="line">
            <a:avLst/>
          </a:prstGeom>
          <a:ln w="95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B1012E9E-6C07-3047-971B-1F5B07AB571C}"/>
              </a:ext>
            </a:extLst>
          </p:cNvPr>
          <p:cNvSpPr txBox="1"/>
          <p:nvPr/>
        </p:nvSpPr>
        <p:spPr>
          <a:xfrm rot="17957345">
            <a:off x="-1394192" y="4302798"/>
            <a:ext cx="4491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Height of child</a:t>
            </a:r>
          </a:p>
        </p:txBody>
      </p:sp>
    </p:spTree>
    <p:extLst>
      <p:ext uri="{BB962C8B-B14F-4D97-AF65-F5344CB8AC3E}">
        <p14:creationId xmlns:p14="http://schemas.microsoft.com/office/powerpoint/2010/main" val="31993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92" grpId="0" animBg="1"/>
      <p:bldP spid="94" grpId="0" animBg="1"/>
      <p:bldP spid="96" grpId="0" animBg="1"/>
      <p:bldP spid="98" grpId="0" animBg="1"/>
      <p:bldP spid="100" grpId="0" animBg="1"/>
      <p:bldP spid="115" grpId="0" animBg="1"/>
      <p:bldP spid="23" grpId="0"/>
      <p:bldP spid="24" grpId="0" animBg="1"/>
      <p:bldP spid="25" grpId="0" animBg="1"/>
      <p:bldP spid="26" grpId="0" animBg="1"/>
      <p:bldP spid="27" grpId="0" animBg="1"/>
      <p:bldP spid="40" grpId="0"/>
      <p:bldP spid="34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0EA65AA-9CCC-1D4D-9446-B5CB3DA125F6}"/>
              </a:ext>
            </a:extLst>
          </p:cNvPr>
          <p:cNvSpPr/>
          <p:nvPr/>
        </p:nvSpPr>
        <p:spPr>
          <a:xfrm>
            <a:off x="4921098" y="2846883"/>
            <a:ext cx="1713251" cy="2076735"/>
          </a:xfrm>
          <a:prstGeom prst="rect">
            <a:avLst/>
          </a:pr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BA85D4-0032-7444-8168-5738C539D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Isotonic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552C1C-46DF-9544-B455-8FDEE5879E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7886700" cy="5405816"/>
              </a:xfrm>
            </p:spPr>
            <p:txBody>
              <a:bodyPr/>
              <a:lstStyle/>
              <a:p>
                <a:r>
                  <a:rPr lang="en-US" dirty="0"/>
                  <a:t>Constraint Graph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𝐺</m:t>
                    </m:r>
                    <m:r>
                      <a:rPr lang="en-US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𝑉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𝐸</m:t>
                        </m:r>
                      </m:e>
                    </m:d>
                  </m:oMath>
                </a14:m>
                <a:endParaRPr lang="en-US" i="1" dirty="0"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552C1C-46DF-9544-B455-8FDEE5879E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7886700" cy="5405816"/>
              </a:xfrm>
              <a:blipFill>
                <a:blip r:embed="rId3"/>
                <a:stretch>
                  <a:fillRect l="-1608" t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4DA6827-8758-3648-93DF-432DA9FA5B07}"/>
              </a:ext>
            </a:extLst>
          </p:cNvPr>
          <p:cNvCxnSpPr/>
          <p:nvPr/>
        </p:nvCxnSpPr>
        <p:spPr>
          <a:xfrm flipV="1">
            <a:off x="4924025" y="2125820"/>
            <a:ext cx="0" cy="2743200"/>
          </a:xfrm>
          <a:prstGeom prst="line">
            <a:avLst/>
          </a:prstGeom>
          <a:ln w="95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EB80D7BD-51FE-1F40-94BA-B57AA4596465}"/>
              </a:ext>
            </a:extLst>
          </p:cNvPr>
          <p:cNvSpPr txBox="1"/>
          <p:nvPr/>
        </p:nvSpPr>
        <p:spPr>
          <a:xfrm rot="16200000">
            <a:off x="3022214" y="3424425"/>
            <a:ext cx="3221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Age of child</a:t>
            </a: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3131C6C4-F0F5-A242-A8E3-BE550E5200F8}"/>
              </a:ext>
            </a:extLst>
          </p:cNvPr>
          <p:cNvSpPr/>
          <p:nvPr/>
        </p:nvSpPr>
        <p:spPr>
          <a:xfrm>
            <a:off x="5192210" y="4474582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6B3C34C3-7F98-0341-8FF4-D1B18D078A31}"/>
              </a:ext>
            </a:extLst>
          </p:cNvPr>
          <p:cNvSpPr/>
          <p:nvPr/>
        </p:nvSpPr>
        <p:spPr>
          <a:xfrm>
            <a:off x="5693488" y="3547395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98D44A7D-C2A6-2846-BE09-8AEA8B4AC29D}"/>
              </a:ext>
            </a:extLst>
          </p:cNvPr>
          <p:cNvSpPr/>
          <p:nvPr/>
        </p:nvSpPr>
        <p:spPr>
          <a:xfrm>
            <a:off x="6103176" y="3953431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65E3EAF7-A082-9C4E-8D6A-E672326FB430}"/>
              </a:ext>
            </a:extLst>
          </p:cNvPr>
          <p:cNvSpPr/>
          <p:nvPr/>
        </p:nvSpPr>
        <p:spPr>
          <a:xfrm>
            <a:off x="7204974" y="3614994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6D697B88-D512-9947-BB09-389C74180771}"/>
              </a:ext>
            </a:extLst>
          </p:cNvPr>
          <p:cNvSpPr/>
          <p:nvPr/>
        </p:nvSpPr>
        <p:spPr>
          <a:xfrm>
            <a:off x="6530859" y="2797603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18E0378E-9D78-0845-AD8D-2457A62090EE}"/>
              </a:ext>
            </a:extLst>
          </p:cNvPr>
          <p:cNvCxnSpPr>
            <a:cxnSpLocks/>
            <a:stCxn id="94" idx="2"/>
            <a:endCxn id="92" idx="6"/>
          </p:cNvCxnSpPr>
          <p:nvPr/>
        </p:nvCxnSpPr>
        <p:spPr>
          <a:xfrm flipH="1">
            <a:off x="5373820" y="3637221"/>
            <a:ext cx="319668" cy="927187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4B8BD7D8-2331-124F-A920-1FB92EC71B68}"/>
              </a:ext>
            </a:extLst>
          </p:cNvPr>
          <p:cNvCxnSpPr>
            <a:cxnSpLocks/>
            <a:stCxn id="96" idx="2"/>
            <a:endCxn id="92" idx="6"/>
          </p:cNvCxnSpPr>
          <p:nvPr/>
        </p:nvCxnSpPr>
        <p:spPr>
          <a:xfrm flipH="1">
            <a:off x="5373820" y="4043257"/>
            <a:ext cx="729356" cy="521151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08EE6E68-15E6-D14C-BD0F-1BF9730B78E1}"/>
              </a:ext>
            </a:extLst>
          </p:cNvPr>
          <p:cNvCxnSpPr>
            <a:cxnSpLocks/>
            <a:stCxn id="98" idx="2"/>
            <a:endCxn id="96" idx="6"/>
          </p:cNvCxnSpPr>
          <p:nvPr/>
        </p:nvCxnSpPr>
        <p:spPr>
          <a:xfrm flipH="1">
            <a:off x="6284786" y="3704820"/>
            <a:ext cx="920188" cy="338437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7982A14A-1458-6045-8471-D4840C8B589E}"/>
              </a:ext>
            </a:extLst>
          </p:cNvPr>
          <p:cNvCxnSpPr>
            <a:cxnSpLocks/>
            <a:stCxn id="115" idx="4"/>
            <a:endCxn id="98" idx="6"/>
          </p:cNvCxnSpPr>
          <p:nvPr/>
        </p:nvCxnSpPr>
        <p:spPr>
          <a:xfrm flipH="1">
            <a:off x="7386584" y="2548508"/>
            <a:ext cx="465421" cy="1156312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Oval 114">
            <a:extLst>
              <a:ext uri="{FF2B5EF4-FFF2-40B4-BE49-F238E27FC236}">
                <a16:creationId xmlns:a16="http://schemas.microsoft.com/office/drawing/2014/main" id="{6B833EA4-7782-694A-B2A6-400311764A2A}"/>
              </a:ext>
            </a:extLst>
          </p:cNvPr>
          <p:cNvSpPr/>
          <p:nvPr/>
        </p:nvSpPr>
        <p:spPr>
          <a:xfrm>
            <a:off x="7761200" y="2368857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E0BC052F-E3E7-2447-B370-05EDD76A5BC4}"/>
              </a:ext>
            </a:extLst>
          </p:cNvPr>
          <p:cNvCxnSpPr>
            <a:cxnSpLocks/>
            <a:stCxn id="115" idx="2"/>
            <a:endCxn id="100" idx="6"/>
          </p:cNvCxnSpPr>
          <p:nvPr/>
        </p:nvCxnSpPr>
        <p:spPr>
          <a:xfrm flipH="1">
            <a:off x="6712469" y="2458683"/>
            <a:ext cx="1048731" cy="428746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CE2A80A-22D0-5641-9517-5ECDE0DDF531}"/>
              </a:ext>
            </a:extLst>
          </p:cNvPr>
          <p:cNvCxnSpPr>
            <a:cxnSpLocks/>
            <a:stCxn id="100" idx="2"/>
            <a:endCxn id="94" idx="6"/>
          </p:cNvCxnSpPr>
          <p:nvPr/>
        </p:nvCxnSpPr>
        <p:spPr>
          <a:xfrm flipH="1">
            <a:off x="5875098" y="2887429"/>
            <a:ext cx="655761" cy="749792"/>
          </a:xfrm>
          <a:prstGeom prst="line">
            <a:avLst/>
          </a:prstGeom>
          <a:ln w="34925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EF67B89-F8B9-5E4D-AD25-3CE97B39AF78}"/>
              </a:ext>
            </a:extLst>
          </p:cNvPr>
          <p:cNvCxnSpPr>
            <a:cxnSpLocks/>
            <a:stCxn id="100" idx="4"/>
            <a:endCxn id="96" idx="7"/>
          </p:cNvCxnSpPr>
          <p:nvPr/>
        </p:nvCxnSpPr>
        <p:spPr>
          <a:xfrm flipH="1">
            <a:off x="6258190" y="2977254"/>
            <a:ext cx="363474" cy="1002486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E125333-F4E9-3245-AA35-39D4EA28BC4B}"/>
              </a:ext>
            </a:extLst>
          </p:cNvPr>
          <p:cNvCxnSpPr>
            <a:cxnSpLocks/>
          </p:cNvCxnSpPr>
          <p:nvPr/>
        </p:nvCxnSpPr>
        <p:spPr>
          <a:xfrm>
            <a:off x="762811" y="3686035"/>
            <a:ext cx="2294154" cy="0"/>
          </a:xfrm>
          <a:prstGeom prst="line">
            <a:avLst/>
          </a:prstGeom>
          <a:ln w="95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5210C79-B03A-6244-9DC5-25BF198A15CD}"/>
              </a:ext>
            </a:extLst>
          </p:cNvPr>
          <p:cNvSpPr txBox="1"/>
          <p:nvPr/>
        </p:nvSpPr>
        <p:spPr>
          <a:xfrm>
            <a:off x="-253930" y="3699538"/>
            <a:ext cx="4491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Height of mother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E04EC40-34EE-1F43-BC2F-C4D064DDFCAE}"/>
              </a:ext>
            </a:extLst>
          </p:cNvPr>
          <p:cNvSpPr/>
          <p:nvPr/>
        </p:nvSpPr>
        <p:spPr>
          <a:xfrm>
            <a:off x="803516" y="3371032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BD2D72B-7893-4F4F-8E6D-4A7253AF2C9A}"/>
              </a:ext>
            </a:extLst>
          </p:cNvPr>
          <p:cNvSpPr/>
          <p:nvPr/>
        </p:nvSpPr>
        <p:spPr>
          <a:xfrm>
            <a:off x="1448557" y="3369855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4661602-886C-1342-B12D-F867507F2014}"/>
              </a:ext>
            </a:extLst>
          </p:cNvPr>
          <p:cNvSpPr/>
          <p:nvPr/>
        </p:nvSpPr>
        <p:spPr>
          <a:xfrm>
            <a:off x="1980855" y="3372041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2B36919-1182-CE45-BAC8-3E79AF4C5FC5}"/>
              </a:ext>
            </a:extLst>
          </p:cNvPr>
          <p:cNvSpPr/>
          <p:nvPr/>
        </p:nvSpPr>
        <p:spPr>
          <a:xfrm>
            <a:off x="2608503" y="3369855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623C7BD-8F58-FB49-82F9-58959A00C9D6}"/>
              </a:ext>
            </a:extLst>
          </p:cNvPr>
          <p:cNvCxnSpPr>
            <a:cxnSpLocks/>
            <a:stCxn id="25" idx="2"/>
            <a:endCxn id="24" idx="6"/>
          </p:cNvCxnSpPr>
          <p:nvPr/>
        </p:nvCxnSpPr>
        <p:spPr>
          <a:xfrm flipH="1">
            <a:off x="985126" y="3459681"/>
            <a:ext cx="463431" cy="1177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111B9DC-62B9-6A46-9A60-02DE568E8C8B}"/>
              </a:ext>
            </a:extLst>
          </p:cNvPr>
          <p:cNvCxnSpPr>
            <a:cxnSpLocks/>
            <a:stCxn id="26" idx="2"/>
            <a:endCxn id="25" idx="6"/>
          </p:cNvCxnSpPr>
          <p:nvPr/>
        </p:nvCxnSpPr>
        <p:spPr>
          <a:xfrm flipH="1" flipV="1">
            <a:off x="1630167" y="3459681"/>
            <a:ext cx="350688" cy="2186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6EED28D-5CFA-0B4D-872A-70D4465D03BE}"/>
              </a:ext>
            </a:extLst>
          </p:cNvPr>
          <p:cNvCxnSpPr>
            <a:cxnSpLocks/>
            <a:stCxn id="27" idx="2"/>
            <a:endCxn id="26" idx="6"/>
          </p:cNvCxnSpPr>
          <p:nvPr/>
        </p:nvCxnSpPr>
        <p:spPr>
          <a:xfrm flipH="1">
            <a:off x="2162465" y="3459681"/>
            <a:ext cx="446038" cy="2186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6D21A26-5873-B347-A82C-0DD40A01C9E2}"/>
              </a:ext>
            </a:extLst>
          </p:cNvPr>
          <p:cNvCxnSpPr>
            <a:cxnSpLocks/>
          </p:cNvCxnSpPr>
          <p:nvPr/>
        </p:nvCxnSpPr>
        <p:spPr>
          <a:xfrm>
            <a:off x="5203217" y="4923620"/>
            <a:ext cx="2557983" cy="0"/>
          </a:xfrm>
          <a:prstGeom prst="line">
            <a:avLst/>
          </a:prstGeom>
          <a:ln w="95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845C28E7-0BAB-2C43-B40D-5C1FA4950C10}"/>
              </a:ext>
            </a:extLst>
          </p:cNvPr>
          <p:cNvSpPr txBox="1"/>
          <p:nvPr/>
        </p:nvSpPr>
        <p:spPr>
          <a:xfrm>
            <a:off x="4285333" y="4923620"/>
            <a:ext cx="4491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Height of mother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92704C2-BA33-5C47-9562-48473AF7570C}"/>
                  </a:ext>
                </a:extLst>
              </p:cNvPr>
              <p:cNvSpPr/>
              <p:nvPr/>
            </p:nvSpPr>
            <p:spPr>
              <a:xfrm>
                <a:off x="5055794" y="3010905"/>
                <a:ext cx="98565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92704C2-BA33-5C47-9562-48473AF757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5794" y="3010905"/>
                <a:ext cx="985654" cy="523220"/>
              </a:xfrm>
              <a:prstGeom prst="rect">
                <a:avLst/>
              </a:prstGeom>
              <a:blipFill>
                <a:blip r:embed="rId4"/>
                <a:stretch>
                  <a:fillRect r="-2532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ACB01F82-10E7-4845-91E7-32356A75D5D3}"/>
                  </a:ext>
                </a:extLst>
              </p:cNvPr>
              <p:cNvSpPr/>
              <p:nvPr/>
            </p:nvSpPr>
            <p:spPr>
              <a:xfrm>
                <a:off x="6306262" y="2305617"/>
                <a:ext cx="97731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𝒙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ACB01F82-10E7-4845-91E7-32356A75D5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6262" y="2305617"/>
                <a:ext cx="977319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5AD16537-7D3D-034F-81E6-6FEF9D65E40B}"/>
                  </a:ext>
                </a:extLst>
              </p:cNvPr>
              <p:cNvSpPr/>
              <p:nvPr/>
            </p:nvSpPr>
            <p:spPr>
              <a:xfrm>
                <a:off x="1448557" y="5770537"/>
                <a:ext cx="2165401" cy="523220"/>
              </a:xfrm>
              <a:prstGeom prst="rect">
                <a:avLst/>
              </a:prstGeom>
              <a:solidFill>
                <a:srgbClr val="FF0000">
                  <a:alpha val="30000"/>
                </a:srgb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𝒙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5AD16537-7D3D-034F-81E6-6FEF9D65E4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8557" y="5770537"/>
                <a:ext cx="2165401" cy="523220"/>
              </a:xfrm>
              <a:prstGeom prst="rect">
                <a:avLst/>
              </a:prstGeom>
              <a:blipFill>
                <a:blip r:embed="rId6"/>
                <a:stretch>
                  <a:fillRect b="-13636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D990B0A6-F091-7048-A76D-2F0048C44CAE}"/>
              </a:ext>
            </a:extLst>
          </p:cNvPr>
          <p:cNvSpPr/>
          <p:nvPr/>
        </p:nvSpPr>
        <p:spPr>
          <a:xfrm>
            <a:off x="3789485" y="5772452"/>
            <a:ext cx="4503925" cy="523220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2800" dirty="0"/>
              <a:t>Taller mother AND older child</a:t>
            </a:r>
          </a:p>
        </p:txBody>
      </p:sp>
    </p:spTree>
    <p:extLst>
      <p:ext uri="{BB962C8B-B14F-4D97-AF65-F5344CB8AC3E}">
        <p14:creationId xmlns:p14="http://schemas.microsoft.com/office/powerpoint/2010/main" val="3290944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A85D4-0032-7444-8168-5738C539D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Isotonic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552C1C-46DF-9544-B455-8FDEE5879E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7886700" cy="5405816"/>
              </a:xfrm>
            </p:spPr>
            <p:txBody>
              <a:bodyPr/>
              <a:lstStyle/>
              <a:p>
                <a:r>
                  <a:rPr lang="en-US" dirty="0"/>
                  <a:t>Constraint Graph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𝐺</m:t>
                    </m:r>
                    <m:r>
                      <a:rPr lang="en-US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𝑉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𝐸</m:t>
                        </m:r>
                      </m:e>
                    </m:d>
                  </m:oMath>
                </a14:m>
                <a:endParaRPr lang="en-US" i="1" dirty="0"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552C1C-46DF-9544-B455-8FDEE5879E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7886700" cy="5405816"/>
              </a:xfrm>
              <a:blipFill>
                <a:blip r:embed="rId2"/>
                <a:stretch>
                  <a:fillRect l="-1608" t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4DA6827-8758-3648-93DF-432DA9FA5B07}"/>
              </a:ext>
            </a:extLst>
          </p:cNvPr>
          <p:cNvCxnSpPr/>
          <p:nvPr/>
        </p:nvCxnSpPr>
        <p:spPr>
          <a:xfrm flipV="1">
            <a:off x="1267342" y="2080100"/>
            <a:ext cx="0" cy="2743200"/>
          </a:xfrm>
          <a:prstGeom prst="line">
            <a:avLst/>
          </a:prstGeom>
          <a:ln w="95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EB80D7BD-51FE-1F40-94BA-B57AA4596465}"/>
              </a:ext>
            </a:extLst>
          </p:cNvPr>
          <p:cNvSpPr txBox="1"/>
          <p:nvPr/>
        </p:nvSpPr>
        <p:spPr>
          <a:xfrm rot="16200000">
            <a:off x="-634469" y="3378705"/>
            <a:ext cx="3221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Age of child</a:t>
            </a: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3131C6C4-F0F5-A242-A8E3-BE550E5200F8}"/>
              </a:ext>
            </a:extLst>
          </p:cNvPr>
          <p:cNvSpPr/>
          <p:nvPr/>
        </p:nvSpPr>
        <p:spPr>
          <a:xfrm>
            <a:off x="1535527" y="4428862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6B3C34C3-7F98-0341-8FF4-D1B18D078A31}"/>
              </a:ext>
            </a:extLst>
          </p:cNvPr>
          <p:cNvSpPr/>
          <p:nvPr/>
        </p:nvSpPr>
        <p:spPr>
          <a:xfrm>
            <a:off x="2036805" y="3501675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98D44A7D-C2A6-2846-BE09-8AEA8B4AC29D}"/>
              </a:ext>
            </a:extLst>
          </p:cNvPr>
          <p:cNvSpPr/>
          <p:nvPr/>
        </p:nvSpPr>
        <p:spPr>
          <a:xfrm>
            <a:off x="2446493" y="3907711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65E3EAF7-A082-9C4E-8D6A-E672326FB430}"/>
              </a:ext>
            </a:extLst>
          </p:cNvPr>
          <p:cNvSpPr/>
          <p:nvPr/>
        </p:nvSpPr>
        <p:spPr>
          <a:xfrm>
            <a:off x="3548291" y="3569274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6D697B88-D512-9947-BB09-389C74180771}"/>
              </a:ext>
            </a:extLst>
          </p:cNvPr>
          <p:cNvSpPr/>
          <p:nvPr/>
        </p:nvSpPr>
        <p:spPr>
          <a:xfrm>
            <a:off x="2874176" y="2751883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18E0378E-9D78-0845-AD8D-2457A62090EE}"/>
              </a:ext>
            </a:extLst>
          </p:cNvPr>
          <p:cNvCxnSpPr>
            <a:cxnSpLocks/>
            <a:stCxn id="94" idx="2"/>
            <a:endCxn id="92" idx="6"/>
          </p:cNvCxnSpPr>
          <p:nvPr/>
        </p:nvCxnSpPr>
        <p:spPr>
          <a:xfrm flipH="1">
            <a:off x="1717137" y="3591501"/>
            <a:ext cx="319668" cy="927187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4B8BD7D8-2331-124F-A920-1FB92EC71B68}"/>
              </a:ext>
            </a:extLst>
          </p:cNvPr>
          <p:cNvCxnSpPr>
            <a:cxnSpLocks/>
            <a:stCxn id="96" idx="2"/>
            <a:endCxn id="92" idx="6"/>
          </p:cNvCxnSpPr>
          <p:nvPr/>
        </p:nvCxnSpPr>
        <p:spPr>
          <a:xfrm flipH="1">
            <a:off x="1717137" y="3997537"/>
            <a:ext cx="729356" cy="521151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08EE6E68-15E6-D14C-BD0F-1BF9730B78E1}"/>
              </a:ext>
            </a:extLst>
          </p:cNvPr>
          <p:cNvCxnSpPr>
            <a:cxnSpLocks/>
            <a:stCxn id="98" idx="2"/>
            <a:endCxn id="96" idx="6"/>
          </p:cNvCxnSpPr>
          <p:nvPr/>
        </p:nvCxnSpPr>
        <p:spPr>
          <a:xfrm flipH="1">
            <a:off x="2628103" y="3659100"/>
            <a:ext cx="920188" cy="338437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7982A14A-1458-6045-8471-D4840C8B589E}"/>
              </a:ext>
            </a:extLst>
          </p:cNvPr>
          <p:cNvCxnSpPr>
            <a:cxnSpLocks/>
            <a:stCxn id="115" idx="4"/>
            <a:endCxn id="98" idx="6"/>
          </p:cNvCxnSpPr>
          <p:nvPr/>
        </p:nvCxnSpPr>
        <p:spPr>
          <a:xfrm flipH="1">
            <a:off x="3729901" y="2502788"/>
            <a:ext cx="465421" cy="1156312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Oval 114">
            <a:extLst>
              <a:ext uri="{FF2B5EF4-FFF2-40B4-BE49-F238E27FC236}">
                <a16:creationId xmlns:a16="http://schemas.microsoft.com/office/drawing/2014/main" id="{6B833EA4-7782-694A-B2A6-400311764A2A}"/>
              </a:ext>
            </a:extLst>
          </p:cNvPr>
          <p:cNvSpPr/>
          <p:nvPr/>
        </p:nvSpPr>
        <p:spPr>
          <a:xfrm>
            <a:off x="4104517" y="2323137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E0BC052F-E3E7-2447-B370-05EDD76A5BC4}"/>
              </a:ext>
            </a:extLst>
          </p:cNvPr>
          <p:cNvCxnSpPr>
            <a:cxnSpLocks/>
            <a:stCxn id="115" idx="2"/>
            <a:endCxn id="100" idx="6"/>
          </p:cNvCxnSpPr>
          <p:nvPr/>
        </p:nvCxnSpPr>
        <p:spPr>
          <a:xfrm flipH="1">
            <a:off x="3055786" y="2412963"/>
            <a:ext cx="1048731" cy="428746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CE2A80A-22D0-5641-9517-5ECDE0DDF531}"/>
              </a:ext>
            </a:extLst>
          </p:cNvPr>
          <p:cNvCxnSpPr>
            <a:cxnSpLocks/>
            <a:stCxn id="100" idx="2"/>
            <a:endCxn id="94" idx="6"/>
          </p:cNvCxnSpPr>
          <p:nvPr/>
        </p:nvCxnSpPr>
        <p:spPr>
          <a:xfrm flipH="1">
            <a:off x="2218415" y="2841709"/>
            <a:ext cx="655761" cy="749792"/>
          </a:xfrm>
          <a:prstGeom prst="line">
            <a:avLst/>
          </a:prstGeom>
          <a:ln w="34925">
            <a:solidFill>
              <a:schemeClr val="accent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EF67B89-F8B9-5E4D-AD25-3CE97B39AF78}"/>
              </a:ext>
            </a:extLst>
          </p:cNvPr>
          <p:cNvCxnSpPr>
            <a:cxnSpLocks/>
            <a:stCxn id="100" idx="4"/>
            <a:endCxn id="96" idx="7"/>
          </p:cNvCxnSpPr>
          <p:nvPr/>
        </p:nvCxnSpPr>
        <p:spPr>
          <a:xfrm flipH="1">
            <a:off x="2601507" y="2931534"/>
            <a:ext cx="363474" cy="1002486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6D21A26-5873-B347-A82C-0DD40A01C9E2}"/>
              </a:ext>
            </a:extLst>
          </p:cNvPr>
          <p:cNvCxnSpPr>
            <a:cxnSpLocks/>
          </p:cNvCxnSpPr>
          <p:nvPr/>
        </p:nvCxnSpPr>
        <p:spPr>
          <a:xfrm>
            <a:off x="1546534" y="4877900"/>
            <a:ext cx="2557983" cy="0"/>
          </a:xfrm>
          <a:prstGeom prst="line">
            <a:avLst/>
          </a:prstGeom>
          <a:ln w="95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845C28E7-0BAB-2C43-B40D-5C1FA4950C10}"/>
              </a:ext>
            </a:extLst>
          </p:cNvPr>
          <p:cNvSpPr txBox="1"/>
          <p:nvPr/>
        </p:nvSpPr>
        <p:spPr>
          <a:xfrm>
            <a:off x="628650" y="4877900"/>
            <a:ext cx="4491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Height of mother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60C232F-7440-914A-B2E8-E516D86434EA}"/>
                  </a:ext>
                </a:extLst>
              </p:cNvPr>
              <p:cNvSpPr txBox="1"/>
              <p:nvPr/>
            </p:nvSpPr>
            <p:spPr>
              <a:xfrm>
                <a:off x="4852546" y="2884690"/>
                <a:ext cx="3154264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400" dirty="0"/>
                  <a:t>Constraint:</a:t>
                </a:r>
              </a:p>
              <a:p>
                <a:r>
                  <a:rPr lang="en-US" sz="2400" dirty="0"/>
                  <a:t>f</a:t>
                </a:r>
                <a:r>
                  <a:rPr lang="en-US" sz="2400" b="0" dirty="0"/>
                  <a:t>or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400" b="0" dirty="0"/>
                  <a:t> </a:t>
                </a: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60C232F-7440-914A-B2E8-E516D86434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2546" y="2884690"/>
                <a:ext cx="3154264" cy="1107996"/>
              </a:xfrm>
              <a:prstGeom prst="rect">
                <a:avLst/>
              </a:prstGeom>
              <a:blipFill>
                <a:blip r:embed="rId3"/>
                <a:stretch>
                  <a:fillRect l="-5622" t="-7955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>
            <a:extLst>
              <a:ext uri="{FF2B5EF4-FFF2-40B4-BE49-F238E27FC236}">
                <a16:creationId xmlns:a16="http://schemas.microsoft.com/office/drawing/2014/main" id="{09CD1D0B-7DC6-A74B-956C-A9332C611849}"/>
              </a:ext>
            </a:extLst>
          </p:cNvPr>
          <p:cNvSpPr/>
          <p:nvPr/>
        </p:nvSpPr>
        <p:spPr>
          <a:xfrm>
            <a:off x="4522251" y="2768745"/>
            <a:ext cx="2743200" cy="1411536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0D6B052-B417-224B-9546-31A926D32384}"/>
                  </a:ext>
                </a:extLst>
              </p:cNvPr>
              <p:cNvSpPr/>
              <p:nvPr/>
            </p:nvSpPr>
            <p:spPr>
              <a:xfrm>
                <a:off x="4480521" y="4884791"/>
                <a:ext cx="4408895" cy="83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m:rPr>
                                  <m:nor/>
                                </m:rPr>
                                <a:rPr lang="en-US" sz="2000" dirty="0">
                                  <a:solidFill>
                                    <a:schemeClr val="tx1"/>
                                  </a:solidFill>
                                </a:rPr>
                                <m:t> 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b="1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d>
                                        <m:dPr>
                                          <m:ctrlPr>
                                            <a:rPr lang="en-US" sz="20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d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0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child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0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_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0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height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0D6B052-B417-224B-9546-31A926D323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0521" y="4884791"/>
                <a:ext cx="4408895" cy="839332"/>
              </a:xfrm>
              <a:prstGeom prst="rect">
                <a:avLst/>
              </a:prstGeom>
              <a:blipFill>
                <a:blip r:embed="rId4"/>
                <a:stretch>
                  <a:fillRect l="-2011" t="-125373" b="-173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A4260DBF-9642-004F-A74A-8BD4A33D0DDD}"/>
              </a:ext>
            </a:extLst>
          </p:cNvPr>
          <p:cNvSpPr txBox="1"/>
          <p:nvPr/>
        </p:nvSpPr>
        <p:spPr>
          <a:xfrm>
            <a:off x="4716917" y="4575044"/>
            <a:ext cx="352329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/>
              <a:t>Cost: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6DB5B02-6E0D-DD40-A5F0-4DF99E77DFC7}"/>
              </a:ext>
            </a:extLst>
          </p:cNvPr>
          <p:cNvSpPr/>
          <p:nvPr/>
        </p:nvSpPr>
        <p:spPr>
          <a:xfrm>
            <a:off x="4523425" y="4428862"/>
            <a:ext cx="4344418" cy="1413490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30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A85D4-0032-7444-8168-5738C539D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Isotonic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552C1C-46DF-9544-B455-8FDEE5879E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7886700" cy="5405816"/>
              </a:xfrm>
            </p:spPr>
            <p:txBody>
              <a:bodyPr/>
              <a:lstStyle/>
              <a:p>
                <a:r>
                  <a:rPr lang="en-US" dirty="0"/>
                  <a:t>Constraint Graph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𝐺</m:t>
                    </m:r>
                    <m:r>
                      <a:rPr lang="en-US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𝑉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𝐸</m:t>
                        </m:r>
                      </m:e>
                    </m:d>
                  </m:oMath>
                </a14:m>
                <a:endParaRPr lang="en-US" i="1" dirty="0"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552C1C-46DF-9544-B455-8FDEE5879E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7886700" cy="5405816"/>
              </a:xfrm>
              <a:blipFill>
                <a:blip r:embed="rId2"/>
                <a:stretch>
                  <a:fillRect l="-1608" t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4DA6827-8758-3648-93DF-432DA9FA5B07}"/>
              </a:ext>
            </a:extLst>
          </p:cNvPr>
          <p:cNvCxnSpPr/>
          <p:nvPr/>
        </p:nvCxnSpPr>
        <p:spPr>
          <a:xfrm flipV="1">
            <a:off x="1390173" y="1929972"/>
            <a:ext cx="0" cy="2743200"/>
          </a:xfrm>
          <a:prstGeom prst="line">
            <a:avLst/>
          </a:prstGeom>
          <a:ln w="95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EB80D7BD-51FE-1F40-94BA-B57AA4596465}"/>
              </a:ext>
            </a:extLst>
          </p:cNvPr>
          <p:cNvSpPr txBox="1"/>
          <p:nvPr/>
        </p:nvSpPr>
        <p:spPr>
          <a:xfrm rot="16200000">
            <a:off x="-511638" y="3228577"/>
            <a:ext cx="3221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Age of child</a:t>
            </a: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3131C6C4-F0F5-A242-A8E3-BE550E5200F8}"/>
              </a:ext>
            </a:extLst>
          </p:cNvPr>
          <p:cNvSpPr/>
          <p:nvPr/>
        </p:nvSpPr>
        <p:spPr>
          <a:xfrm>
            <a:off x="1535527" y="4428862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6B3C34C3-7F98-0341-8FF4-D1B18D078A31}"/>
              </a:ext>
            </a:extLst>
          </p:cNvPr>
          <p:cNvSpPr/>
          <p:nvPr/>
        </p:nvSpPr>
        <p:spPr>
          <a:xfrm>
            <a:off x="2036805" y="3501675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98D44A7D-C2A6-2846-BE09-8AEA8B4AC29D}"/>
              </a:ext>
            </a:extLst>
          </p:cNvPr>
          <p:cNvSpPr/>
          <p:nvPr/>
        </p:nvSpPr>
        <p:spPr>
          <a:xfrm>
            <a:off x="2446493" y="3907711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65E3EAF7-A082-9C4E-8D6A-E672326FB430}"/>
              </a:ext>
            </a:extLst>
          </p:cNvPr>
          <p:cNvSpPr/>
          <p:nvPr/>
        </p:nvSpPr>
        <p:spPr>
          <a:xfrm>
            <a:off x="3548291" y="3569274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6D697B88-D512-9947-BB09-389C74180771}"/>
              </a:ext>
            </a:extLst>
          </p:cNvPr>
          <p:cNvSpPr/>
          <p:nvPr/>
        </p:nvSpPr>
        <p:spPr>
          <a:xfrm>
            <a:off x="2874176" y="2751883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18E0378E-9D78-0845-AD8D-2457A62090EE}"/>
              </a:ext>
            </a:extLst>
          </p:cNvPr>
          <p:cNvCxnSpPr>
            <a:cxnSpLocks/>
            <a:stCxn id="94" idx="2"/>
            <a:endCxn id="92" idx="6"/>
          </p:cNvCxnSpPr>
          <p:nvPr/>
        </p:nvCxnSpPr>
        <p:spPr>
          <a:xfrm flipH="1">
            <a:off x="1717137" y="3591501"/>
            <a:ext cx="319668" cy="927187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4B8BD7D8-2331-124F-A920-1FB92EC71B68}"/>
              </a:ext>
            </a:extLst>
          </p:cNvPr>
          <p:cNvCxnSpPr>
            <a:cxnSpLocks/>
            <a:stCxn id="96" idx="2"/>
            <a:endCxn id="92" idx="6"/>
          </p:cNvCxnSpPr>
          <p:nvPr/>
        </p:nvCxnSpPr>
        <p:spPr>
          <a:xfrm flipH="1">
            <a:off x="1717137" y="3997537"/>
            <a:ext cx="729356" cy="521151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08EE6E68-15E6-D14C-BD0F-1BF9730B78E1}"/>
              </a:ext>
            </a:extLst>
          </p:cNvPr>
          <p:cNvCxnSpPr>
            <a:cxnSpLocks/>
            <a:stCxn id="98" idx="2"/>
            <a:endCxn id="96" idx="6"/>
          </p:cNvCxnSpPr>
          <p:nvPr/>
        </p:nvCxnSpPr>
        <p:spPr>
          <a:xfrm flipH="1">
            <a:off x="2628103" y="3659100"/>
            <a:ext cx="920188" cy="338437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7982A14A-1458-6045-8471-D4840C8B589E}"/>
              </a:ext>
            </a:extLst>
          </p:cNvPr>
          <p:cNvCxnSpPr>
            <a:cxnSpLocks/>
            <a:stCxn id="115" idx="4"/>
            <a:endCxn id="98" idx="6"/>
          </p:cNvCxnSpPr>
          <p:nvPr/>
        </p:nvCxnSpPr>
        <p:spPr>
          <a:xfrm flipH="1">
            <a:off x="3729901" y="2502788"/>
            <a:ext cx="465421" cy="1156312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Oval 114">
            <a:extLst>
              <a:ext uri="{FF2B5EF4-FFF2-40B4-BE49-F238E27FC236}">
                <a16:creationId xmlns:a16="http://schemas.microsoft.com/office/drawing/2014/main" id="{6B833EA4-7782-694A-B2A6-400311764A2A}"/>
              </a:ext>
            </a:extLst>
          </p:cNvPr>
          <p:cNvSpPr/>
          <p:nvPr/>
        </p:nvSpPr>
        <p:spPr>
          <a:xfrm>
            <a:off x="4104517" y="2323137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E0BC052F-E3E7-2447-B370-05EDD76A5BC4}"/>
              </a:ext>
            </a:extLst>
          </p:cNvPr>
          <p:cNvCxnSpPr>
            <a:cxnSpLocks/>
            <a:stCxn id="115" idx="2"/>
            <a:endCxn id="100" idx="6"/>
          </p:cNvCxnSpPr>
          <p:nvPr/>
        </p:nvCxnSpPr>
        <p:spPr>
          <a:xfrm flipH="1">
            <a:off x="3055786" y="2412963"/>
            <a:ext cx="1048731" cy="428746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CE2A80A-22D0-5641-9517-5ECDE0DDF531}"/>
              </a:ext>
            </a:extLst>
          </p:cNvPr>
          <p:cNvCxnSpPr>
            <a:cxnSpLocks/>
            <a:stCxn id="100" idx="2"/>
            <a:endCxn id="94" idx="6"/>
          </p:cNvCxnSpPr>
          <p:nvPr/>
        </p:nvCxnSpPr>
        <p:spPr>
          <a:xfrm flipH="1">
            <a:off x="2218415" y="2841709"/>
            <a:ext cx="655761" cy="749792"/>
          </a:xfrm>
          <a:prstGeom prst="line">
            <a:avLst/>
          </a:prstGeom>
          <a:ln w="34925">
            <a:solidFill>
              <a:schemeClr val="accent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EF67B89-F8B9-5E4D-AD25-3CE97B39AF78}"/>
              </a:ext>
            </a:extLst>
          </p:cNvPr>
          <p:cNvCxnSpPr>
            <a:cxnSpLocks/>
            <a:stCxn id="100" idx="4"/>
            <a:endCxn id="96" idx="7"/>
          </p:cNvCxnSpPr>
          <p:nvPr/>
        </p:nvCxnSpPr>
        <p:spPr>
          <a:xfrm flipH="1">
            <a:off x="2601507" y="2931534"/>
            <a:ext cx="363474" cy="1002486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6D21A26-5873-B347-A82C-0DD40A01C9E2}"/>
              </a:ext>
            </a:extLst>
          </p:cNvPr>
          <p:cNvCxnSpPr>
            <a:cxnSpLocks/>
          </p:cNvCxnSpPr>
          <p:nvPr/>
        </p:nvCxnSpPr>
        <p:spPr>
          <a:xfrm>
            <a:off x="1546534" y="4877900"/>
            <a:ext cx="2557983" cy="0"/>
          </a:xfrm>
          <a:prstGeom prst="line">
            <a:avLst/>
          </a:prstGeom>
          <a:ln w="95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845C28E7-0BAB-2C43-B40D-5C1FA4950C10}"/>
              </a:ext>
            </a:extLst>
          </p:cNvPr>
          <p:cNvSpPr txBox="1"/>
          <p:nvPr/>
        </p:nvSpPr>
        <p:spPr>
          <a:xfrm>
            <a:off x="628650" y="4877900"/>
            <a:ext cx="4491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Height of mother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60C232F-7440-914A-B2E8-E516D86434EA}"/>
                  </a:ext>
                </a:extLst>
              </p:cNvPr>
              <p:cNvSpPr txBox="1"/>
              <p:nvPr/>
            </p:nvSpPr>
            <p:spPr>
              <a:xfrm>
                <a:off x="4852546" y="2884690"/>
                <a:ext cx="3154264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400" dirty="0"/>
                  <a:t>Constraint:</a:t>
                </a:r>
              </a:p>
              <a:p>
                <a:r>
                  <a:rPr lang="en-US" sz="2400" dirty="0"/>
                  <a:t>f</a:t>
                </a:r>
                <a:r>
                  <a:rPr lang="en-US" sz="2400" b="0" dirty="0"/>
                  <a:t>or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400" b="0" dirty="0"/>
                  <a:t> </a:t>
                </a: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60C232F-7440-914A-B2E8-E516D86434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2546" y="2884690"/>
                <a:ext cx="3154264" cy="1107996"/>
              </a:xfrm>
              <a:prstGeom prst="rect">
                <a:avLst/>
              </a:prstGeom>
              <a:blipFill>
                <a:blip r:embed="rId3"/>
                <a:stretch>
                  <a:fillRect l="-5622" t="-7955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>
            <a:extLst>
              <a:ext uri="{FF2B5EF4-FFF2-40B4-BE49-F238E27FC236}">
                <a16:creationId xmlns:a16="http://schemas.microsoft.com/office/drawing/2014/main" id="{09CD1D0B-7DC6-A74B-956C-A9332C611849}"/>
              </a:ext>
            </a:extLst>
          </p:cNvPr>
          <p:cNvSpPr/>
          <p:nvPr/>
        </p:nvSpPr>
        <p:spPr>
          <a:xfrm>
            <a:off x="4522251" y="2768745"/>
            <a:ext cx="2743200" cy="1411536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0D6B052-B417-224B-9546-31A926D32384}"/>
                  </a:ext>
                </a:extLst>
              </p:cNvPr>
              <p:cNvSpPr/>
              <p:nvPr/>
            </p:nvSpPr>
            <p:spPr>
              <a:xfrm>
                <a:off x="4480521" y="4884791"/>
                <a:ext cx="4408895" cy="83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m:rPr>
                                  <m:nor/>
                                </m:rPr>
                                <a:rPr lang="en-US" sz="2000" dirty="0">
                                  <a:solidFill>
                                    <a:schemeClr val="tx1"/>
                                  </a:solidFill>
                                </a:rPr>
                                <m:t> 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b="1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d>
                                        <m:dPr>
                                          <m:ctrlPr>
                                            <a:rPr lang="en-US" sz="20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d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0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child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0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_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0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height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0D6B052-B417-224B-9546-31A926D323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0521" y="4884791"/>
                <a:ext cx="4408895" cy="839332"/>
              </a:xfrm>
              <a:prstGeom prst="rect">
                <a:avLst/>
              </a:prstGeom>
              <a:blipFill>
                <a:blip r:embed="rId4"/>
                <a:stretch>
                  <a:fillRect l="-2011" t="-125373" b="-173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A4260DBF-9642-004F-A74A-8BD4A33D0DDD}"/>
              </a:ext>
            </a:extLst>
          </p:cNvPr>
          <p:cNvSpPr txBox="1"/>
          <p:nvPr/>
        </p:nvSpPr>
        <p:spPr>
          <a:xfrm>
            <a:off x="4716917" y="4575044"/>
            <a:ext cx="352329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/>
              <a:t>Cost: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6DB5B02-6E0D-DD40-A5F0-4DF99E77DFC7}"/>
              </a:ext>
            </a:extLst>
          </p:cNvPr>
          <p:cNvSpPr/>
          <p:nvPr/>
        </p:nvSpPr>
        <p:spPr>
          <a:xfrm>
            <a:off x="4523425" y="4428862"/>
            <a:ext cx="4344418" cy="1413490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2358856-3167-B044-897B-61CD3E60B296}"/>
              </a:ext>
            </a:extLst>
          </p:cNvPr>
          <p:cNvCxnSpPr>
            <a:cxnSpLocks/>
          </p:cNvCxnSpPr>
          <p:nvPr/>
        </p:nvCxnSpPr>
        <p:spPr>
          <a:xfrm flipH="1">
            <a:off x="340477" y="4936678"/>
            <a:ext cx="932062" cy="1745776"/>
          </a:xfrm>
          <a:prstGeom prst="line">
            <a:avLst/>
          </a:prstGeom>
          <a:ln w="95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D92B4F8-7578-474A-A846-5CCEF41B87B7}"/>
              </a:ext>
            </a:extLst>
          </p:cNvPr>
          <p:cNvSpPr txBox="1"/>
          <p:nvPr/>
        </p:nvSpPr>
        <p:spPr>
          <a:xfrm rot="17957345">
            <a:off x="-1641783" y="5332404"/>
            <a:ext cx="4491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Height of child</a:t>
            </a:r>
          </a:p>
        </p:txBody>
      </p:sp>
    </p:spTree>
    <p:extLst>
      <p:ext uri="{BB962C8B-B14F-4D97-AF65-F5344CB8AC3E}">
        <p14:creationId xmlns:p14="http://schemas.microsoft.com/office/powerpoint/2010/main" val="33572526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A85D4-0032-7444-8168-5738C539D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Optimization on Graphs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552C1C-46DF-9544-B455-8FDEE5879E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7886700" cy="5405816"/>
              </a:xfrm>
            </p:spPr>
            <p:txBody>
              <a:bodyPr/>
              <a:lstStyle/>
              <a:p>
                <a:r>
                  <a:rPr lang="en-US" dirty="0"/>
                  <a:t>Graph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𝐺</m:t>
                    </m:r>
                    <m:r>
                      <a:rPr lang="en-US" i="1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𝑉</m:t>
                        </m:r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latin typeface="Cambria Math" charset="0"/>
                          </a:rPr>
                          <m:t>𝐸</m:t>
                        </m:r>
                      </m:e>
                    </m:d>
                  </m:oMath>
                </a14:m>
                <a:endParaRPr lang="en-US" i="1" dirty="0">
                  <a:latin typeface="Cambria Math" charset="0"/>
                </a:endParaRPr>
              </a:p>
              <a:p>
                <a:endParaRPr lang="en-US" sz="2000" i="1" dirty="0">
                  <a:latin typeface="Cambria Math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endParaRPr lang="en-US" sz="2000" dirty="0"/>
              </a:p>
              <a:p>
                <a:r>
                  <a:rPr lang="en-US" dirty="0"/>
                  <a:t>Functions &amp; constraints on pairs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552C1C-46DF-9544-B455-8FDEE5879E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7886700" cy="5405816"/>
              </a:xfrm>
              <a:blipFill>
                <a:blip r:embed="rId3"/>
                <a:stretch>
                  <a:fillRect l="-1608" t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2AF3A4D-9FBF-4E42-A08D-9B2DA6878135}"/>
                  </a:ext>
                </a:extLst>
              </p:cNvPr>
              <p:cNvSpPr/>
              <p:nvPr/>
            </p:nvSpPr>
            <p:spPr>
              <a:xfrm>
                <a:off x="7195196" y="3063267"/>
                <a:ext cx="17808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2AF3A4D-9FBF-4E42-A08D-9B2DA68781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5196" y="3063267"/>
                <a:ext cx="1780809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8B8B20EC-3770-0B41-9E90-5965E69423D5}"/>
              </a:ext>
            </a:extLst>
          </p:cNvPr>
          <p:cNvGrpSpPr/>
          <p:nvPr/>
        </p:nvGrpSpPr>
        <p:grpSpPr>
          <a:xfrm>
            <a:off x="526826" y="4216605"/>
            <a:ext cx="3484559" cy="1411536"/>
            <a:chOff x="526826" y="4673803"/>
            <a:chExt cx="3484559" cy="141153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D6894A4F-549D-964A-8637-8A9F8572DAA1}"/>
                    </a:ext>
                  </a:extLst>
                </p:cNvPr>
                <p:cNvSpPr txBox="1"/>
                <p:nvPr/>
              </p:nvSpPr>
              <p:spPr>
                <a:xfrm>
                  <a:off x="857121" y="4789748"/>
                  <a:ext cx="3154264" cy="110799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2400" dirty="0"/>
                    <a:t>Constraint:</a:t>
                  </a:r>
                </a:p>
                <a:p>
                  <a:r>
                    <a:rPr lang="en-US" sz="2400" dirty="0"/>
                    <a:t>f</a:t>
                  </a:r>
                  <a:r>
                    <a:rPr lang="en-US" sz="2400" b="0" dirty="0"/>
                    <a:t>or all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a14:m>
                  <a:endParaRPr lang="en-US" sz="2400" dirty="0"/>
                </a:p>
                <a:p>
                  <a14:m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)≤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𝒙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a14:m>
                  <a:r>
                    <a:rPr lang="en-US" sz="2400" b="0" dirty="0"/>
                    <a:t> </a:t>
                  </a:r>
                </a:p>
              </p:txBody>
            </p:sp>
          </mc:Choice>
          <mc:Fallback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D6894A4F-549D-964A-8637-8A9F8572DA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7121" y="4789748"/>
                  <a:ext cx="3154264" cy="1107996"/>
                </a:xfrm>
                <a:prstGeom prst="rect">
                  <a:avLst/>
                </a:prstGeom>
                <a:blipFill>
                  <a:blip r:embed="rId5"/>
                  <a:stretch>
                    <a:fillRect l="-5600" t="-7955" b="-102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3E25B76-2B7B-B444-8C6A-5A25A70B5EBD}"/>
                </a:ext>
              </a:extLst>
            </p:cNvPr>
            <p:cNvSpPr/>
            <p:nvPr/>
          </p:nvSpPr>
          <p:spPr>
            <a:xfrm>
              <a:off x="526826" y="4673803"/>
              <a:ext cx="2743200" cy="1411536"/>
            </a:xfrm>
            <a:prstGeom prst="rect">
              <a:avLst/>
            </a:pr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152352E-1416-DA42-9FD3-AE3231A2770A}"/>
              </a:ext>
            </a:extLst>
          </p:cNvPr>
          <p:cNvGrpSpPr/>
          <p:nvPr/>
        </p:nvGrpSpPr>
        <p:grpSpPr>
          <a:xfrm>
            <a:off x="3699827" y="4216605"/>
            <a:ext cx="5165915" cy="1413490"/>
            <a:chOff x="3699827" y="4673803"/>
            <a:chExt cx="5165915" cy="141349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90278100-4902-0645-9FD0-8430DDDCFC39}"/>
                    </a:ext>
                  </a:extLst>
                </p:cNvPr>
                <p:cNvSpPr/>
                <p:nvPr/>
              </p:nvSpPr>
              <p:spPr>
                <a:xfrm>
                  <a:off x="3699827" y="5129732"/>
                  <a:ext cx="5165915" cy="83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0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lim>
                            </m:limLow>
                          </m:fName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0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0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US" sz="20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20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m:rPr>
                                    <m:nor/>
                                  </m:rPr>
                                  <a:rPr lang="en-US" sz="2000" dirty="0">
                                    <a:solidFill>
                                      <a:schemeClr val="tx1"/>
                                    </a:solidFill>
                                  </a:rPr>
                                  <m:t> </m:t>
                                </m:r>
                              </m:sub>
                              <m:sup/>
                              <m:e>
                                <m:sSup>
                                  <m:sSupPr>
                                    <m:ctrlPr>
                                      <a:rPr lang="en-US" sz="2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000" b="1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  <m:d>
                                          <m:dPr>
                                            <m:ctrlPr>
                                              <a:rPr lang="en-US" sz="20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</m:d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sz="2000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observed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sz="2000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_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sz="2000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child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sz="2000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_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sz="2000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height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e>
                        </m:func>
                      </m:oMath>
                    </m:oMathPara>
                  </a14:m>
                  <a:endParaRPr lang="en-US" sz="2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90278100-4902-0645-9FD0-8430DDDCFC3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9827" y="5129732"/>
                  <a:ext cx="5165915" cy="839332"/>
                </a:xfrm>
                <a:prstGeom prst="rect">
                  <a:avLst/>
                </a:prstGeom>
                <a:blipFill>
                  <a:blip r:embed="rId6"/>
                  <a:stretch>
                    <a:fillRect l="-4902" t="-123881" b="-1731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72D0126-6CF7-B942-8053-55A8F1B6BC43}"/>
                </a:ext>
              </a:extLst>
            </p:cNvPr>
            <p:cNvSpPr txBox="1"/>
            <p:nvPr/>
          </p:nvSpPr>
          <p:spPr>
            <a:xfrm>
              <a:off x="3936223" y="4819985"/>
              <a:ext cx="3523294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400" dirty="0"/>
                <a:t>Cost: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E9170AF-AD44-A841-956C-5C57A93EF3A0}"/>
                </a:ext>
              </a:extLst>
            </p:cNvPr>
            <p:cNvSpPr/>
            <p:nvPr/>
          </p:nvSpPr>
          <p:spPr>
            <a:xfrm>
              <a:off x="3742730" y="4673803"/>
              <a:ext cx="5001091" cy="1413490"/>
            </a:xfrm>
            <a:prstGeom prst="rect">
              <a:avLst/>
            </a:pr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8307B4E-DBE5-0D49-9BC5-BDFC6C06E97F}"/>
              </a:ext>
            </a:extLst>
          </p:cNvPr>
          <p:cNvGrpSpPr/>
          <p:nvPr/>
        </p:nvGrpSpPr>
        <p:grpSpPr>
          <a:xfrm>
            <a:off x="2712720" y="2085790"/>
            <a:ext cx="4511040" cy="849235"/>
            <a:chOff x="2712720" y="2157758"/>
            <a:chExt cx="3942303" cy="51151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8D68ACD7-4056-7444-A7B4-B36DD1615065}"/>
                    </a:ext>
                  </a:extLst>
                </p:cNvPr>
                <p:cNvSpPr txBox="1"/>
                <p:nvPr/>
              </p:nvSpPr>
              <p:spPr>
                <a:xfrm>
                  <a:off x="2899464" y="2299939"/>
                  <a:ext cx="3755559" cy="22245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𝒙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a14:m>
                  <a:r>
                    <a:rPr lang="en-US" sz="2400" dirty="0"/>
                    <a:t> : predicted height of child</a:t>
                  </a:r>
                </a:p>
              </p:txBody>
            </p:sp>
          </mc:Choice>
          <mc:Fallback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8D68ACD7-4056-7444-A7B4-B36DD16150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9464" y="2299939"/>
                  <a:ext cx="3755559" cy="222457"/>
                </a:xfrm>
                <a:prstGeom prst="rect">
                  <a:avLst/>
                </a:prstGeom>
                <a:blipFill>
                  <a:blip r:embed="rId7"/>
                  <a:stretch>
                    <a:fillRect l="-1471" t="-20000" b="-4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F3B1BD6-4036-1D4D-ADE4-CA46E6D605D6}"/>
                </a:ext>
              </a:extLst>
            </p:cNvPr>
            <p:cNvSpPr/>
            <p:nvPr/>
          </p:nvSpPr>
          <p:spPr>
            <a:xfrm>
              <a:off x="2712720" y="2157758"/>
              <a:ext cx="3840480" cy="511513"/>
            </a:xfrm>
            <a:prstGeom prst="rect">
              <a:avLst/>
            </a:pr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1367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A85D4-0032-7444-8168-5738C539D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on Graphs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552C1C-46DF-9544-B455-8FDEE5879E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Graph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𝐺</m:t>
                    </m:r>
                    <m:r>
                      <a:rPr lang="en-US" i="1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𝑉</m:t>
                        </m:r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latin typeface="Cambria Math" charset="0"/>
                          </a:rPr>
                          <m:t>𝐸</m:t>
                        </m:r>
                      </m:e>
                    </m:d>
                  </m:oMath>
                </a14:m>
                <a:endParaRPr lang="en-US" i="1" dirty="0">
                  <a:latin typeface="Cambria Math" charset="0"/>
                </a:endParaRPr>
              </a:p>
              <a:p>
                <a:endParaRPr lang="en-US" i="1" dirty="0">
                  <a:latin typeface="Cambria Math" charset="0"/>
                </a:endParaRP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pairwise interactions on</a:t>
                </a:r>
              </a:p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552C1C-46DF-9544-B455-8FDEE5879E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08" t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>
            <a:extLst>
              <a:ext uri="{FF2B5EF4-FFF2-40B4-BE49-F238E27FC236}">
                <a16:creationId xmlns:a16="http://schemas.microsoft.com/office/drawing/2014/main" id="{C089AB33-DA7E-A24A-9808-DCAFCE286F0F}"/>
              </a:ext>
            </a:extLst>
          </p:cNvPr>
          <p:cNvSpPr/>
          <p:nvPr/>
        </p:nvSpPr>
        <p:spPr>
          <a:xfrm>
            <a:off x="2540962" y="2004757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C9367EE-DB4A-D142-B4EB-8B1602E542DE}"/>
              </a:ext>
            </a:extLst>
          </p:cNvPr>
          <p:cNvSpPr/>
          <p:nvPr/>
        </p:nvSpPr>
        <p:spPr>
          <a:xfrm>
            <a:off x="917433" y="2379663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2AEFC1E-1335-5F4E-99B9-BE8700899E10}"/>
              </a:ext>
            </a:extLst>
          </p:cNvPr>
          <p:cNvSpPr/>
          <p:nvPr/>
        </p:nvSpPr>
        <p:spPr>
          <a:xfrm>
            <a:off x="2015792" y="3505948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EF7F6E3-76CC-AD47-A7AD-B42B8F079F4E}"/>
              </a:ext>
            </a:extLst>
          </p:cNvPr>
          <p:cNvCxnSpPr>
            <a:cxnSpLocks/>
            <a:stCxn id="27" idx="2"/>
            <a:endCxn id="28" idx="6"/>
          </p:cNvCxnSpPr>
          <p:nvPr/>
        </p:nvCxnSpPr>
        <p:spPr>
          <a:xfrm flipH="1">
            <a:off x="1099043" y="2094583"/>
            <a:ext cx="1441919" cy="374906"/>
          </a:xfrm>
          <a:prstGeom prst="line">
            <a:avLst/>
          </a:prstGeom>
          <a:ln w="34925">
            <a:head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89ADF64-61C2-904D-BB3E-543B94BDFEFD}"/>
              </a:ext>
            </a:extLst>
          </p:cNvPr>
          <p:cNvCxnSpPr>
            <a:cxnSpLocks/>
            <a:stCxn id="29" idx="1"/>
            <a:endCxn id="28" idx="5"/>
          </p:cNvCxnSpPr>
          <p:nvPr/>
        </p:nvCxnSpPr>
        <p:spPr>
          <a:xfrm flipH="1" flipV="1">
            <a:off x="1072447" y="2533005"/>
            <a:ext cx="969941" cy="999252"/>
          </a:xfrm>
          <a:prstGeom prst="line">
            <a:avLst/>
          </a:prstGeom>
          <a:ln w="34925">
            <a:head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32593D3-E0B1-8B46-9CC4-30D421E19812}"/>
              </a:ext>
            </a:extLst>
          </p:cNvPr>
          <p:cNvCxnSpPr/>
          <p:nvPr/>
        </p:nvCxnSpPr>
        <p:spPr>
          <a:xfrm>
            <a:off x="4751216" y="1329107"/>
            <a:ext cx="0" cy="48804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6CADCD7-8E37-674B-BB5B-25FA05E8F57B}"/>
              </a:ext>
            </a:extLst>
          </p:cNvPr>
          <p:cNvCxnSpPr>
            <a:cxnSpLocks/>
            <a:stCxn id="29" idx="0"/>
          </p:cNvCxnSpPr>
          <p:nvPr/>
        </p:nvCxnSpPr>
        <p:spPr>
          <a:xfrm flipV="1">
            <a:off x="2106597" y="2184408"/>
            <a:ext cx="525170" cy="1321540"/>
          </a:xfrm>
          <a:prstGeom prst="line">
            <a:avLst/>
          </a:prstGeom>
          <a:ln w="34925">
            <a:head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CEB450C-64C5-9E40-934F-019A65FD9B4A}"/>
                  </a:ext>
                </a:extLst>
              </p:cNvPr>
              <p:cNvSpPr/>
              <p:nvPr/>
            </p:nvSpPr>
            <p:spPr>
              <a:xfrm>
                <a:off x="4827697" y="4709331"/>
                <a:ext cx="4217786" cy="10613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eqArr>
                                <m:eqArr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ℝ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𝑉</m:t>
                                      </m:r>
                                    </m:sup>
                                  </m:sSup>
                                </m:e>
                                <m:e/>
                              </m:eqAr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  <m:d>
                                    <m:dPr>
                                      <m:ctrlPr>
                                        <a:rPr lang="en-US" sz="2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d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CEB450C-64C5-9E40-934F-019A65FD9B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7697" y="4709331"/>
                <a:ext cx="4217786" cy="1061381"/>
              </a:xfrm>
              <a:prstGeom prst="rect">
                <a:avLst/>
              </a:prstGeom>
              <a:blipFill>
                <a:blip r:embed="rId4"/>
                <a:stretch>
                  <a:fillRect l="-2102" t="-121429" b="-16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6390F5B-3AA6-7940-81DC-6E814492A5FA}"/>
                  </a:ext>
                </a:extLst>
              </p:cNvPr>
              <p:cNvSpPr/>
              <p:nvPr/>
            </p:nvSpPr>
            <p:spPr>
              <a:xfrm>
                <a:off x="665673" y="3981913"/>
                <a:ext cx="184973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</m:sup>
                    </m:sSup>
                  </m:oMath>
                </a14:m>
                <a:r>
                  <a:rPr lang="en-US" sz="2800" dirty="0"/>
                  <a:t>       </a:t>
                </a:r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6390F5B-3AA6-7940-81DC-6E814492A5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673" y="3981913"/>
                <a:ext cx="1849737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C4AE2A0-40AA-F44E-8918-182F6123B046}"/>
                  </a:ext>
                </a:extLst>
              </p:cNvPr>
              <p:cNvSpPr/>
              <p:nvPr/>
            </p:nvSpPr>
            <p:spPr>
              <a:xfrm>
                <a:off x="4923466" y="1280362"/>
                <a:ext cx="4399852" cy="18770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Edge Constraints</a:t>
                </a:r>
              </a:p>
              <a:p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For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d>
                          <m:dPr>
                            <m:ctrlPr>
                              <a:rPr lang="en-US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C4AE2A0-40AA-F44E-8918-182F6123B0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3466" y="1280362"/>
                <a:ext cx="4399852" cy="1877052"/>
              </a:xfrm>
              <a:prstGeom prst="rect">
                <a:avLst/>
              </a:prstGeom>
              <a:blipFill>
                <a:blip r:embed="rId6"/>
                <a:stretch>
                  <a:fillRect l="-2882" t="-3356" b="-6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3498EA01-B1E9-3349-95AA-98F28D1508CE}"/>
              </a:ext>
            </a:extLst>
          </p:cNvPr>
          <p:cNvSpPr/>
          <p:nvPr/>
        </p:nvSpPr>
        <p:spPr>
          <a:xfrm>
            <a:off x="4923466" y="3982625"/>
            <a:ext cx="40262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Objective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6B24C8D-89C5-6A4C-A634-139C3A911420}"/>
              </a:ext>
            </a:extLst>
          </p:cNvPr>
          <p:cNvGrpSpPr/>
          <p:nvPr/>
        </p:nvGrpSpPr>
        <p:grpSpPr>
          <a:xfrm>
            <a:off x="8402403" y="2571882"/>
            <a:ext cx="739305" cy="523220"/>
            <a:chOff x="6249845" y="3405912"/>
            <a:chExt cx="739305" cy="52322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2572CE6-BA6A-174B-BF1A-B2D1B1FC4D6A}"/>
                </a:ext>
              </a:extLst>
            </p:cNvPr>
            <p:cNvSpPr/>
            <p:nvPr/>
          </p:nvSpPr>
          <p:spPr>
            <a:xfrm>
              <a:off x="6249845" y="3405912"/>
              <a:ext cx="73930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(    )</a:t>
              </a:r>
              <a:endParaRPr lang="en-US" sz="2800" dirty="0"/>
            </a:p>
          </p:txBody>
        </p:sp>
        <p:sp>
          <p:nvSpPr>
            <p:cNvPr id="18" name="5-Point Star 17">
              <a:extLst>
                <a:ext uri="{FF2B5EF4-FFF2-40B4-BE49-F238E27FC236}">
                  <a16:creationId xmlns:a16="http://schemas.microsoft.com/office/drawing/2014/main" id="{ACC9AACB-B649-1243-AE43-50806414D578}"/>
                </a:ext>
              </a:extLst>
            </p:cNvPr>
            <p:cNvSpPr/>
            <p:nvPr/>
          </p:nvSpPr>
          <p:spPr>
            <a:xfrm>
              <a:off x="6428840" y="3496235"/>
              <a:ext cx="348478" cy="311874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4364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A85D4-0032-7444-8168-5738C539D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Optimization on Graphs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552C1C-46DF-9544-B455-8FDEE5879E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7886700" cy="5405816"/>
              </a:xfrm>
            </p:spPr>
            <p:txBody>
              <a:bodyPr/>
              <a:lstStyle/>
              <a:p>
                <a:r>
                  <a:rPr lang="en-US" dirty="0"/>
                  <a:t>Graph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𝐺</m:t>
                    </m:r>
                    <m:r>
                      <a:rPr lang="en-US" i="1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𝑉</m:t>
                        </m:r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latin typeface="Cambria Math" charset="0"/>
                          </a:rPr>
                          <m:t>𝐸</m:t>
                        </m:r>
                      </m:e>
                    </m:d>
                  </m:oMath>
                </a14:m>
                <a:endParaRPr lang="en-US" i="1" dirty="0">
                  <a:latin typeface="Cambria Math" charset="0"/>
                </a:endParaRPr>
              </a:p>
              <a:p>
                <a:endParaRPr lang="en-US" sz="2000" i="1" dirty="0">
                  <a:latin typeface="Cambria Math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endParaRPr lang="en-US" sz="2000" dirty="0"/>
              </a:p>
              <a:p>
                <a:r>
                  <a:rPr lang="en-US" dirty="0"/>
                  <a:t>Functions &amp; constraints on pairs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/>
              </a:p>
              <a:p>
                <a:endParaRPr lang="en-US" b="1" dirty="0"/>
              </a:p>
              <a:p>
                <a:r>
                  <a:rPr lang="en-US" b="1" dirty="0"/>
                  <a:t>	(+ barrier trick)</a:t>
                </a:r>
              </a:p>
              <a:p>
                <a:endParaRPr lang="en-US" b="1" dirty="0"/>
              </a:p>
              <a:p>
                <a:r>
                  <a:rPr lang="en-US" dirty="0"/>
                  <a:t>Unconstrained problem with modified objective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552C1C-46DF-9544-B455-8FDEE5879E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7886700" cy="5405816"/>
              </a:xfrm>
              <a:blipFill>
                <a:blip r:embed="rId3"/>
                <a:stretch>
                  <a:fillRect l="-1608" t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2AF3A4D-9FBF-4E42-A08D-9B2DA6878135}"/>
                  </a:ext>
                </a:extLst>
              </p:cNvPr>
              <p:cNvSpPr/>
              <p:nvPr/>
            </p:nvSpPr>
            <p:spPr>
              <a:xfrm>
                <a:off x="7195196" y="3063267"/>
                <a:ext cx="17808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2AF3A4D-9FBF-4E42-A08D-9B2DA68781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5196" y="3063267"/>
                <a:ext cx="1780809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Arrow 4">
            <a:extLst>
              <a:ext uri="{FF2B5EF4-FFF2-40B4-BE49-F238E27FC236}">
                <a16:creationId xmlns:a16="http://schemas.microsoft.com/office/drawing/2014/main" id="{36152884-715B-814B-B596-D9FB1B497017}"/>
              </a:ext>
            </a:extLst>
          </p:cNvPr>
          <p:cNvSpPr/>
          <p:nvPr/>
        </p:nvSpPr>
        <p:spPr>
          <a:xfrm rot="5400000">
            <a:off x="879960" y="4244187"/>
            <a:ext cx="804312" cy="32991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F0C058D-5177-D347-B5A2-CCF6FB908331}"/>
              </a:ext>
            </a:extLst>
          </p:cNvPr>
          <p:cNvGrpSpPr/>
          <p:nvPr/>
        </p:nvGrpSpPr>
        <p:grpSpPr>
          <a:xfrm>
            <a:off x="4867493" y="3856447"/>
            <a:ext cx="3325684" cy="1105393"/>
            <a:chOff x="4647338" y="938193"/>
            <a:chExt cx="4643718" cy="2168625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83323B60-0F00-724B-A2CD-D870C7F5729F}"/>
                </a:ext>
              </a:extLst>
            </p:cNvPr>
            <p:cNvCxnSpPr>
              <a:cxnSpLocks/>
            </p:cNvCxnSpPr>
            <p:nvPr/>
          </p:nvCxnSpPr>
          <p:spPr>
            <a:xfrm>
              <a:off x="4647338" y="3094117"/>
              <a:ext cx="4643718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F09BA06F-C089-9144-95FF-5DD7D2448D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56303" y="1032125"/>
              <a:ext cx="0" cy="207469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CF18EB8-A7D0-F243-9957-C2F6A74903EF}"/>
                </a:ext>
              </a:extLst>
            </p:cNvPr>
            <p:cNvCxnSpPr>
              <a:cxnSpLocks/>
            </p:cNvCxnSpPr>
            <p:nvPr/>
          </p:nvCxnSpPr>
          <p:spPr>
            <a:xfrm>
              <a:off x="7424737" y="938193"/>
              <a:ext cx="0" cy="2149573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A0E09764-89B0-C643-9F51-853D493398D1}"/>
                </a:ext>
              </a:extLst>
            </p:cNvPr>
            <p:cNvSpPr/>
            <p:nvPr/>
          </p:nvSpPr>
          <p:spPr>
            <a:xfrm>
              <a:off x="5032746" y="1209923"/>
              <a:ext cx="2343265" cy="1711325"/>
            </a:xfrm>
            <a:custGeom>
              <a:avLst/>
              <a:gdLst>
                <a:gd name="connsiteX0" fmla="*/ 0 w 2314634"/>
                <a:gd name="connsiteY0" fmla="*/ 1562100 h 1562100"/>
                <a:gd name="connsiteX1" fmla="*/ 939800 w 2314634"/>
                <a:gd name="connsiteY1" fmla="*/ 1422400 h 1562100"/>
                <a:gd name="connsiteX2" fmla="*/ 1841500 w 2314634"/>
                <a:gd name="connsiteY2" fmla="*/ 1089025 h 1562100"/>
                <a:gd name="connsiteX3" fmla="*/ 2200275 w 2314634"/>
                <a:gd name="connsiteY3" fmla="*/ 762000 h 1562100"/>
                <a:gd name="connsiteX4" fmla="*/ 2286000 w 2314634"/>
                <a:gd name="connsiteY4" fmla="*/ 415925 h 1562100"/>
                <a:gd name="connsiteX5" fmla="*/ 2311400 w 2314634"/>
                <a:gd name="connsiteY5" fmla="*/ 101600 h 1562100"/>
                <a:gd name="connsiteX6" fmla="*/ 2311400 w 2314634"/>
                <a:gd name="connsiteY6" fmla="*/ 6350 h 1562100"/>
                <a:gd name="connsiteX7" fmla="*/ 2314575 w 2314634"/>
                <a:gd name="connsiteY7" fmla="*/ 9525 h 1562100"/>
                <a:gd name="connsiteX8" fmla="*/ 2308225 w 2314634"/>
                <a:gd name="connsiteY8" fmla="*/ 0 h 1562100"/>
                <a:gd name="connsiteX0" fmla="*/ 0 w 2317750"/>
                <a:gd name="connsiteY0" fmla="*/ 1685925 h 1685925"/>
                <a:gd name="connsiteX1" fmla="*/ 939800 w 2317750"/>
                <a:gd name="connsiteY1" fmla="*/ 1546225 h 1685925"/>
                <a:gd name="connsiteX2" fmla="*/ 1841500 w 2317750"/>
                <a:gd name="connsiteY2" fmla="*/ 1212850 h 1685925"/>
                <a:gd name="connsiteX3" fmla="*/ 2200275 w 2317750"/>
                <a:gd name="connsiteY3" fmla="*/ 885825 h 1685925"/>
                <a:gd name="connsiteX4" fmla="*/ 2286000 w 2317750"/>
                <a:gd name="connsiteY4" fmla="*/ 539750 h 1685925"/>
                <a:gd name="connsiteX5" fmla="*/ 2311400 w 2317750"/>
                <a:gd name="connsiteY5" fmla="*/ 225425 h 1685925"/>
                <a:gd name="connsiteX6" fmla="*/ 2311400 w 2317750"/>
                <a:gd name="connsiteY6" fmla="*/ 130175 h 1685925"/>
                <a:gd name="connsiteX7" fmla="*/ 2314575 w 2317750"/>
                <a:gd name="connsiteY7" fmla="*/ 133350 h 1685925"/>
                <a:gd name="connsiteX8" fmla="*/ 2317750 w 2317750"/>
                <a:gd name="connsiteY8" fmla="*/ 0 h 1685925"/>
                <a:gd name="connsiteX0" fmla="*/ 0 w 2317750"/>
                <a:gd name="connsiteY0" fmla="*/ 1685925 h 1685925"/>
                <a:gd name="connsiteX1" fmla="*/ 939800 w 2317750"/>
                <a:gd name="connsiteY1" fmla="*/ 1546225 h 1685925"/>
                <a:gd name="connsiteX2" fmla="*/ 1841500 w 2317750"/>
                <a:gd name="connsiteY2" fmla="*/ 1212850 h 1685925"/>
                <a:gd name="connsiteX3" fmla="*/ 2200275 w 2317750"/>
                <a:gd name="connsiteY3" fmla="*/ 885825 h 1685925"/>
                <a:gd name="connsiteX4" fmla="*/ 2286000 w 2317750"/>
                <a:gd name="connsiteY4" fmla="*/ 539750 h 1685925"/>
                <a:gd name="connsiteX5" fmla="*/ 2298700 w 2317750"/>
                <a:gd name="connsiteY5" fmla="*/ 374650 h 1685925"/>
                <a:gd name="connsiteX6" fmla="*/ 2311400 w 2317750"/>
                <a:gd name="connsiteY6" fmla="*/ 130175 h 1685925"/>
                <a:gd name="connsiteX7" fmla="*/ 2314575 w 2317750"/>
                <a:gd name="connsiteY7" fmla="*/ 133350 h 1685925"/>
                <a:gd name="connsiteX8" fmla="*/ 2317750 w 2317750"/>
                <a:gd name="connsiteY8" fmla="*/ 0 h 1685925"/>
                <a:gd name="connsiteX0" fmla="*/ 0 w 2317750"/>
                <a:gd name="connsiteY0" fmla="*/ 1685925 h 1685925"/>
                <a:gd name="connsiteX1" fmla="*/ 939800 w 2317750"/>
                <a:gd name="connsiteY1" fmla="*/ 1546225 h 1685925"/>
                <a:gd name="connsiteX2" fmla="*/ 1593850 w 2317750"/>
                <a:gd name="connsiteY2" fmla="*/ 1323975 h 1685925"/>
                <a:gd name="connsiteX3" fmla="*/ 2200275 w 2317750"/>
                <a:gd name="connsiteY3" fmla="*/ 885825 h 1685925"/>
                <a:gd name="connsiteX4" fmla="*/ 2286000 w 2317750"/>
                <a:gd name="connsiteY4" fmla="*/ 539750 h 1685925"/>
                <a:gd name="connsiteX5" fmla="*/ 2298700 w 2317750"/>
                <a:gd name="connsiteY5" fmla="*/ 374650 h 1685925"/>
                <a:gd name="connsiteX6" fmla="*/ 2311400 w 2317750"/>
                <a:gd name="connsiteY6" fmla="*/ 130175 h 1685925"/>
                <a:gd name="connsiteX7" fmla="*/ 2314575 w 2317750"/>
                <a:gd name="connsiteY7" fmla="*/ 133350 h 1685925"/>
                <a:gd name="connsiteX8" fmla="*/ 2317750 w 2317750"/>
                <a:gd name="connsiteY8" fmla="*/ 0 h 1685925"/>
                <a:gd name="connsiteX0" fmla="*/ 0 w 2317750"/>
                <a:gd name="connsiteY0" fmla="*/ 1685925 h 1685925"/>
                <a:gd name="connsiteX1" fmla="*/ 939800 w 2317750"/>
                <a:gd name="connsiteY1" fmla="*/ 1546225 h 1685925"/>
                <a:gd name="connsiteX2" fmla="*/ 1593850 w 2317750"/>
                <a:gd name="connsiteY2" fmla="*/ 1323975 h 1685925"/>
                <a:gd name="connsiteX3" fmla="*/ 2155825 w 2317750"/>
                <a:gd name="connsiteY3" fmla="*/ 898525 h 1685925"/>
                <a:gd name="connsiteX4" fmla="*/ 2286000 w 2317750"/>
                <a:gd name="connsiteY4" fmla="*/ 539750 h 1685925"/>
                <a:gd name="connsiteX5" fmla="*/ 2298700 w 2317750"/>
                <a:gd name="connsiteY5" fmla="*/ 374650 h 1685925"/>
                <a:gd name="connsiteX6" fmla="*/ 2311400 w 2317750"/>
                <a:gd name="connsiteY6" fmla="*/ 130175 h 1685925"/>
                <a:gd name="connsiteX7" fmla="*/ 2314575 w 2317750"/>
                <a:gd name="connsiteY7" fmla="*/ 133350 h 1685925"/>
                <a:gd name="connsiteX8" fmla="*/ 2317750 w 2317750"/>
                <a:gd name="connsiteY8" fmla="*/ 0 h 1685925"/>
                <a:gd name="connsiteX0" fmla="*/ 0 w 2317750"/>
                <a:gd name="connsiteY0" fmla="*/ 1685925 h 1685925"/>
                <a:gd name="connsiteX1" fmla="*/ 939800 w 2317750"/>
                <a:gd name="connsiteY1" fmla="*/ 1546225 h 1685925"/>
                <a:gd name="connsiteX2" fmla="*/ 1593850 w 2317750"/>
                <a:gd name="connsiteY2" fmla="*/ 1323975 h 1685925"/>
                <a:gd name="connsiteX3" fmla="*/ 2155825 w 2317750"/>
                <a:gd name="connsiteY3" fmla="*/ 898525 h 1685925"/>
                <a:gd name="connsiteX4" fmla="*/ 2286000 w 2317750"/>
                <a:gd name="connsiteY4" fmla="*/ 539750 h 1685925"/>
                <a:gd name="connsiteX5" fmla="*/ 2314575 w 2317750"/>
                <a:gd name="connsiteY5" fmla="*/ 381000 h 1685925"/>
                <a:gd name="connsiteX6" fmla="*/ 2311400 w 2317750"/>
                <a:gd name="connsiteY6" fmla="*/ 130175 h 1685925"/>
                <a:gd name="connsiteX7" fmla="*/ 2314575 w 2317750"/>
                <a:gd name="connsiteY7" fmla="*/ 133350 h 1685925"/>
                <a:gd name="connsiteX8" fmla="*/ 2317750 w 2317750"/>
                <a:gd name="connsiteY8" fmla="*/ 0 h 1685925"/>
                <a:gd name="connsiteX0" fmla="*/ 0 w 2317750"/>
                <a:gd name="connsiteY0" fmla="*/ 1685925 h 1685925"/>
                <a:gd name="connsiteX1" fmla="*/ 939800 w 2317750"/>
                <a:gd name="connsiteY1" fmla="*/ 1546225 h 1685925"/>
                <a:gd name="connsiteX2" fmla="*/ 1593850 w 2317750"/>
                <a:gd name="connsiteY2" fmla="*/ 1323975 h 1685925"/>
                <a:gd name="connsiteX3" fmla="*/ 2155825 w 2317750"/>
                <a:gd name="connsiteY3" fmla="*/ 898525 h 1685925"/>
                <a:gd name="connsiteX4" fmla="*/ 2263775 w 2317750"/>
                <a:gd name="connsiteY4" fmla="*/ 673100 h 1685925"/>
                <a:gd name="connsiteX5" fmla="*/ 2314575 w 2317750"/>
                <a:gd name="connsiteY5" fmla="*/ 381000 h 1685925"/>
                <a:gd name="connsiteX6" fmla="*/ 2311400 w 2317750"/>
                <a:gd name="connsiteY6" fmla="*/ 130175 h 1685925"/>
                <a:gd name="connsiteX7" fmla="*/ 2314575 w 2317750"/>
                <a:gd name="connsiteY7" fmla="*/ 133350 h 1685925"/>
                <a:gd name="connsiteX8" fmla="*/ 2317750 w 2317750"/>
                <a:gd name="connsiteY8" fmla="*/ 0 h 1685925"/>
                <a:gd name="connsiteX0" fmla="*/ 0 w 2317750"/>
                <a:gd name="connsiteY0" fmla="*/ 1685925 h 1685925"/>
                <a:gd name="connsiteX1" fmla="*/ 939800 w 2317750"/>
                <a:gd name="connsiteY1" fmla="*/ 1546225 h 1685925"/>
                <a:gd name="connsiteX2" fmla="*/ 1593850 w 2317750"/>
                <a:gd name="connsiteY2" fmla="*/ 1323975 h 1685925"/>
                <a:gd name="connsiteX3" fmla="*/ 2155825 w 2317750"/>
                <a:gd name="connsiteY3" fmla="*/ 898525 h 1685925"/>
                <a:gd name="connsiteX4" fmla="*/ 2263775 w 2317750"/>
                <a:gd name="connsiteY4" fmla="*/ 673100 h 1685925"/>
                <a:gd name="connsiteX5" fmla="*/ 2314575 w 2317750"/>
                <a:gd name="connsiteY5" fmla="*/ 381000 h 1685925"/>
                <a:gd name="connsiteX6" fmla="*/ 2311400 w 2317750"/>
                <a:gd name="connsiteY6" fmla="*/ 130175 h 1685925"/>
                <a:gd name="connsiteX7" fmla="*/ 2314575 w 2317750"/>
                <a:gd name="connsiteY7" fmla="*/ 133350 h 1685925"/>
                <a:gd name="connsiteX8" fmla="*/ 2317750 w 2317750"/>
                <a:gd name="connsiteY8" fmla="*/ 0 h 1685925"/>
                <a:gd name="connsiteX0" fmla="*/ 0 w 2317750"/>
                <a:gd name="connsiteY0" fmla="*/ 1685925 h 1685925"/>
                <a:gd name="connsiteX1" fmla="*/ 939800 w 2317750"/>
                <a:gd name="connsiteY1" fmla="*/ 1546225 h 1685925"/>
                <a:gd name="connsiteX2" fmla="*/ 1593850 w 2317750"/>
                <a:gd name="connsiteY2" fmla="*/ 1323975 h 1685925"/>
                <a:gd name="connsiteX3" fmla="*/ 2155825 w 2317750"/>
                <a:gd name="connsiteY3" fmla="*/ 898525 h 1685925"/>
                <a:gd name="connsiteX4" fmla="*/ 2282825 w 2317750"/>
                <a:gd name="connsiteY4" fmla="*/ 698500 h 1685925"/>
                <a:gd name="connsiteX5" fmla="*/ 2314575 w 2317750"/>
                <a:gd name="connsiteY5" fmla="*/ 381000 h 1685925"/>
                <a:gd name="connsiteX6" fmla="*/ 2311400 w 2317750"/>
                <a:gd name="connsiteY6" fmla="*/ 130175 h 1685925"/>
                <a:gd name="connsiteX7" fmla="*/ 2314575 w 2317750"/>
                <a:gd name="connsiteY7" fmla="*/ 133350 h 1685925"/>
                <a:gd name="connsiteX8" fmla="*/ 2317750 w 2317750"/>
                <a:gd name="connsiteY8" fmla="*/ 0 h 1685925"/>
                <a:gd name="connsiteX0" fmla="*/ 0 w 2324987"/>
                <a:gd name="connsiteY0" fmla="*/ 1685925 h 1685925"/>
                <a:gd name="connsiteX1" fmla="*/ 939800 w 2324987"/>
                <a:gd name="connsiteY1" fmla="*/ 1546225 h 1685925"/>
                <a:gd name="connsiteX2" fmla="*/ 1593850 w 2324987"/>
                <a:gd name="connsiteY2" fmla="*/ 1323975 h 1685925"/>
                <a:gd name="connsiteX3" fmla="*/ 2155825 w 2324987"/>
                <a:gd name="connsiteY3" fmla="*/ 898525 h 1685925"/>
                <a:gd name="connsiteX4" fmla="*/ 2282825 w 2324987"/>
                <a:gd name="connsiteY4" fmla="*/ 698500 h 1685925"/>
                <a:gd name="connsiteX5" fmla="*/ 2324100 w 2324987"/>
                <a:gd name="connsiteY5" fmla="*/ 384175 h 1685925"/>
                <a:gd name="connsiteX6" fmla="*/ 2311400 w 2324987"/>
                <a:gd name="connsiteY6" fmla="*/ 130175 h 1685925"/>
                <a:gd name="connsiteX7" fmla="*/ 2314575 w 2324987"/>
                <a:gd name="connsiteY7" fmla="*/ 133350 h 1685925"/>
                <a:gd name="connsiteX8" fmla="*/ 2317750 w 2324987"/>
                <a:gd name="connsiteY8" fmla="*/ 0 h 1685925"/>
                <a:gd name="connsiteX0" fmla="*/ 0 w 2324964"/>
                <a:gd name="connsiteY0" fmla="*/ 1685925 h 1685925"/>
                <a:gd name="connsiteX1" fmla="*/ 939800 w 2324964"/>
                <a:gd name="connsiteY1" fmla="*/ 1546225 h 1685925"/>
                <a:gd name="connsiteX2" fmla="*/ 1593850 w 2324964"/>
                <a:gd name="connsiteY2" fmla="*/ 1323975 h 1685925"/>
                <a:gd name="connsiteX3" fmla="*/ 2155825 w 2324964"/>
                <a:gd name="connsiteY3" fmla="*/ 898525 h 1685925"/>
                <a:gd name="connsiteX4" fmla="*/ 2282825 w 2324964"/>
                <a:gd name="connsiteY4" fmla="*/ 698500 h 1685925"/>
                <a:gd name="connsiteX5" fmla="*/ 2324100 w 2324964"/>
                <a:gd name="connsiteY5" fmla="*/ 384175 h 1685925"/>
                <a:gd name="connsiteX6" fmla="*/ 2311400 w 2324964"/>
                <a:gd name="connsiteY6" fmla="*/ 130175 h 1685925"/>
                <a:gd name="connsiteX7" fmla="*/ 2317750 w 2324964"/>
                <a:gd name="connsiteY7" fmla="*/ 0 h 1685925"/>
                <a:gd name="connsiteX0" fmla="*/ 0 w 2325804"/>
                <a:gd name="connsiteY0" fmla="*/ 1685925 h 1685925"/>
                <a:gd name="connsiteX1" fmla="*/ 939800 w 2325804"/>
                <a:gd name="connsiteY1" fmla="*/ 1546225 h 1685925"/>
                <a:gd name="connsiteX2" fmla="*/ 1593850 w 2325804"/>
                <a:gd name="connsiteY2" fmla="*/ 1323975 h 1685925"/>
                <a:gd name="connsiteX3" fmla="*/ 2155825 w 2325804"/>
                <a:gd name="connsiteY3" fmla="*/ 898525 h 1685925"/>
                <a:gd name="connsiteX4" fmla="*/ 2282825 w 2325804"/>
                <a:gd name="connsiteY4" fmla="*/ 698500 h 1685925"/>
                <a:gd name="connsiteX5" fmla="*/ 2324100 w 2325804"/>
                <a:gd name="connsiteY5" fmla="*/ 384175 h 1685925"/>
                <a:gd name="connsiteX6" fmla="*/ 2317750 w 2325804"/>
                <a:gd name="connsiteY6" fmla="*/ 0 h 1685925"/>
                <a:gd name="connsiteX0" fmla="*/ 0 w 2343265"/>
                <a:gd name="connsiteY0" fmla="*/ 1711325 h 1711325"/>
                <a:gd name="connsiteX1" fmla="*/ 939800 w 2343265"/>
                <a:gd name="connsiteY1" fmla="*/ 1571625 h 1711325"/>
                <a:gd name="connsiteX2" fmla="*/ 1593850 w 2343265"/>
                <a:gd name="connsiteY2" fmla="*/ 1349375 h 1711325"/>
                <a:gd name="connsiteX3" fmla="*/ 2155825 w 2343265"/>
                <a:gd name="connsiteY3" fmla="*/ 923925 h 1711325"/>
                <a:gd name="connsiteX4" fmla="*/ 2282825 w 2343265"/>
                <a:gd name="connsiteY4" fmla="*/ 723900 h 1711325"/>
                <a:gd name="connsiteX5" fmla="*/ 2324100 w 2343265"/>
                <a:gd name="connsiteY5" fmla="*/ 409575 h 1711325"/>
                <a:gd name="connsiteX6" fmla="*/ 2343150 w 2343265"/>
                <a:gd name="connsiteY6" fmla="*/ 0 h 1711325"/>
                <a:gd name="connsiteX0" fmla="*/ 0 w 2343265"/>
                <a:gd name="connsiteY0" fmla="*/ 1711325 h 1711325"/>
                <a:gd name="connsiteX1" fmla="*/ 939800 w 2343265"/>
                <a:gd name="connsiteY1" fmla="*/ 1571625 h 1711325"/>
                <a:gd name="connsiteX2" fmla="*/ 1593850 w 2343265"/>
                <a:gd name="connsiteY2" fmla="*/ 1349375 h 1711325"/>
                <a:gd name="connsiteX3" fmla="*/ 2146300 w 2343265"/>
                <a:gd name="connsiteY3" fmla="*/ 987425 h 1711325"/>
                <a:gd name="connsiteX4" fmla="*/ 2282825 w 2343265"/>
                <a:gd name="connsiteY4" fmla="*/ 723900 h 1711325"/>
                <a:gd name="connsiteX5" fmla="*/ 2324100 w 2343265"/>
                <a:gd name="connsiteY5" fmla="*/ 409575 h 1711325"/>
                <a:gd name="connsiteX6" fmla="*/ 2343150 w 2343265"/>
                <a:gd name="connsiteY6" fmla="*/ 0 h 1711325"/>
                <a:gd name="connsiteX0" fmla="*/ 0 w 2343265"/>
                <a:gd name="connsiteY0" fmla="*/ 1711325 h 1711325"/>
                <a:gd name="connsiteX1" fmla="*/ 939800 w 2343265"/>
                <a:gd name="connsiteY1" fmla="*/ 1571625 h 1711325"/>
                <a:gd name="connsiteX2" fmla="*/ 1593850 w 2343265"/>
                <a:gd name="connsiteY2" fmla="*/ 1349375 h 1711325"/>
                <a:gd name="connsiteX3" fmla="*/ 2146300 w 2343265"/>
                <a:gd name="connsiteY3" fmla="*/ 987425 h 1711325"/>
                <a:gd name="connsiteX4" fmla="*/ 2282825 w 2343265"/>
                <a:gd name="connsiteY4" fmla="*/ 723900 h 1711325"/>
                <a:gd name="connsiteX5" fmla="*/ 2324100 w 2343265"/>
                <a:gd name="connsiteY5" fmla="*/ 409575 h 1711325"/>
                <a:gd name="connsiteX6" fmla="*/ 2343150 w 2343265"/>
                <a:gd name="connsiteY6" fmla="*/ 0 h 1711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43265" h="1711325">
                  <a:moveTo>
                    <a:pt x="0" y="1711325"/>
                  </a:moveTo>
                  <a:cubicBezTo>
                    <a:pt x="316441" y="1680898"/>
                    <a:pt x="674158" y="1631950"/>
                    <a:pt x="939800" y="1571625"/>
                  </a:cubicBezTo>
                  <a:cubicBezTo>
                    <a:pt x="1205442" y="1511300"/>
                    <a:pt x="1392767" y="1446742"/>
                    <a:pt x="1593850" y="1349375"/>
                  </a:cubicBezTo>
                  <a:cubicBezTo>
                    <a:pt x="1794933" y="1252008"/>
                    <a:pt x="2037821" y="1117071"/>
                    <a:pt x="2146300" y="987425"/>
                  </a:cubicBezTo>
                  <a:cubicBezTo>
                    <a:pt x="2254779" y="857779"/>
                    <a:pt x="2253192" y="820208"/>
                    <a:pt x="2282825" y="723900"/>
                  </a:cubicBezTo>
                  <a:cubicBezTo>
                    <a:pt x="2312458" y="627592"/>
                    <a:pt x="2314046" y="530225"/>
                    <a:pt x="2324100" y="409575"/>
                  </a:cubicBezTo>
                  <a:cubicBezTo>
                    <a:pt x="2334154" y="288925"/>
                    <a:pt x="2344473" y="80036"/>
                    <a:pt x="234315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CAAFD69-3DF2-F744-97AD-28A3D681315E}"/>
                  </a:ext>
                </a:extLst>
              </p:cNvPr>
              <p:cNvSpPr/>
              <p:nvPr/>
            </p:nvSpPr>
            <p:spPr>
              <a:xfrm>
                <a:off x="2312549" y="5637837"/>
                <a:ext cx="4217786" cy="10613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eqArr>
                                <m:eqArr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ℝ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𝑉</m:t>
                                      </m:r>
                                    </m:sup>
                                  </m:sSup>
                                </m:e>
                                <m:e/>
                              </m:eqAr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  <m:d>
                                    <m:dPr>
                                      <m:ctrlPr>
                                        <a:rPr lang="en-US" sz="2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d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CAAFD69-3DF2-F744-97AD-28A3D68131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2549" y="5637837"/>
                <a:ext cx="4217786" cy="1061381"/>
              </a:xfrm>
              <a:prstGeom prst="rect">
                <a:avLst/>
              </a:prstGeom>
              <a:blipFill>
                <a:blip r:embed="rId5"/>
                <a:stretch>
                  <a:fillRect l="-2102" t="-124096" b="-163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240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A5CD98-3D9F-0E47-B565-FB77800B9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56218B-3B7A-0C4D-BCFB-0CD1F1213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93005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Optimization on Graphs: Fast Algorithms</a:t>
            </a:r>
          </a:p>
        </p:txBody>
      </p:sp>
    </p:spTree>
    <p:extLst>
      <p:ext uri="{BB962C8B-B14F-4D97-AF65-F5344CB8AC3E}">
        <p14:creationId xmlns:p14="http://schemas.microsoft.com/office/powerpoint/2010/main" val="29602432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A85D4-0032-7444-8168-5738C539D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793"/>
            <a:ext cx="7886700" cy="1325563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Optimization Primer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C359E15-3AEB-E044-AA9A-DAC40A98AB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𝒟</m:t>
                            </m:r>
                          </m:lim>
                        </m:limLow>
                      </m:fName>
                      <m: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C359E15-3AEB-E044-AA9A-DAC40A98AB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nip Diagonal Corner Rectangle 5">
            <a:extLst>
              <a:ext uri="{FF2B5EF4-FFF2-40B4-BE49-F238E27FC236}">
                <a16:creationId xmlns:a16="http://schemas.microsoft.com/office/drawing/2014/main" id="{6782586A-B682-504F-83C1-A430343BFF00}"/>
              </a:ext>
            </a:extLst>
          </p:cNvPr>
          <p:cNvSpPr/>
          <p:nvPr/>
        </p:nvSpPr>
        <p:spPr>
          <a:xfrm>
            <a:off x="3198737" y="1285397"/>
            <a:ext cx="4616526" cy="2350906"/>
          </a:xfrm>
          <a:prstGeom prst="snip2DiagRect">
            <a:avLst>
              <a:gd name="adj1" fmla="val 50000"/>
              <a:gd name="adj2" fmla="val 16667"/>
            </a:avLst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FAC48FD-C0B7-A84D-974A-5A6CB1F7F105}"/>
                  </a:ext>
                </a:extLst>
              </p:cNvPr>
              <p:cNvSpPr/>
              <p:nvPr/>
            </p:nvSpPr>
            <p:spPr>
              <a:xfrm>
                <a:off x="3110753" y="1286614"/>
                <a:ext cx="53668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𝒟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FAC48FD-C0B7-A84D-974A-5A6CB1F7F1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753" y="1286614"/>
                <a:ext cx="536685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D44E927-3723-DB49-ADAF-6D7F7E8CE994}"/>
                  </a:ext>
                </a:extLst>
              </p:cNvPr>
              <p:cNvSpPr/>
              <p:nvPr/>
            </p:nvSpPr>
            <p:spPr>
              <a:xfrm>
                <a:off x="7706272" y="2563994"/>
                <a:ext cx="61837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D44E927-3723-DB49-ADAF-6D7F7E8CE9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6272" y="2563994"/>
                <a:ext cx="61837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Arc 35">
            <a:extLst>
              <a:ext uri="{FF2B5EF4-FFF2-40B4-BE49-F238E27FC236}">
                <a16:creationId xmlns:a16="http://schemas.microsoft.com/office/drawing/2014/main" id="{1A3DD642-952D-F740-BF26-140BDC72ABEE}"/>
              </a:ext>
            </a:extLst>
          </p:cNvPr>
          <p:cNvSpPr/>
          <p:nvPr/>
        </p:nvSpPr>
        <p:spPr>
          <a:xfrm rot="16200000">
            <a:off x="4932042" y="1720996"/>
            <a:ext cx="2998456" cy="2145185"/>
          </a:xfrm>
          <a:prstGeom prst="arc">
            <a:avLst>
              <a:gd name="adj1" fmla="val 13628556"/>
              <a:gd name="adj2" fmla="val 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909A08A3-29CF-0C4F-B1C2-BB56BFECF6C0}"/>
              </a:ext>
            </a:extLst>
          </p:cNvPr>
          <p:cNvSpPr/>
          <p:nvPr/>
        </p:nvSpPr>
        <p:spPr>
          <a:xfrm rot="16200000">
            <a:off x="3868667" y="1720995"/>
            <a:ext cx="2998456" cy="2145185"/>
          </a:xfrm>
          <a:prstGeom prst="arc">
            <a:avLst>
              <a:gd name="adj1" fmla="val 13628556"/>
              <a:gd name="adj2" fmla="val 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FA712DFD-0574-834B-9FA4-7333FCA61D1F}"/>
              </a:ext>
            </a:extLst>
          </p:cNvPr>
          <p:cNvSpPr/>
          <p:nvPr/>
        </p:nvSpPr>
        <p:spPr>
          <a:xfrm>
            <a:off x="7731715" y="2365549"/>
            <a:ext cx="194113" cy="1906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723FD76A-BC83-814E-9BE4-353E656C7AAC}"/>
              </a:ext>
            </a:extLst>
          </p:cNvPr>
          <p:cNvSpPr/>
          <p:nvPr/>
        </p:nvSpPr>
        <p:spPr>
          <a:xfrm rot="16200000">
            <a:off x="7377079" y="1744544"/>
            <a:ext cx="1657467" cy="1509322"/>
          </a:xfrm>
          <a:prstGeom prst="arc">
            <a:avLst>
              <a:gd name="adj1" fmla="val 14870862"/>
              <a:gd name="adj2" fmla="val 19836118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A1409CE0-B8A3-C846-B4DB-D258C4A6902E}"/>
              </a:ext>
            </a:extLst>
          </p:cNvPr>
          <p:cNvSpPr/>
          <p:nvPr/>
        </p:nvSpPr>
        <p:spPr>
          <a:xfrm rot="16200000">
            <a:off x="6859100" y="1489051"/>
            <a:ext cx="2316713" cy="2360659"/>
          </a:xfrm>
          <a:prstGeom prst="arc">
            <a:avLst>
              <a:gd name="adj1" fmla="val 14402131"/>
              <a:gd name="adj2" fmla="val 20615576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4982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A85D4-0032-7444-8168-5738C539D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793"/>
            <a:ext cx="7886700" cy="1325563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Optimization Primer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C359E15-3AEB-E044-AA9A-DAC40A98AB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𝒟</m:t>
                            </m:r>
                          </m:lim>
                        </m:limLow>
                      </m:fName>
                      <m: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r>
                  <a:rPr lang="en-US" dirty="0"/>
                  <a:t>Second Order Methods – “Newton Steps”</a:t>
                </a: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C359E15-3AEB-E044-AA9A-DAC40A98AB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nip Diagonal Corner Rectangle 5">
            <a:extLst>
              <a:ext uri="{FF2B5EF4-FFF2-40B4-BE49-F238E27FC236}">
                <a16:creationId xmlns:a16="http://schemas.microsoft.com/office/drawing/2014/main" id="{6782586A-B682-504F-83C1-A430343BFF00}"/>
              </a:ext>
            </a:extLst>
          </p:cNvPr>
          <p:cNvSpPr/>
          <p:nvPr/>
        </p:nvSpPr>
        <p:spPr>
          <a:xfrm>
            <a:off x="3198737" y="1285397"/>
            <a:ext cx="4616526" cy="2350906"/>
          </a:xfrm>
          <a:prstGeom prst="snip2DiagRect">
            <a:avLst>
              <a:gd name="adj1" fmla="val 50000"/>
              <a:gd name="adj2" fmla="val 16667"/>
            </a:avLst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FAC48FD-C0B7-A84D-974A-5A6CB1F7F105}"/>
                  </a:ext>
                </a:extLst>
              </p:cNvPr>
              <p:cNvSpPr/>
              <p:nvPr/>
            </p:nvSpPr>
            <p:spPr>
              <a:xfrm>
                <a:off x="3110753" y="1286614"/>
                <a:ext cx="53668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𝒟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FAC48FD-C0B7-A84D-974A-5A6CB1F7F1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753" y="1286614"/>
                <a:ext cx="53668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c 8">
            <a:extLst>
              <a:ext uri="{FF2B5EF4-FFF2-40B4-BE49-F238E27FC236}">
                <a16:creationId xmlns:a16="http://schemas.microsoft.com/office/drawing/2014/main" id="{8C3518F3-0A71-4649-A385-19792C9FD488}"/>
              </a:ext>
            </a:extLst>
          </p:cNvPr>
          <p:cNvSpPr/>
          <p:nvPr/>
        </p:nvSpPr>
        <p:spPr>
          <a:xfrm rot="16200000">
            <a:off x="7377079" y="1744544"/>
            <a:ext cx="1657467" cy="1509322"/>
          </a:xfrm>
          <a:prstGeom prst="arc">
            <a:avLst>
              <a:gd name="adj1" fmla="val 14870862"/>
              <a:gd name="adj2" fmla="val 19836118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129B94AF-09C9-CB4B-B201-657BA9EE6FAA}"/>
              </a:ext>
            </a:extLst>
          </p:cNvPr>
          <p:cNvSpPr/>
          <p:nvPr/>
        </p:nvSpPr>
        <p:spPr>
          <a:xfrm rot="16200000">
            <a:off x="6859100" y="1489051"/>
            <a:ext cx="2316713" cy="2360659"/>
          </a:xfrm>
          <a:prstGeom prst="arc">
            <a:avLst>
              <a:gd name="adj1" fmla="val 14402131"/>
              <a:gd name="adj2" fmla="val 20615576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D44E927-3723-DB49-ADAF-6D7F7E8CE994}"/>
                  </a:ext>
                </a:extLst>
              </p:cNvPr>
              <p:cNvSpPr/>
              <p:nvPr/>
            </p:nvSpPr>
            <p:spPr>
              <a:xfrm>
                <a:off x="7706272" y="2563994"/>
                <a:ext cx="61837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D44E927-3723-DB49-ADAF-6D7F7E8CE9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6272" y="2563994"/>
                <a:ext cx="61837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Arc 35">
            <a:extLst>
              <a:ext uri="{FF2B5EF4-FFF2-40B4-BE49-F238E27FC236}">
                <a16:creationId xmlns:a16="http://schemas.microsoft.com/office/drawing/2014/main" id="{1A3DD642-952D-F740-BF26-140BDC72ABEE}"/>
              </a:ext>
            </a:extLst>
          </p:cNvPr>
          <p:cNvSpPr/>
          <p:nvPr/>
        </p:nvSpPr>
        <p:spPr>
          <a:xfrm rot="16200000">
            <a:off x="4932042" y="1720996"/>
            <a:ext cx="2998456" cy="2145185"/>
          </a:xfrm>
          <a:prstGeom prst="arc">
            <a:avLst>
              <a:gd name="adj1" fmla="val 13628556"/>
              <a:gd name="adj2" fmla="val 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909A08A3-29CF-0C4F-B1C2-BB56BFECF6C0}"/>
              </a:ext>
            </a:extLst>
          </p:cNvPr>
          <p:cNvSpPr/>
          <p:nvPr/>
        </p:nvSpPr>
        <p:spPr>
          <a:xfrm rot="16200000">
            <a:off x="3868667" y="1720995"/>
            <a:ext cx="2998456" cy="2145185"/>
          </a:xfrm>
          <a:prstGeom prst="arc">
            <a:avLst>
              <a:gd name="adj1" fmla="val 13628556"/>
              <a:gd name="adj2" fmla="val 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7A0BB7-A1DA-834C-88D6-63FB17E182CE}"/>
                  </a:ext>
                </a:extLst>
              </p:cNvPr>
              <p:cNvSpPr/>
              <p:nvPr/>
            </p:nvSpPr>
            <p:spPr>
              <a:xfrm>
                <a:off x="4025075" y="1390970"/>
                <a:ext cx="64517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7A0BB7-A1DA-834C-88D6-63FB17E182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075" y="1390970"/>
                <a:ext cx="645177" cy="523220"/>
              </a:xfrm>
              <a:prstGeom prst="rect">
                <a:avLst/>
              </a:prstGeom>
              <a:blipFill>
                <a:blip r:embed="rId6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6D20F63E-C799-B244-957E-BDDC2922CA49}"/>
              </a:ext>
            </a:extLst>
          </p:cNvPr>
          <p:cNvSpPr/>
          <p:nvPr/>
        </p:nvSpPr>
        <p:spPr>
          <a:xfrm>
            <a:off x="5409943" y="1967997"/>
            <a:ext cx="194113" cy="1906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B62F9B1-E693-4B41-8FF3-5871C1CA1F14}"/>
              </a:ext>
            </a:extLst>
          </p:cNvPr>
          <p:cNvSpPr/>
          <p:nvPr/>
        </p:nvSpPr>
        <p:spPr>
          <a:xfrm>
            <a:off x="4549297" y="1571883"/>
            <a:ext cx="194113" cy="1906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2179CEE-8160-8140-933B-AD6D761A50F6}"/>
              </a:ext>
            </a:extLst>
          </p:cNvPr>
          <p:cNvSpPr/>
          <p:nvPr/>
        </p:nvSpPr>
        <p:spPr>
          <a:xfrm>
            <a:off x="6822407" y="2154031"/>
            <a:ext cx="194113" cy="1906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95B8FF3-D92E-E24A-8AC3-1D334D4939D2}"/>
              </a:ext>
            </a:extLst>
          </p:cNvPr>
          <p:cNvSpPr/>
          <p:nvPr/>
        </p:nvSpPr>
        <p:spPr>
          <a:xfrm>
            <a:off x="7731715" y="2365549"/>
            <a:ext cx="194113" cy="1906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253B3EC-ED6B-2545-8161-93AED39F887C}"/>
                  </a:ext>
                </a:extLst>
              </p:cNvPr>
              <p:cNvSpPr/>
              <p:nvPr/>
            </p:nvSpPr>
            <p:spPr>
              <a:xfrm>
                <a:off x="5525149" y="1572942"/>
                <a:ext cx="64517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253B3EC-ED6B-2545-8161-93AED39F88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5149" y="1572942"/>
                <a:ext cx="645177" cy="523220"/>
              </a:xfrm>
              <a:prstGeom prst="rect">
                <a:avLst/>
              </a:prstGeom>
              <a:blipFill>
                <a:blip r:embed="rId7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CFADF19-6C83-6142-98B9-FDECA9763DAA}"/>
                  </a:ext>
                </a:extLst>
              </p:cNvPr>
              <p:cNvSpPr/>
              <p:nvPr/>
            </p:nvSpPr>
            <p:spPr>
              <a:xfrm>
                <a:off x="6554089" y="1652580"/>
                <a:ext cx="64517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CFADF19-6C83-6142-98B9-FDECA9763D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4089" y="1652580"/>
                <a:ext cx="645177" cy="523220"/>
              </a:xfrm>
              <a:prstGeom prst="rect">
                <a:avLst/>
              </a:prstGeom>
              <a:blipFill>
                <a:blip r:embed="rId8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FDD875C-1C61-804A-9967-4941B983245D}"/>
              </a:ext>
            </a:extLst>
          </p:cNvPr>
          <p:cNvCxnSpPr>
            <a:cxnSpLocks/>
          </p:cNvCxnSpPr>
          <p:nvPr/>
        </p:nvCxnSpPr>
        <p:spPr>
          <a:xfrm>
            <a:off x="4706003" y="1673918"/>
            <a:ext cx="471678" cy="240272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38D4E29-8309-7840-BD1A-704C537138BD}"/>
              </a:ext>
            </a:extLst>
          </p:cNvPr>
          <p:cNvCxnSpPr>
            <a:cxnSpLocks/>
          </p:cNvCxnSpPr>
          <p:nvPr/>
        </p:nvCxnSpPr>
        <p:spPr>
          <a:xfrm>
            <a:off x="5550238" y="2047425"/>
            <a:ext cx="601448" cy="111174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695FD92-C162-714C-A168-B4623B9CE7E5}"/>
                  </a:ext>
                </a:extLst>
              </p:cNvPr>
              <p:cNvSpPr/>
              <p:nvPr/>
            </p:nvSpPr>
            <p:spPr>
              <a:xfrm>
                <a:off x="606973" y="4081210"/>
                <a:ext cx="9808267" cy="7641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𝚫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dc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d</m:t>
                            </m:r>
                          </m:e>
                          <m:sup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c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d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p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  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695FD92-C162-714C-A168-B4623B9CE7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973" y="4081210"/>
                <a:ext cx="9808267" cy="764184"/>
              </a:xfrm>
              <a:prstGeom prst="rect">
                <a:avLst/>
              </a:prstGeom>
              <a:blipFill>
                <a:blip r:embed="rId9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2658BAB-8712-0949-96D2-06CD8CC89469}"/>
              </a:ext>
            </a:extLst>
          </p:cNvPr>
          <p:cNvCxnSpPr>
            <a:cxnSpLocks/>
          </p:cNvCxnSpPr>
          <p:nvPr/>
        </p:nvCxnSpPr>
        <p:spPr>
          <a:xfrm>
            <a:off x="6917135" y="2254375"/>
            <a:ext cx="441704" cy="20020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0E9EF8A-55FC-B549-97B5-F233EF649220}"/>
              </a:ext>
            </a:extLst>
          </p:cNvPr>
          <p:cNvCxnSpPr>
            <a:cxnSpLocks/>
          </p:cNvCxnSpPr>
          <p:nvPr/>
        </p:nvCxnSpPr>
        <p:spPr>
          <a:xfrm>
            <a:off x="2060028" y="6487662"/>
            <a:ext cx="325906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B5F7E6B-3376-1743-ADF4-C70A19A0D805}"/>
              </a:ext>
            </a:extLst>
          </p:cNvPr>
          <p:cNvCxnSpPr>
            <a:cxnSpLocks/>
          </p:cNvCxnSpPr>
          <p:nvPr/>
        </p:nvCxnSpPr>
        <p:spPr>
          <a:xfrm flipV="1">
            <a:off x="2060028" y="5286703"/>
            <a:ext cx="0" cy="120096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B8D4AE4-45D9-9047-854E-4D0AD14691DD}"/>
              </a:ext>
            </a:extLst>
          </p:cNvPr>
          <p:cNvCxnSpPr>
            <a:cxnSpLocks/>
          </p:cNvCxnSpPr>
          <p:nvPr/>
        </p:nvCxnSpPr>
        <p:spPr>
          <a:xfrm>
            <a:off x="2156178" y="5542844"/>
            <a:ext cx="1219200" cy="643467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7045D61-10D8-3E4C-B4E2-2716B56A57FF}"/>
              </a:ext>
            </a:extLst>
          </p:cNvPr>
          <p:cNvCxnSpPr>
            <a:cxnSpLocks/>
          </p:cNvCxnSpPr>
          <p:nvPr/>
        </p:nvCxnSpPr>
        <p:spPr>
          <a:xfrm>
            <a:off x="2565158" y="5768622"/>
            <a:ext cx="0" cy="71904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28DB2211-F4B0-CD4E-96E3-A2BEBB54F8DD}"/>
                  </a:ext>
                </a:extLst>
              </p:cNvPr>
              <p:cNvSpPr/>
              <p:nvPr/>
            </p:nvSpPr>
            <p:spPr>
              <a:xfrm>
                <a:off x="3719213" y="4916603"/>
                <a:ext cx="385135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𝚫</m:t>
                        </m:r>
                      </m:e>
                    </m:d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28DB2211-F4B0-CD4E-96E3-A2BEBB54F8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213" y="4916603"/>
                <a:ext cx="3851355" cy="523220"/>
              </a:xfrm>
              <a:prstGeom prst="rect">
                <a:avLst/>
              </a:prstGeom>
              <a:blipFill>
                <a:blip r:embed="rId10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821100E-39B0-AA4F-863A-3F361E34DD44}"/>
                  </a:ext>
                </a:extLst>
              </p:cNvPr>
              <p:cNvSpPr/>
              <p:nvPr/>
            </p:nvSpPr>
            <p:spPr>
              <a:xfrm>
                <a:off x="2328555" y="6390289"/>
                <a:ext cx="47320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821100E-39B0-AA4F-863A-3F361E34DD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8555" y="6390289"/>
                <a:ext cx="473206" cy="523220"/>
              </a:xfrm>
              <a:prstGeom prst="rect">
                <a:avLst/>
              </a:prstGeom>
              <a:blipFill>
                <a:blip r:embed="rId11"/>
                <a:stretch>
                  <a:fillRect r="-10256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>
            <a:extLst>
              <a:ext uri="{FF2B5EF4-FFF2-40B4-BE49-F238E27FC236}">
                <a16:creationId xmlns:a16="http://schemas.microsoft.com/office/drawing/2014/main" id="{57BBCB1F-5585-D94A-8DA3-4CAA31348CFB}"/>
              </a:ext>
            </a:extLst>
          </p:cNvPr>
          <p:cNvSpPr/>
          <p:nvPr/>
        </p:nvSpPr>
        <p:spPr>
          <a:xfrm>
            <a:off x="1604044" y="4963350"/>
            <a:ext cx="5368288" cy="1892794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899ED57-80EB-D648-9FAE-9F4E29F622F1}"/>
              </a:ext>
            </a:extLst>
          </p:cNvPr>
          <p:cNvSpPr/>
          <p:nvPr/>
        </p:nvSpPr>
        <p:spPr>
          <a:xfrm>
            <a:off x="3324655" y="6022673"/>
            <a:ext cx="144409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1</a:t>
            </a:r>
            <a:r>
              <a:rPr lang="en-US" sz="2600" b="1" baseline="30000" dirty="0">
                <a:solidFill>
                  <a:srgbClr val="FF0000"/>
                </a:solidFill>
              </a:rPr>
              <a:t>st</a:t>
            </a:r>
            <a:r>
              <a:rPr lang="en-US" sz="2600" b="1" dirty="0">
                <a:solidFill>
                  <a:srgbClr val="FF0000"/>
                </a:solidFill>
              </a:rPr>
              <a:t>  order</a:t>
            </a:r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id="{A0B2E1F1-2244-D647-973B-4F479600825E}"/>
              </a:ext>
            </a:extLst>
          </p:cNvPr>
          <p:cNvSpPr/>
          <p:nvPr/>
        </p:nvSpPr>
        <p:spPr>
          <a:xfrm rot="9817424">
            <a:off x="1970225" y="3441651"/>
            <a:ext cx="1792915" cy="2471526"/>
          </a:xfrm>
          <a:prstGeom prst="arc">
            <a:avLst>
              <a:gd name="adj1" fmla="val 14082461"/>
              <a:gd name="adj2" fmla="val 21147774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649D96E2-64FC-A646-B5EB-642AF72D8D54}"/>
              </a:ext>
            </a:extLst>
          </p:cNvPr>
          <p:cNvSpPr/>
          <p:nvPr/>
        </p:nvSpPr>
        <p:spPr>
          <a:xfrm rot="9817424">
            <a:off x="1903101" y="3334750"/>
            <a:ext cx="2633381" cy="2597874"/>
          </a:xfrm>
          <a:prstGeom prst="arc">
            <a:avLst>
              <a:gd name="adj1" fmla="val 14082461"/>
              <a:gd name="adj2" fmla="val 21147774"/>
            </a:avLst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90AA4FC-1447-D64B-A01F-9F53473A8D6B}"/>
              </a:ext>
            </a:extLst>
          </p:cNvPr>
          <p:cNvSpPr/>
          <p:nvPr/>
        </p:nvSpPr>
        <p:spPr>
          <a:xfrm>
            <a:off x="4023399" y="5557683"/>
            <a:ext cx="385135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chemeClr val="accent1"/>
                </a:solidFill>
              </a:rPr>
              <a:t>2</a:t>
            </a:r>
            <a:r>
              <a:rPr lang="en-US" sz="2600" b="1" baseline="30000" dirty="0">
                <a:solidFill>
                  <a:schemeClr val="accent1"/>
                </a:solidFill>
              </a:rPr>
              <a:t>nd</a:t>
            </a:r>
            <a:r>
              <a:rPr lang="en-US" sz="2600" b="1" dirty="0">
                <a:solidFill>
                  <a:schemeClr val="accent1"/>
                </a:solidFill>
              </a:rPr>
              <a:t> order</a:t>
            </a:r>
          </a:p>
        </p:txBody>
      </p:sp>
    </p:spTree>
    <p:extLst>
      <p:ext uri="{BB962C8B-B14F-4D97-AF65-F5344CB8AC3E}">
        <p14:creationId xmlns:p14="http://schemas.microsoft.com/office/powerpoint/2010/main" val="11808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4" grpId="0"/>
      <p:bldP spid="37" grpId="0"/>
      <p:bldP spid="39" grpId="0" animBg="1"/>
      <p:bldP spid="40" grpId="0"/>
      <p:bldP spid="41" grpId="0" animBg="1"/>
      <p:bldP spid="42" grpId="0" animBg="1"/>
      <p:bldP spid="4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A85D4-0032-7444-8168-5738C539D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793"/>
            <a:ext cx="7886700" cy="1325563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Optimization Primer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C359E15-3AEB-E044-AA9A-DAC40A98AB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𝒟</m:t>
                            </m:r>
                          </m:lim>
                        </m:limLow>
                      </m:fName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r>
                  <a:rPr lang="en-US" dirty="0"/>
                  <a:t>Second Order Methods – “Newton Steps”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C359E15-3AEB-E044-AA9A-DAC40A98AB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nip Diagonal Corner Rectangle 5">
            <a:extLst>
              <a:ext uri="{FF2B5EF4-FFF2-40B4-BE49-F238E27FC236}">
                <a16:creationId xmlns:a16="http://schemas.microsoft.com/office/drawing/2014/main" id="{6782586A-B682-504F-83C1-A430343BFF00}"/>
              </a:ext>
            </a:extLst>
          </p:cNvPr>
          <p:cNvSpPr/>
          <p:nvPr/>
        </p:nvSpPr>
        <p:spPr>
          <a:xfrm>
            <a:off x="3198737" y="1285397"/>
            <a:ext cx="4616526" cy="2350906"/>
          </a:xfrm>
          <a:prstGeom prst="snip2DiagRect">
            <a:avLst>
              <a:gd name="adj1" fmla="val 50000"/>
              <a:gd name="adj2" fmla="val 16667"/>
            </a:avLst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FAC48FD-C0B7-A84D-974A-5A6CB1F7F105}"/>
                  </a:ext>
                </a:extLst>
              </p:cNvPr>
              <p:cNvSpPr/>
              <p:nvPr/>
            </p:nvSpPr>
            <p:spPr>
              <a:xfrm>
                <a:off x="3110753" y="1286614"/>
                <a:ext cx="53668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𝒟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FAC48FD-C0B7-A84D-974A-5A6CB1F7F1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753" y="1286614"/>
                <a:ext cx="536685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c 8">
            <a:extLst>
              <a:ext uri="{FF2B5EF4-FFF2-40B4-BE49-F238E27FC236}">
                <a16:creationId xmlns:a16="http://schemas.microsoft.com/office/drawing/2014/main" id="{8C3518F3-0A71-4649-A385-19792C9FD488}"/>
              </a:ext>
            </a:extLst>
          </p:cNvPr>
          <p:cNvSpPr/>
          <p:nvPr/>
        </p:nvSpPr>
        <p:spPr>
          <a:xfrm rot="16200000">
            <a:off x="7377079" y="1744544"/>
            <a:ext cx="1657467" cy="1509322"/>
          </a:xfrm>
          <a:prstGeom prst="arc">
            <a:avLst>
              <a:gd name="adj1" fmla="val 14870862"/>
              <a:gd name="adj2" fmla="val 19836118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129B94AF-09C9-CB4B-B201-657BA9EE6FAA}"/>
              </a:ext>
            </a:extLst>
          </p:cNvPr>
          <p:cNvSpPr/>
          <p:nvPr/>
        </p:nvSpPr>
        <p:spPr>
          <a:xfrm rot="16200000">
            <a:off x="6859100" y="1489051"/>
            <a:ext cx="2316713" cy="2360659"/>
          </a:xfrm>
          <a:prstGeom prst="arc">
            <a:avLst>
              <a:gd name="adj1" fmla="val 14402131"/>
              <a:gd name="adj2" fmla="val 20615576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D44E927-3723-DB49-ADAF-6D7F7E8CE994}"/>
                  </a:ext>
                </a:extLst>
              </p:cNvPr>
              <p:cNvSpPr/>
              <p:nvPr/>
            </p:nvSpPr>
            <p:spPr>
              <a:xfrm>
                <a:off x="7706272" y="2563994"/>
                <a:ext cx="61837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D44E927-3723-DB49-ADAF-6D7F7E8CE9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6272" y="2563994"/>
                <a:ext cx="61837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Arc 35">
            <a:extLst>
              <a:ext uri="{FF2B5EF4-FFF2-40B4-BE49-F238E27FC236}">
                <a16:creationId xmlns:a16="http://schemas.microsoft.com/office/drawing/2014/main" id="{1A3DD642-952D-F740-BF26-140BDC72ABEE}"/>
              </a:ext>
            </a:extLst>
          </p:cNvPr>
          <p:cNvSpPr/>
          <p:nvPr/>
        </p:nvSpPr>
        <p:spPr>
          <a:xfrm rot="16200000">
            <a:off x="4932042" y="1720996"/>
            <a:ext cx="2998456" cy="2145185"/>
          </a:xfrm>
          <a:prstGeom prst="arc">
            <a:avLst>
              <a:gd name="adj1" fmla="val 13628556"/>
              <a:gd name="adj2" fmla="val 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909A08A3-29CF-0C4F-B1C2-BB56BFECF6C0}"/>
              </a:ext>
            </a:extLst>
          </p:cNvPr>
          <p:cNvSpPr/>
          <p:nvPr/>
        </p:nvSpPr>
        <p:spPr>
          <a:xfrm rot="16200000">
            <a:off x="3868667" y="1720995"/>
            <a:ext cx="2998456" cy="2145185"/>
          </a:xfrm>
          <a:prstGeom prst="arc">
            <a:avLst>
              <a:gd name="adj1" fmla="val 13628556"/>
              <a:gd name="adj2" fmla="val 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7A0BB7-A1DA-834C-88D6-63FB17E182CE}"/>
                  </a:ext>
                </a:extLst>
              </p:cNvPr>
              <p:cNvSpPr/>
              <p:nvPr/>
            </p:nvSpPr>
            <p:spPr>
              <a:xfrm>
                <a:off x="4025075" y="1390970"/>
                <a:ext cx="64517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7A0BB7-A1DA-834C-88D6-63FB17E182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075" y="1390970"/>
                <a:ext cx="645177" cy="523220"/>
              </a:xfrm>
              <a:prstGeom prst="rect">
                <a:avLst/>
              </a:prstGeom>
              <a:blipFill>
                <a:blip r:embed="rId5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6D20F63E-C799-B244-957E-BDDC2922CA49}"/>
              </a:ext>
            </a:extLst>
          </p:cNvPr>
          <p:cNvSpPr/>
          <p:nvPr/>
        </p:nvSpPr>
        <p:spPr>
          <a:xfrm>
            <a:off x="5409943" y="1967997"/>
            <a:ext cx="194113" cy="1906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B62F9B1-E693-4B41-8FF3-5871C1CA1F14}"/>
              </a:ext>
            </a:extLst>
          </p:cNvPr>
          <p:cNvSpPr/>
          <p:nvPr/>
        </p:nvSpPr>
        <p:spPr>
          <a:xfrm>
            <a:off x="4549297" y="1571883"/>
            <a:ext cx="194113" cy="1906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2179CEE-8160-8140-933B-AD6D761A50F6}"/>
              </a:ext>
            </a:extLst>
          </p:cNvPr>
          <p:cNvSpPr/>
          <p:nvPr/>
        </p:nvSpPr>
        <p:spPr>
          <a:xfrm>
            <a:off x="6822407" y="2154031"/>
            <a:ext cx="194113" cy="1906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95B8FF3-D92E-E24A-8AC3-1D334D4939D2}"/>
              </a:ext>
            </a:extLst>
          </p:cNvPr>
          <p:cNvSpPr/>
          <p:nvPr/>
        </p:nvSpPr>
        <p:spPr>
          <a:xfrm>
            <a:off x="7731715" y="2365549"/>
            <a:ext cx="194113" cy="1906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253B3EC-ED6B-2545-8161-93AED39F887C}"/>
                  </a:ext>
                </a:extLst>
              </p:cNvPr>
              <p:cNvSpPr/>
              <p:nvPr/>
            </p:nvSpPr>
            <p:spPr>
              <a:xfrm>
                <a:off x="5525149" y="1572942"/>
                <a:ext cx="64517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253B3EC-ED6B-2545-8161-93AED39F88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5149" y="1572942"/>
                <a:ext cx="645177" cy="523220"/>
              </a:xfrm>
              <a:prstGeom prst="rect">
                <a:avLst/>
              </a:prstGeom>
              <a:blipFill>
                <a:blip r:embed="rId6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CFADF19-6C83-6142-98B9-FDECA9763DAA}"/>
                  </a:ext>
                </a:extLst>
              </p:cNvPr>
              <p:cNvSpPr/>
              <p:nvPr/>
            </p:nvSpPr>
            <p:spPr>
              <a:xfrm>
                <a:off x="6554089" y="1652580"/>
                <a:ext cx="64517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CFADF19-6C83-6142-98B9-FDECA9763D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4089" y="1652580"/>
                <a:ext cx="645177" cy="523220"/>
              </a:xfrm>
              <a:prstGeom prst="rect">
                <a:avLst/>
              </a:prstGeom>
              <a:blipFill>
                <a:blip r:embed="rId7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FDD875C-1C61-804A-9967-4941B983245D}"/>
              </a:ext>
            </a:extLst>
          </p:cNvPr>
          <p:cNvCxnSpPr>
            <a:cxnSpLocks/>
          </p:cNvCxnSpPr>
          <p:nvPr/>
        </p:nvCxnSpPr>
        <p:spPr>
          <a:xfrm>
            <a:off x="4706003" y="1673918"/>
            <a:ext cx="471678" cy="240272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38D4E29-8309-7840-BD1A-704C537138BD}"/>
              </a:ext>
            </a:extLst>
          </p:cNvPr>
          <p:cNvCxnSpPr>
            <a:cxnSpLocks/>
          </p:cNvCxnSpPr>
          <p:nvPr/>
        </p:nvCxnSpPr>
        <p:spPr>
          <a:xfrm>
            <a:off x="5550238" y="2047425"/>
            <a:ext cx="601448" cy="111174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2658BAB-8712-0949-96D2-06CD8CC89469}"/>
              </a:ext>
            </a:extLst>
          </p:cNvPr>
          <p:cNvCxnSpPr>
            <a:cxnSpLocks/>
          </p:cNvCxnSpPr>
          <p:nvPr/>
        </p:nvCxnSpPr>
        <p:spPr>
          <a:xfrm>
            <a:off x="6917135" y="2254375"/>
            <a:ext cx="441704" cy="20020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BF0C782-A56F-5C49-8877-8BD12D7AC7AB}"/>
                  </a:ext>
                </a:extLst>
              </p:cNvPr>
              <p:cNvSpPr/>
              <p:nvPr/>
            </p:nvSpPr>
            <p:spPr>
              <a:xfrm>
                <a:off x="3647438" y="4284431"/>
                <a:ext cx="9808267" cy="7101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dc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d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den>
                        </m:f>
                      </m:e>
                    </m:nary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</m:e>
                              <m:sup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c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d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d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den>
                        </m:f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400" dirty="0"/>
                  <a:t> 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BF0C782-A56F-5C49-8877-8BD12D7AC7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438" y="4284431"/>
                <a:ext cx="9808267" cy="710194"/>
              </a:xfrm>
              <a:prstGeom prst="rect">
                <a:avLst/>
              </a:prstGeom>
              <a:blipFill>
                <a:blip r:embed="rId8"/>
                <a:stretch>
                  <a:fillRect l="-1809" t="-63158" b="-108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99DC400-551F-9143-95B4-25351B2FAA6F}"/>
                  </a:ext>
                </a:extLst>
              </p:cNvPr>
              <p:cNvSpPr/>
              <p:nvPr/>
            </p:nvSpPr>
            <p:spPr>
              <a:xfrm>
                <a:off x="618262" y="4375867"/>
                <a:ext cx="9808267" cy="5786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𝚫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b="1" dirty="0"/>
                  <a:t> 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99DC400-551F-9143-95B4-25351B2FAA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62" y="4375867"/>
                <a:ext cx="9808267" cy="578685"/>
              </a:xfrm>
              <a:prstGeom prst="rect">
                <a:avLst/>
              </a:prstGeom>
              <a:blipFill>
                <a:blip r:embed="rId9"/>
                <a:stretch>
                  <a:fillRect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40476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A85D4-0032-7444-8168-5738C539D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793"/>
            <a:ext cx="7886700" cy="1325563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Optimization Primer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C359E15-3AEB-E044-AA9A-DAC40A98AB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𝒟</m:t>
                            </m:r>
                          </m:lim>
                        </m:limLow>
                      </m:fName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r>
                  <a:rPr lang="en-US" dirty="0"/>
                  <a:t>Second Order Methods – “Newton Steps”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C359E15-3AEB-E044-AA9A-DAC40A98AB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nip Diagonal Corner Rectangle 5">
            <a:extLst>
              <a:ext uri="{FF2B5EF4-FFF2-40B4-BE49-F238E27FC236}">
                <a16:creationId xmlns:a16="http://schemas.microsoft.com/office/drawing/2014/main" id="{6782586A-B682-504F-83C1-A430343BFF00}"/>
              </a:ext>
            </a:extLst>
          </p:cNvPr>
          <p:cNvSpPr/>
          <p:nvPr/>
        </p:nvSpPr>
        <p:spPr>
          <a:xfrm>
            <a:off x="3198737" y="1285397"/>
            <a:ext cx="4616526" cy="2350906"/>
          </a:xfrm>
          <a:prstGeom prst="snip2DiagRect">
            <a:avLst>
              <a:gd name="adj1" fmla="val 50000"/>
              <a:gd name="adj2" fmla="val 16667"/>
            </a:avLst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FAC48FD-C0B7-A84D-974A-5A6CB1F7F105}"/>
                  </a:ext>
                </a:extLst>
              </p:cNvPr>
              <p:cNvSpPr/>
              <p:nvPr/>
            </p:nvSpPr>
            <p:spPr>
              <a:xfrm>
                <a:off x="3110753" y="1286614"/>
                <a:ext cx="53668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𝒟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FAC48FD-C0B7-A84D-974A-5A6CB1F7F1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753" y="1286614"/>
                <a:ext cx="53668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c 8">
            <a:extLst>
              <a:ext uri="{FF2B5EF4-FFF2-40B4-BE49-F238E27FC236}">
                <a16:creationId xmlns:a16="http://schemas.microsoft.com/office/drawing/2014/main" id="{8C3518F3-0A71-4649-A385-19792C9FD488}"/>
              </a:ext>
            </a:extLst>
          </p:cNvPr>
          <p:cNvSpPr/>
          <p:nvPr/>
        </p:nvSpPr>
        <p:spPr>
          <a:xfrm rot="16200000">
            <a:off x="7377079" y="1744544"/>
            <a:ext cx="1657467" cy="1509322"/>
          </a:xfrm>
          <a:prstGeom prst="arc">
            <a:avLst>
              <a:gd name="adj1" fmla="val 14870862"/>
              <a:gd name="adj2" fmla="val 19836118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129B94AF-09C9-CB4B-B201-657BA9EE6FAA}"/>
              </a:ext>
            </a:extLst>
          </p:cNvPr>
          <p:cNvSpPr/>
          <p:nvPr/>
        </p:nvSpPr>
        <p:spPr>
          <a:xfrm rot="16200000">
            <a:off x="6859100" y="1489051"/>
            <a:ext cx="2316713" cy="2360659"/>
          </a:xfrm>
          <a:prstGeom prst="arc">
            <a:avLst>
              <a:gd name="adj1" fmla="val 14402131"/>
              <a:gd name="adj2" fmla="val 20615576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D44E927-3723-DB49-ADAF-6D7F7E8CE994}"/>
                  </a:ext>
                </a:extLst>
              </p:cNvPr>
              <p:cNvSpPr/>
              <p:nvPr/>
            </p:nvSpPr>
            <p:spPr>
              <a:xfrm>
                <a:off x="7706272" y="2563994"/>
                <a:ext cx="61837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D44E927-3723-DB49-ADAF-6D7F7E8CE9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6272" y="2563994"/>
                <a:ext cx="61837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Arc 35">
            <a:extLst>
              <a:ext uri="{FF2B5EF4-FFF2-40B4-BE49-F238E27FC236}">
                <a16:creationId xmlns:a16="http://schemas.microsoft.com/office/drawing/2014/main" id="{1A3DD642-952D-F740-BF26-140BDC72ABEE}"/>
              </a:ext>
            </a:extLst>
          </p:cNvPr>
          <p:cNvSpPr/>
          <p:nvPr/>
        </p:nvSpPr>
        <p:spPr>
          <a:xfrm rot="16200000">
            <a:off x="4932042" y="1720996"/>
            <a:ext cx="2998456" cy="2145185"/>
          </a:xfrm>
          <a:prstGeom prst="arc">
            <a:avLst>
              <a:gd name="adj1" fmla="val 13628556"/>
              <a:gd name="adj2" fmla="val 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909A08A3-29CF-0C4F-B1C2-BB56BFECF6C0}"/>
              </a:ext>
            </a:extLst>
          </p:cNvPr>
          <p:cNvSpPr/>
          <p:nvPr/>
        </p:nvSpPr>
        <p:spPr>
          <a:xfrm rot="16200000">
            <a:off x="3868667" y="1720995"/>
            <a:ext cx="2998456" cy="2145185"/>
          </a:xfrm>
          <a:prstGeom prst="arc">
            <a:avLst>
              <a:gd name="adj1" fmla="val 13628556"/>
              <a:gd name="adj2" fmla="val 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7A0BB7-A1DA-834C-88D6-63FB17E182CE}"/>
                  </a:ext>
                </a:extLst>
              </p:cNvPr>
              <p:cNvSpPr/>
              <p:nvPr/>
            </p:nvSpPr>
            <p:spPr>
              <a:xfrm>
                <a:off x="4025075" y="1390970"/>
                <a:ext cx="64517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7A0BB7-A1DA-834C-88D6-63FB17E182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075" y="1390970"/>
                <a:ext cx="645177" cy="523220"/>
              </a:xfrm>
              <a:prstGeom prst="rect">
                <a:avLst/>
              </a:prstGeom>
              <a:blipFill>
                <a:blip r:embed="rId6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6D20F63E-C799-B244-957E-BDDC2922CA49}"/>
              </a:ext>
            </a:extLst>
          </p:cNvPr>
          <p:cNvSpPr/>
          <p:nvPr/>
        </p:nvSpPr>
        <p:spPr>
          <a:xfrm>
            <a:off x="5409943" y="1967997"/>
            <a:ext cx="194113" cy="1906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B62F9B1-E693-4B41-8FF3-5871C1CA1F14}"/>
              </a:ext>
            </a:extLst>
          </p:cNvPr>
          <p:cNvSpPr/>
          <p:nvPr/>
        </p:nvSpPr>
        <p:spPr>
          <a:xfrm>
            <a:off x="4549297" y="1571883"/>
            <a:ext cx="194113" cy="1906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2179CEE-8160-8140-933B-AD6D761A50F6}"/>
              </a:ext>
            </a:extLst>
          </p:cNvPr>
          <p:cNvSpPr/>
          <p:nvPr/>
        </p:nvSpPr>
        <p:spPr>
          <a:xfrm>
            <a:off x="6822407" y="2154031"/>
            <a:ext cx="194113" cy="1906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95B8FF3-D92E-E24A-8AC3-1D334D4939D2}"/>
              </a:ext>
            </a:extLst>
          </p:cNvPr>
          <p:cNvSpPr/>
          <p:nvPr/>
        </p:nvSpPr>
        <p:spPr>
          <a:xfrm>
            <a:off x="7731715" y="2365549"/>
            <a:ext cx="194113" cy="1906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253B3EC-ED6B-2545-8161-93AED39F887C}"/>
                  </a:ext>
                </a:extLst>
              </p:cNvPr>
              <p:cNvSpPr/>
              <p:nvPr/>
            </p:nvSpPr>
            <p:spPr>
              <a:xfrm>
                <a:off x="5525149" y="1572942"/>
                <a:ext cx="64517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253B3EC-ED6B-2545-8161-93AED39F88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5149" y="1572942"/>
                <a:ext cx="645177" cy="523220"/>
              </a:xfrm>
              <a:prstGeom prst="rect">
                <a:avLst/>
              </a:prstGeom>
              <a:blipFill>
                <a:blip r:embed="rId7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CFADF19-6C83-6142-98B9-FDECA9763DAA}"/>
                  </a:ext>
                </a:extLst>
              </p:cNvPr>
              <p:cNvSpPr/>
              <p:nvPr/>
            </p:nvSpPr>
            <p:spPr>
              <a:xfrm>
                <a:off x="6554089" y="1652580"/>
                <a:ext cx="64517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CFADF19-6C83-6142-98B9-FDECA9763D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4089" y="1652580"/>
                <a:ext cx="645177" cy="523220"/>
              </a:xfrm>
              <a:prstGeom prst="rect">
                <a:avLst/>
              </a:prstGeom>
              <a:blipFill>
                <a:blip r:embed="rId8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FDD875C-1C61-804A-9967-4941B983245D}"/>
              </a:ext>
            </a:extLst>
          </p:cNvPr>
          <p:cNvCxnSpPr>
            <a:cxnSpLocks/>
          </p:cNvCxnSpPr>
          <p:nvPr/>
        </p:nvCxnSpPr>
        <p:spPr>
          <a:xfrm>
            <a:off x="4706003" y="1673918"/>
            <a:ext cx="471678" cy="240272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38D4E29-8309-7840-BD1A-704C537138BD}"/>
              </a:ext>
            </a:extLst>
          </p:cNvPr>
          <p:cNvCxnSpPr>
            <a:cxnSpLocks/>
          </p:cNvCxnSpPr>
          <p:nvPr/>
        </p:nvCxnSpPr>
        <p:spPr>
          <a:xfrm>
            <a:off x="5550238" y="2047425"/>
            <a:ext cx="601448" cy="111174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695FD92-C162-714C-A168-B4623B9CE7E5}"/>
                  </a:ext>
                </a:extLst>
              </p:cNvPr>
              <p:cNvSpPr/>
              <p:nvPr/>
            </p:nvSpPr>
            <p:spPr>
              <a:xfrm>
                <a:off x="606973" y="4319422"/>
                <a:ext cx="9808267" cy="7007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𝚫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∇c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b="1"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sz="2800" b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1"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p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800" b="1">
                        <a:latin typeface="Cambria Math" panose="02040503050406030204" pitchFamily="18" charset="0"/>
                      </a:rPr>
                      <m:t>𝚫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695FD92-C162-714C-A168-B4623B9CE7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973" y="4319422"/>
                <a:ext cx="9808267" cy="700705"/>
              </a:xfrm>
              <a:prstGeom prst="rect">
                <a:avLst/>
              </a:prstGeom>
              <a:blipFill>
                <a:blip r:embed="rId9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2658BAB-8712-0949-96D2-06CD8CC89469}"/>
              </a:ext>
            </a:extLst>
          </p:cNvPr>
          <p:cNvCxnSpPr>
            <a:cxnSpLocks/>
          </p:cNvCxnSpPr>
          <p:nvPr/>
        </p:nvCxnSpPr>
        <p:spPr>
          <a:xfrm>
            <a:off x="6917135" y="2254375"/>
            <a:ext cx="441704" cy="20020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2832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A85D4-0032-7444-8168-5738C539D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793"/>
            <a:ext cx="7886700" cy="1325563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Optimization Primer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C359E15-3AEB-E044-AA9A-DAC40A98AB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𝒟</m:t>
                            </m:r>
                          </m:lim>
                        </m:limLow>
                      </m:fName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r>
                  <a:rPr lang="en-US" dirty="0"/>
                  <a:t>Second Order Methods – “Newton Steps”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C359E15-3AEB-E044-AA9A-DAC40A98AB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nip Diagonal Corner Rectangle 5">
            <a:extLst>
              <a:ext uri="{FF2B5EF4-FFF2-40B4-BE49-F238E27FC236}">
                <a16:creationId xmlns:a16="http://schemas.microsoft.com/office/drawing/2014/main" id="{6782586A-B682-504F-83C1-A430343BFF00}"/>
              </a:ext>
            </a:extLst>
          </p:cNvPr>
          <p:cNvSpPr/>
          <p:nvPr/>
        </p:nvSpPr>
        <p:spPr>
          <a:xfrm>
            <a:off x="3198737" y="1285397"/>
            <a:ext cx="4616526" cy="2350906"/>
          </a:xfrm>
          <a:prstGeom prst="snip2DiagRect">
            <a:avLst>
              <a:gd name="adj1" fmla="val 50000"/>
              <a:gd name="adj2" fmla="val 16667"/>
            </a:avLst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FAC48FD-C0B7-A84D-974A-5A6CB1F7F105}"/>
                  </a:ext>
                </a:extLst>
              </p:cNvPr>
              <p:cNvSpPr/>
              <p:nvPr/>
            </p:nvSpPr>
            <p:spPr>
              <a:xfrm>
                <a:off x="3110753" y="1286614"/>
                <a:ext cx="53668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𝒟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FAC48FD-C0B7-A84D-974A-5A6CB1F7F1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753" y="1286614"/>
                <a:ext cx="53668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c 8">
            <a:extLst>
              <a:ext uri="{FF2B5EF4-FFF2-40B4-BE49-F238E27FC236}">
                <a16:creationId xmlns:a16="http://schemas.microsoft.com/office/drawing/2014/main" id="{8C3518F3-0A71-4649-A385-19792C9FD488}"/>
              </a:ext>
            </a:extLst>
          </p:cNvPr>
          <p:cNvSpPr/>
          <p:nvPr/>
        </p:nvSpPr>
        <p:spPr>
          <a:xfrm rot="16200000">
            <a:off x="7377079" y="1744544"/>
            <a:ext cx="1657467" cy="1509322"/>
          </a:xfrm>
          <a:prstGeom prst="arc">
            <a:avLst>
              <a:gd name="adj1" fmla="val 14870862"/>
              <a:gd name="adj2" fmla="val 19836118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129B94AF-09C9-CB4B-B201-657BA9EE6FAA}"/>
              </a:ext>
            </a:extLst>
          </p:cNvPr>
          <p:cNvSpPr/>
          <p:nvPr/>
        </p:nvSpPr>
        <p:spPr>
          <a:xfrm rot="16200000">
            <a:off x="6859100" y="1489051"/>
            <a:ext cx="2316713" cy="2360659"/>
          </a:xfrm>
          <a:prstGeom prst="arc">
            <a:avLst>
              <a:gd name="adj1" fmla="val 14402131"/>
              <a:gd name="adj2" fmla="val 20615576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D44E927-3723-DB49-ADAF-6D7F7E8CE994}"/>
                  </a:ext>
                </a:extLst>
              </p:cNvPr>
              <p:cNvSpPr/>
              <p:nvPr/>
            </p:nvSpPr>
            <p:spPr>
              <a:xfrm>
                <a:off x="7706272" y="2563994"/>
                <a:ext cx="61837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D44E927-3723-DB49-ADAF-6D7F7E8CE9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6272" y="2563994"/>
                <a:ext cx="61837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Arc 35">
            <a:extLst>
              <a:ext uri="{FF2B5EF4-FFF2-40B4-BE49-F238E27FC236}">
                <a16:creationId xmlns:a16="http://schemas.microsoft.com/office/drawing/2014/main" id="{1A3DD642-952D-F740-BF26-140BDC72ABEE}"/>
              </a:ext>
            </a:extLst>
          </p:cNvPr>
          <p:cNvSpPr/>
          <p:nvPr/>
        </p:nvSpPr>
        <p:spPr>
          <a:xfrm rot="16200000">
            <a:off x="4932042" y="1720996"/>
            <a:ext cx="2998456" cy="2145185"/>
          </a:xfrm>
          <a:prstGeom prst="arc">
            <a:avLst>
              <a:gd name="adj1" fmla="val 13628556"/>
              <a:gd name="adj2" fmla="val 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909A08A3-29CF-0C4F-B1C2-BB56BFECF6C0}"/>
              </a:ext>
            </a:extLst>
          </p:cNvPr>
          <p:cNvSpPr/>
          <p:nvPr/>
        </p:nvSpPr>
        <p:spPr>
          <a:xfrm rot="16200000">
            <a:off x="3868667" y="1720995"/>
            <a:ext cx="2998456" cy="2145185"/>
          </a:xfrm>
          <a:prstGeom prst="arc">
            <a:avLst>
              <a:gd name="adj1" fmla="val 13628556"/>
              <a:gd name="adj2" fmla="val 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7A0BB7-A1DA-834C-88D6-63FB17E182CE}"/>
                  </a:ext>
                </a:extLst>
              </p:cNvPr>
              <p:cNvSpPr/>
              <p:nvPr/>
            </p:nvSpPr>
            <p:spPr>
              <a:xfrm>
                <a:off x="4025075" y="1390970"/>
                <a:ext cx="64517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7A0BB7-A1DA-834C-88D6-63FB17E182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075" y="1390970"/>
                <a:ext cx="645177" cy="523220"/>
              </a:xfrm>
              <a:prstGeom prst="rect">
                <a:avLst/>
              </a:prstGeom>
              <a:blipFill>
                <a:blip r:embed="rId6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6D20F63E-C799-B244-957E-BDDC2922CA49}"/>
              </a:ext>
            </a:extLst>
          </p:cNvPr>
          <p:cNvSpPr/>
          <p:nvPr/>
        </p:nvSpPr>
        <p:spPr>
          <a:xfrm>
            <a:off x="5409943" y="1967997"/>
            <a:ext cx="194113" cy="1906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B62F9B1-E693-4B41-8FF3-5871C1CA1F14}"/>
              </a:ext>
            </a:extLst>
          </p:cNvPr>
          <p:cNvSpPr/>
          <p:nvPr/>
        </p:nvSpPr>
        <p:spPr>
          <a:xfrm>
            <a:off x="4549297" y="1571883"/>
            <a:ext cx="194113" cy="1906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2179CEE-8160-8140-933B-AD6D761A50F6}"/>
              </a:ext>
            </a:extLst>
          </p:cNvPr>
          <p:cNvSpPr/>
          <p:nvPr/>
        </p:nvSpPr>
        <p:spPr>
          <a:xfrm>
            <a:off x="6822407" y="2154031"/>
            <a:ext cx="194113" cy="1906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95B8FF3-D92E-E24A-8AC3-1D334D4939D2}"/>
              </a:ext>
            </a:extLst>
          </p:cNvPr>
          <p:cNvSpPr/>
          <p:nvPr/>
        </p:nvSpPr>
        <p:spPr>
          <a:xfrm>
            <a:off x="7731715" y="2365549"/>
            <a:ext cx="194113" cy="1906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253B3EC-ED6B-2545-8161-93AED39F887C}"/>
                  </a:ext>
                </a:extLst>
              </p:cNvPr>
              <p:cNvSpPr/>
              <p:nvPr/>
            </p:nvSpPr>
            <p:spPr>
              <a:xfrm>
                <a:off x="5525149" y="1572942"/>
                <a:ext cx="64517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253B3EC-ED6B-2545-8161-93AED39F88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5149" y="1572942"/>
                <a:ext cx="645177" cy="523220"/>
              </a:xfrm>
              <a:prstGeom prst="rect">
                <a:avLst/>
              </a:prstGeom>
              <a:blipFill>
                <a:blip r:embed="rId7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CFADF19-6C83-6142-98B9-FDECA9763DAA}"/>
                  </a:ext>
                </a:extLst>
              </p:cNvPr>
              <p:cNvSpPr/>
              <p:nvPr/>
            </p:nvSpPr>
            <p:spPr>
              <a:xfrm>
                <a:off x="6554089" y="1652580"/>
                <a:ext cx="64517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CFADF19-6C83-6142-98B9-FDECA9763D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4089" y="1652580"/>
                <a:ext cx="645177" cy="523220"/>
              </a:xfrm>
              <a:prstGeom prst="rect">
                <a:avLst/>
              </a:prstGeom>
              <a:blipFill>
                <a:blip r:embed="rId8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FDD875C-1C61-804A-9967-4941B983245D}"/>
              </a:ext>
            </a:extLst>
          </p:cNvPr>
          <p:cNvCxnSpPr>
            <a:cxnSpLocks/>
          </p:cNvCxnSpPr>
          <p:nvPr/>
        </p:nvCxnSpPr>
        <p:spPr>
          <a:xfrm>
            <a:off x="4706003" y="1673918"/>
            <a:ext cx="471678" cy="240272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38D4E29-8309-7840-BD1A-704C537138BD}"/>
              </a:ext>
            </a:extLst>
          </p:cNvPr>
          <p:cNvCxnSpPr>
            <a:cxnSpLocks/>
          </p:cNvCxnSpPr>
          <p:nvPr/>
        </p:nvCxnSpPr>
        <p:spPr>
          <a:xfrm>
            <a:off x="5550238" y="2047425"/>
            <a:ext cx="601448" cy="111174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695FD92-C162-714C-A168-B4623B9CE7E5}"/>
                  </a:ext>
                </a:extLst>
              </p:cNvPr>
              <p:cNvSpPr/>
              <p:nvPr/>
            </p:nvSpPr>
            <p:spPr>
              <a:xfrm>
                <a:off x="606973" y="4319422"/>
                <a:ext cx="9808267" cy="7007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𝚫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1"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b="1">
                        <a:latin typeface="Cambria Math" panose="02040503050406030204" pitchFamily="18" charset="0"/>
                      </a:rPr>
                      <m:t>𝚫</m:t>
                    </m:r>
                  </m:oMath>
                </a14:m>
                <a:r>
                  <a:rPr lang="en-US" sz="2800" b="1" dirty="0"/>
                  <a:t> </a:t>
                </a: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695FD92-C162-714C-A168-B4623B9CE7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973" y="4319422"/>
                <a:ext cx="9808267" cy="700705"/>
              </a:xfrm>
              <a:prstGeom prst="rect">
                <a:avLst/>
              </a:prstGeom>
              <a:blipFill>
                <a:blip r:embed="rId9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B57B67D-35F9-4240-A0AD-68DA47ACB27F}"/>
                  </a:ext>
                </a:extLst>
              </p:cNvPr>
              <p:cNvSpPr/>
              <p:nvPr/>
            </p:nvSpPr>
            <p:spPr>
              <a:xfrm>
                <a:off x="2989407" y="5302096"/>
                <a:ext cx="173874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B57B67D-35F9-4240-A0AD-68DA47ACB2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9407" y="5302096"/>
                <a:ext cx="1738746" cy="523220"/>
              </a:xfrm>
              <a:prstGeom prst="rect">
                <a:avLst/>
              </a:prstGeom>
              <a:blipFill>
                <a:blip r:embed="rId10"/>
                <a:stretch>
                  <a:fillRect l="-1449"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2658BAB-8712-0949-96D2-06CD8CC89469}"/>
              </a:ext>
            </a:extLst>
          </p:cNvPr>
          <p:cNvCxnSpPr>
            <a:cxnSpLocks/>
          </p:cNvCxnSpPr>
          <p:nvPr/>
        </p:nvCxnSpPr>
        <p:spPr>
          <a:xfrm>
            <a:off x="6917135" y="2254375"/>
            <a:ext cx="441704" cy="20020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5DD3999E-EF1F-2F43-85EB-3C6CCF4F1E18}"/>
                  </a:ext>
                </a:extLst>
              </p:cNvPr>
              <p:cNvSpPr/>
              <p:nvPr/>
            </p:nvSpPr>
            <p:spPr>
              <a:xfrm>
                <a:off x="628650" y="6035385"/>
                <a:ext cx="9808267" cy="7007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𝚫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b="1"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sz="2800" b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1"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b="1">
                        <a:latin typeface="Cambria Math" panose="02040503050406030204" pitchFamily="18" charset="0"/>
                      </a:rPr>
                      <m:t>𝚫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5DD3999E-EF1F-2F43-85EB-3C6CCF4F1E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6035385"/>
                <a:ext cx="9808267" cy="700705"/>
              </a:xfrm>
              <a:prstGeom prst="rect">
                <a:avLst/>
              </a:prstGeom>
              <a:blipFill>
                <a:blip r:embed="rId11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04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A85D4-0032-7444-8168-5738C539D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793"/>
            <a:ext cx="7886700" cy="1325563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Optimization Primer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C359E15-3AEB-E044-AA9A-DAC40A98AB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𝒟</m:t>
                            </m:r>
                          </m:lim>
                        </m:limLow>
                      </m:fName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r>
                  <a:rPr lang="en-US" dirty="0"/>
                  <a:t>Second Order Methods – “Newton Steps”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C359E15-3AEB-E044-AA9A-DAC40A98AB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nip Diagonal Corner Rectangle 5">
            <a:extLst>
              <a:ext uri="{FF2B5EF4-FFF2-40B4-BE49-F238E27FC236}">
                <a16:creationId xmlns:a16="http://schemas.microsoft.com/office/drawing/2014/main" id="{6782586A-B682-504F-83C1-A430343BFF00}"/>
              </a:ext>
            </a:extLst>
          </p:cNvPr>
          <p:cNvSpPr/>
          <p:nvPr/>
        </p:nvSpPr>
        <p:spPr>
          <a:xfrm>
            <a:off x="3198737" y="1285397"/>
            <a:ext cx="4616526" cy="2350906"/>
          </a:xfrm>
          <a:prstGeom prst="snip2DiagRect">
            <a:avLst>
              <a:gd name="adj1" fmla="val 50000"/>
              <a:gd name="adj2" fmla="val 16667"/>
            </a:avLst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FAC48FD-C0B7-A84D-974A-5A6CB1F7F105}"/>
                  </a:ext>
                </a:extLst>
              </p:cNvPr>
              <p:cNvSpPr/>
              <p:nvPr/>
            </p:nvSpPr>
            <p:spPr>
              <a:xfrm>
                <a:off x="3110753" y="1286614"/>
                <a:ext cx="53668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𝒟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FAC48FD-C0B7-A84D-974A-5A6CB1F7F1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753" y="1286614"/>
                <a:ext cx="53668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c 8">
            <a:extLst>
              <a:ext uri="{FF2B5EF4-FFF2-40B4-BE49-F238E27FC236}">
                <a16:creationId xmlns:a16="http://schemas.microsoft.com/office/drawing/2014/main" id="{8C3518F3-0A71-4649-A385-19792C9FD488}"/>
              </a:ext>
            </a:extLst>
          </p:cNvPr>
          <p:cNvSpPr/>
          <p:nvPr/>
        </p:nvSpPr>
        <p:spPr>
          <a:xfrm rot="16200000">
            <a:off x="7377079" y="1744544"/>
            <a:ext cx="1657467" cy="1509322"/>
          </a:xfrm>
          <a:prstGeom prst="arc">
            <a:avLst>
              <a:gd name="adj1" fmla="val 14870862"/>
              <a:gd name="adj2" fmla="val 19836118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129B94AF-09C9-CB4B-B201-657BA9EE6FAA}"/>
              </a:ext>
            </a:extLst>
          </p:cNvPr>
          <p:cNvSpPr/>
          <p:nvPr/>
        </p:nvSpPr>
        <p:spPr>
          <a:xfrm rot="16200000">
            <a:off x="6859100" y="1489051"/>
            <a:ext cx="2316713" cy="2360659"/>
          </a:xfrm>
          <a:prstGeom prst="arc">
            <a:avLst>
              <a:gd name="adj1" fmla="val 14402131"/>
              <a:gd name="adj2" fmla="val 20615576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D44E927-3723-DB49-ADAF-6D7F7E8CE994}"/>
                  </a:ext>
                </a:extLst>
              </p:cNvPr>
              <p:cNvSpPr/>
              <p:nvPr/>
            </p:nvSpPr>
            <p:spPr>
              <a:xfrm>
                <a:off x="7706272" y="2563994"/>
                <a:ext cx="61837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D44E927-3723-DB49-ADAF-6D7F7E8CE9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6272" y="2563994"/>
                <a:ext cx="61837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Arc 35">
            <a:extLst>
              <a:ext uri="{FF2B5EF4-FFF2-40B4-BE49-F238E27FC236}">
                <a16:creationId xmlns:a16="http://schemas.microsoft.com/office/drawing/2014/main" id="{1A3DD642-952D-F740-BF26-140BDC72ABEE}"/>
              </a:ext>
            </a:extLst>
          </p:cNvPr>
          <p:cNvSpPr/>
          <p:nvPr/>
        </p:nvSpPr>
        <p:spPr>
          <a:xfrm rot="16200000">
            <a:off x="4932042" y="1720996"/>
            <a:ext cx="2998456" cy="2145185"/>
          </a:xfrm>
          <a:prstGeom prst="arc">
            <a:avLst>
              <a:gd name="adj1" fmla="val 13628556"/>
              <a:gd name="adj2" fmla="val 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909A08A3-29CF-0C4F-B1C2-BB56BFECF6C0}"/>
              </a:ext>
            </a:extLst>
          </p:cNvPr>
          <p:cNvSpPr/>
          <p:nvPr/>
        </p:nvSpPr>
        <p:spPr>
          <a:xfrm rot="16200000">
            <a:off x="3868667" y="1720995"/>
            <a:ext cx="2998456" cy="2145185"/>
          </a:xfrm>
          <a:prstGeom prst="arc">
            <a:avLst>
              <a:gd name="adj1" fmla="val 13628556"/>
              <a:gd name="adj2" fmla="val 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7A0BB7-A1DA-834C-88D6-63FB17E182CE}"/>
                  </a:ext>
                </a:extLst>
              </p:cNvPr>
              <p:cNvSpPr/>
              <p:nvPr/>
            </p:nvSpPr>
            <p:spPr>
              <a:xfrm>
                <a:off x="4025075" y="1390970"/>
                <a:ext cx="64517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7A0BB7-A1DA-834C-88D6-63FB17E182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075" y="1390970"/>
                <a:ext cx="645177" cy="523220"/>
              </a:xfrm>
              <a:prstGeom prst="rect">
                <a:avLst/>
              </a:prstGeom>
              <a:blipFill>
                <a:blip r:embed="rId6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6D20F63E-C799-B244-957E-BDDC2922CA49}"/>
              </a:ext>
            </a:extLst>
          </p:cNvPr>
          <p:cNvSpPr/>
          <p:nvPr/>
        </p:nvSpPr>
        <p:spPr>
          <a:xfrm>
            <a:off x="5409943" y="1967997"/>
            <a:ext cx="194113" cy="1906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B62F9B1-E693-4B41-8FF3-5871C1CA1F14}"/>
              </a:ext>
            </a:extLst>
          </p:cNvPr>
          <p:cNvSpPr/>
          <p:nvPr/>
        </p:nvSpPr>
        <p:spPr>
          <a:xfrm>
            <a:off x="4549297" y="1571883"/>
            <a:ext cx="194113" cy="1906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2179CEE-8160-8140-933B-AD6D761A50F6}"/>
              </a:ext>
            </a:extLst>
          </p:cNvPr>
          <p:cNvSpPr/>
          <p:nvPr/>
        </p:nvSpPr>
        <p:spPr>
          <a:xfrm>
            <a:off x="6822407" y="2154031"/>
            <a:ext cx="194113" cy="1906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95B8FF3-D92E-E24A-8AC3-1D334D4939D2}"/>
              </a:ext>
            </a:extLst>
          </p:cNvPr>
          <p:cNvSpPr/>
          <p:nvPr/>
        </p:nvSpPr>
        <p:spPr>
          <a:xfrm>
            <a:off x="7731715" y="2365549"/>
            <a:ext cx="194113" cy="1906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253B3EC-ED6B-2545-8161-93AED39F887C}"/>
                  </a:ext>
                </a:extLst>
              </p:cNvPr>
              <p:cNvSpPr/>
              <p:nvPr/>
            </p:nvSpPr>
            <p:spPr>
              <a:xfrm>
                <a:off x="5525149" y="1572942"/>
                <a:ext cx="64517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253B3EC-ED6B-2545-8161-93AED39F88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5149" y="1572942"/>
                <a:ext cx="645177" cy="523220"/>
              </a:xfrm>
              <a:prstGeom prst="rect">
                <a:avLst/>
              </a:prstGeom>
              <a:blipFill>
                <a:blip r:embed="rId7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CFADF19-6C83-6142-98B9-FDECA9763DAA}"/>
                  </a:ext>
                </a:extLst>
              </p:cNvPr>
              <p:cNvSpPr/>
              <p:nvPr/>
            </p:nvSpPr>
            <p:spPr>
              <a:xfrm>
                <a:off x="6554089" y="1652580"/>
                <a:ext cx="64517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CFADF19-6C83-6142-98B9-FDECA9763D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4089" y="1652580"/>
                <a:ext cx="645177" cy="523220"/>
              </a:xfrm>
              <a:prstGeom prst="rect">
                <a:avLst/>
              </a:prstGeom>
              <a:blipFill>
                <a:blip r:embed="rId8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FDD875C-1C61-804A-9967-4941B983245D}"/>
              </a:ext>
            </a:extLst>
          </p:cNvPr>
          <p:cNvCxnSpPr>
            <a:cxnSpLocks/>
          </p:cNvCxnSpPr>
          <p:nvPr/>
        </p:nvCxnSpPr>
        <p:spPr>
          <a:xfrm>
            <a:off x="4706003" y="1673918"/>
            <a:ext cx="471678" cy="240272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38D4E29-8309-7840-BD1A-704C537138BD}"/>
              </a:ext>
            </a:extLst>
          </p:cNvPr>
          <p:cNvCxnSpPr>
            <a:cxnSpLocks/>
          </p:cNvCxnSpPr>
          <p:nvPr/>
        </p:nvCxnSpPr>
        <p:spPr>
          <a:xfrm>
            <a:off x="5550238" y="2047425"/>
            <a:ext cx="601448" cy="111174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695FD92-C162-714C-A168-B4623B9CE7E5}"/>
                  </a:ext>
                </a:extLst>
              </p:cNvPr>
              <p:cNvSpPr/>
              <p:nvPr/>
            </p:nvSpPr>
            <p:spPr>
              <a:xfrm>
                <a:off x="606973" y="4319422"/>
                <a:ext cx="9808267" cy="7007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𝚫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1"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b="1">
                        <a:latin typeface="Cambria Math" panose="02040503050406030204" pitchFamily="18" charset="0"/>
                      </a:rPr>
                      <m:t>𝚫</m:t>
                    </m:r>
                  </m:oMath>
                </a14:m>
                <a:r>
                  <a:rPr lang="en-US" sz="2800" b="1" dirty="0"/>
                  <a:t> </a:t>
                </a: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695FD92-C162-714C-A168-B4623B9CE7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973" y="4319422"/>
                <a:ext cx="9808267" cy="700705"/>
              </a:xfrm>
              <a:prstGeom prst="rect">
                <a:avLst/>
              </a:prstGeom>
              <a:blipFill>
                <a:blip r:embed="rId9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2658BAB-8712-0949-96D2-06CD8CC89469}"/>
              </a:ext>
            </a:extLst>
          </p:cNvPr>
          <p:cNvCxnSpPr>
            <a:cxnSpLocks/>
          </p:cNvCxnSpPr>
          <p:nvPr/>
        </p:nvCxnSpPr>
        <p:spPr>
          <a:xfrm>
            <a:off x="6917135" y="2254375"/>
            <a:ext cx="441704" cy="20020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5DD3999E-EF1F-2F43-85EB-3C6CCF4F1E18}"/>
                  </a:ext>
                </a:extLst>
              </p:cNvPr>
              <p:cNvSpPr/>
              <p:nvPr/>
            </p:nvSpPr>
            <p:spPr>
              <a:xfrm>
                <a:off x="628650" y="6035385"/>
                <a:ext cx="9808267" cy="7007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𝚫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2800" b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1" smtClean="0"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b="1" smtClean="0">
                        <a:latin typeface="Cambria Math" panose="02040503050406030204" pitchFamily="18" charset="0"/>
                      </a:rPr>
                      <m:t>𝚫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5DD3999E-EF1F-2F43-85EB-3C6CCF4F1E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6035385"/>
                <a:ext cx="9808267" cy="700705"/>
              </a:xfrm>
              <a:prstGeom prst="rect">
                <a:avLst/>
              </a:prstGeom>
              <a:blipFill>
                <a:blip r:embed="rId10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2EDC330-FD9B-1044-9E61-692D0F2D702E}"/>
                  </a:ext>
                </a:extLst>
              </p:cNvPr>
              <p:cNvSpPr/>
              <p:nvPr/>
            </p:nvSpPr>
            <p:spPr>
              <a:xfrm>
                <a:off x="2989407" y="5302096"/>
                <a:ext cx="173874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2EDC330-FD9B-1044-9E61-692D0F2D70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9407" y="5302096"/>
                <a:ext cx="1738746" cy="523220"/>
              </a:xfrm>
              <a:prstGeom prst="rect">
                <a:avLst/>
              </a:prstGeom>
              <a:blipFill>
                <a:blip r:embed="rId11"/>
                <a:stretch>
                  <a:fillRect l="-1449"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69943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A85D4-0032-7444-8168-5738C539D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793"/>
            <a:ext cx="7886700" cy="1325563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Optimization Primer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C359E15-3AEB-E044-AA9A-DAC40A98AB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𝒟</m:t>
                            </m:r>
                          </m:lim>
                        </m:limLow>
                      </m:fName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r>
                  <a:rPr lang="en-US" dirty="0"/>
                  <a:t>Second Order Methods – “Newton Steps”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C359E15-3AEB-E044-AA9A-DAC40A98AB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nip Diagonal Corner Rectangle 5">
            <a:extLst>
              <a:ext uri="{FF2B5EF4-FFF2-40B4-BE49-F238E27FC236}">
                <a16:creationId xmlns:a16="http://schemas.microsoft.com/office/drawing/2014/main" id="{6782586A-B682-504F-83C1-A430343BFF00}"/>
              </a:ext>
            </a:extLst>
          </p:cNvPr>
          <p:cNvSpPr/>
          <p:nvPr/>
        </p:nvSpPr>
        <p:spPr>
          <a:xfrm>
            <a:off x="3198737" y="1285397"/>
            <a:ext cx="4616526" cy="2350906"/>
          </a:xfrm>
          <a:prstGeom prst="snip2DiagRect">
            <a:avLst>
              <a:gd name="adj1" fmla="val 50000"/>
              <a:gd name="adj2" fmla="val 16667"/>
            </a:avLst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FAC48FD-C0B7-A84D-974A-5A6CB1F7F105}"/>
                  </a:ext>
                </a:extLst>
              </p:cNvPr>
              <p:cNvSpPr/>
              <p:nvPr/>
            </p:nvSpPr>
            <p:spPr>
              <a:xfrm>
                <a:off x="3110753" y="1286614"/>
                <a:ext cx="53668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𝒟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FAC48FD-C0B7-A84D-974A-5A6CB1F7F1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753" y="1286614"/>
                <a:ext cx="53668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c 8">
            <a:extLst>
              <a:ext uri="{FF2B5EF4-FFF2-40B4-BE49-F238E27FC236}">
                <a16:creationId xmlns:a16="http://schemas.microsoft.com/office/drawing/2014/main" id="{8C3518F3-0A71-4649-A385-19792C9FD488}"/>
              </a:ext>
            </a:extLst>
          </p:cNvPr>
          <p:cNvSpPr/>
          <p:nvPr/>
        </p:nvSpPr>
        <p:spPr>
          <a:xfrm rot="16200000">
            <a:off x="7377079" y="1744544"/>
            <a:ext cx="1657467" cy="1509322"/>
          </a:xfrm>
          <a:prstGeom prst="arc">
            <a:avLst>
              <a:gd name="adj1" fmla="val 14870862"/>
              <a:gd name="adj2" fmla="val 19836118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129B94AF-09C9-CB4B-B201-657BA9EE6FAA}"/>
              </a:ext>
            </a:extLst>
          </p:cNvPr>
          <p:cNvSpPr/>
          <p:nvPr/>
        </p:nvSpPr>
        <p:spPr>
          <a:xfrm rot="16200000">
            <a:off x="6859100" y="1489051"/>
            <a:ext cx="2316713" cy="2360659"/>
          </a:xfrm>
          <a:prstGeom prst="arc">
            <a:avLst>
              <a:gd name="adj1" fmla="val 14402131"/>
              <a:gd name="adj2" fmla="val 20615576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D44E927-3723-DB49-ADAF-6D7F7E8CE994}"/>
                  </a:ext>
                </a:extLst>
              </p:cNvPr>
              <p:cNvSpPr/>
              <p:nvPr/>
            </p:nvSpPr>
            <p:spPr>
              <a:xfrm>
                <a:off x="7706272" y="2563994"/>
                <a:ext cx="61837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D44E927-3723-DB49-ADAF-6D7F7E8CE9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6272" y="2563994"/>
                <a:ext cx="61837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Arc 35">
            <a:extLst>
              <a:ext uri="{FF2B5EF4-FFF2-40B4-BE49-F238E27FC236}">
                <a16:creationId xmlns:a16="http://schemas.microsoft.com/office/drawing/2014/main" id="{1A3DD642-952D-F740-BF26-140BDC72ABEE}"/>
              </a:ext>
            </a:extLst>
          </p:cNvPr>
          <p:cNvSpPr/>
          <p:nvPr/>
        </p:nvSpPr>
        <p:spPr>
          <a:xfrm rot="16200000">
            <a:off x="4932042" y="1720996"/>
            <a:ext cx="2998456" cy="2145185"/>
          </a:xfrm>
          <a:prstGeom prst="arc">
            <a:avLst>
              <a:gd name="adj1" fmla="val 13628556"/>
              <a:gd name="adj2" fmla="val 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909A08A3-29CF-0C4F-B1C2-BB56BFECF6C0}"/>
              </a:ext>
            </a:extLst>
          </p:cNvPr>
          <p:cNvSpPr/>
          <p:nvPr/>
        </p:nvSpPr>
        <p:spPr>
          <a:xfrm rot="16200000">
            <a:off x="3868667" y="1720995"/>
            <a:ext cx="2998456" cy="2145185"/>
          </a:xfrm>
          <a:prstGeom prst="arc">
            <a:avLst>
              <a:gd name="adj1" fmla="val 13628556"/>
              <a:gd name="adj2" fmla="val 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7A0BB7-A1DA-834C-88D6-63FB17E182CE}"/>
                  </a:ext>
                </a:extLst>
              </p:cNvPr>
              <p:cNvSpPr/>
              <p:nvPr/>
            </p:nvSpPr>
            <p:spPr>
              <a:xfrm>
                <a:off x="4025075" y="1390970"/>
                <a:ext cx="64517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7A0BB7-A1DA-834C-88D6-63FB17E182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075" y="1390970"/>
                <a:ext cx="645177" cy="523220"/>
              </a:xfrm>
              <a:prstGeom prst="rect">
                <a:avLst/>
              </a:prstGeom>
              <a:blipFill>
                <a:blip r:embed="rId6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6D20F63E-C799-B244-957E-BDDC2922CA49}"/>
              </a:ext>
            </a:extLst>
          </p:cNvPr>
          <p:cNvSpPr/>
          <p:nvPr/>
        </p:nvSpPr>
        <p:spPr>
          <a:xfrm>
            <a:off x="5409943" y="1967997"/>
            <a:ext cx="194113" cy="1906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B62F9B1-E693-4B41-8FF3-5871C1CA1F14}"/>
              </a:ext>
            </a:extLst>
          </p:cNvPr>
          <p:cNvSpPr/>
          <p:nvPr/>
        </p:nvSpPr>
        <p:spPr>
          <a:xfrm>
            <a:off x="4549297" y="1571883"/>
            <a:ext cx="194113" cy="1906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2179CEE-8160-8140-933B-AD6D761A50F6}"/>
              </a:ext>
            </a:extLst>
          </p:cNvPr>
          <p:cNvSpPr/>
          <p:nvPr/>
        </p:nvSpPr>
        <p:spPr>
          <a:xfrm>
            <a:off x="6822407" y="2154031"/>
            <a:ext cx="194113" cy="1906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95B8FF3-D92E-E24A-8AC3-1D334D4939D2}"/>
              </a:ext>
            </a:extLst>
          </p:cNvPr>
          <p:cNvSpPr/>
          <p:nvPr/>
        </p:nvSpPr>
        <p:spPr>
          <a:xfrm>
            <a:off x="7731715" y="2365549"/>
            <a:ext cx="194113" cy="1906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253B3EC-ED6B-2545-8161-93AED39F887C}"/>
                  </a:ext>
                </a:extLst>
              </p:cNvPr>
              <p:cNvSpPr/>
              <p:nvPr/>
            </p:nvSpPr>
            <p:spPr>
              <a:xfrm>
                <a:off x="5525149" y="1572942"/>
                <a:ext cx="64517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253B3EC-ED6B-2545-8161-93AED39F88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5149" y="1572942"/>
                <a:ext cx="645177" cy="523220"/>
              </a:xfrm>
              <a:prstGeom prst="rect">
                <a:avLst/>
              </a:prstGeom>
              <a:blipFill>
                <a:blip r:embed="rId7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CFADF19-6C83-6142-98B9-FDECA9763DAA}"/>
                  </a:ext>
                </a:extLst>
              </p:cNvPr>
              <p:cNvSpPr/>
              <p:nvPr/>
            </p:nvSpPr>
            <p:spPr>
              <a:xfrm>
                <a:off x="6554089" y="1652580"/>
                <a:ext cx="64517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CFADF19-6C83-6142-98B9-FDECA9763D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4089" y="1652580"/>
                <a:ext cx="645177" cy="523220"/>
              </a:xfrm>
              <a:prstGeom prst="rect">
                <a:avLst/>
              </a:prstGeom>
              <a:blipFill>
                <a:blip r:embed="rId8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FDD875C-1C61-804A-9967-4941B983245D}"/>
              </a:ext>
            </a:extLst>
          </p:cNvPr>
          <p:cNvCxnSpPr>
            <a:cxnSpLocks/>
          </p:cNvCxnSpPr>
          <p:nvPr/>
        </p:nvCxnSpPr>
        <p:spPr>
          <a:xfrm>
            <a:off x="4706003" y="1673918"/>
            <a:ext cx="471678" cy="240272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38D4E29-8309-7840-BD1A-704C537138BD}"/>
              </a:ext>
            </a:extLst>
          </p:cNvPr>
          <p:cNvCxnSpPr>
            <a:cxnSpLocks/>
          </p:cNvCxnSpPr>
          <p:nvPr/>
        </p:nvCxnSpPr>
        <p:spPr>
          <a:xfrm>
            <a:off x="5550238" y="2047425"/>
            <a:ext cx="601448" cy="111174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695FD92-C162-714C-A168-B4623B9CE7E5}"/>
                  </a:ext>
                </a:extLst>
              </p:cNvPr>
              <p:cNvSpPr/>
              <p:nvPr/>
            </p:nvSpPr>
            <p:spPr>
              <a:xfrm>
                <a:off x="606973" y="4319422"/>
                <a:ext cx="9808267" cy="7007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𝚫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1"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b="1">
                        <a:latin typeface="Cambria Math" panose="02040503050406030204" pitchFamily="18" charset="0"/>
                      </a:rPr>
                      <m:t>𝚫</m:t>
                    </m:r>
                  </m:oMath>
                </a14:m>
                <a:r>
                  <a:rPr lang="en-US" sz="2800" b="1" dirty="0"/>
                  <a:t> </a:t>
                </a: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695FD92-C162-714C-A168-B4623B9CE7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973" y="4319422"/>
                <a:ext cx="9808267" cy="700705"/>
              </a:xfrm>
              <a:prstGeom prst="rect">
                <a:avLst/>
              </a:prstGeom>
              <a:blipFill>
                <a:blip r:embed="rId9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2658BAB-8712-0949-96D2-06CD8CC89469}"/>
              </a:ext>
            </a:extLst>
          </p:cNvPr>
          <p:cNvCxnSpPr>
            <a:cxnSpLocks/>
          </p:cNvCxnSpPr>
          <p:nvPr/>
        </p:nvCxnSpPr>
        <p:spPr>
          <a:xfrm>
            <a:off x="6917135" y="2254375"/>
            <a:ext cx="441704" cy="20020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5DD3999E-EF1F-2F43-85EB-3C6CCF4F1E18}"/>
                  </a:ext>
                </a:extLst>
              </p:cNvPr>
              <p:cNvSpPr/>
              <p:nvPr/>
            </p:nvSpPr>
            <p:spPr>
              <a:xfrm>
                <a:off x="628650" y="6035385"/>
                <a:ext cx="9808267" cy="7126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𝚫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2800" b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𝐻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en-US" sz="2800" b="1" dirty="0"/>
                  <a:t> </a:t>
                </a: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5DD3999E-EF1F-2F43-85EB-3C6CCF4F1E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6035385"/>
                <a:ext cx="9808267" cy="712631"/>
              </a:xfrm>
              <a:prstGeom prst="rect">
                <a:avLst/>
              </a:prstGeom>
              <a:blipFill>
                <a:blip r:embed="rId10"/>
                <a:stretch>
                  <a:fillRect b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2EDC330-FD9B-1044-9E61-692D0F2D702E}"/>
                  </a:ext>
                </a:extLst>
              </p:cNvPr>
              <p:cNvSpPr/>
              <p:nvPr/>
            </p:nvSpPr>
            <p:spPr>
              <a:xfrm>
                <a:off x="2989407" y="5302096"/>
                <a:ext cx="173874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2EDC330-FD9B-1044-9E61-692D0F2D70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9407" y="5302096"/>
                <a:ext cx="1738746" cy="523220"/>
              </a:xfrm>
              <a:prstGeom prst="rect">
                <a:avLst/>
              </a:prstGeom>
              <a:blipFill>
                <a:blip r:embed="rId11"/>
                <a:stretch>
                  <a:fillRect l="-1449"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38578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A85D4-0032-7444-8168-5738C539D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793"/>
            <a:ext cx="7886700" cy="1325563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Optimization Primer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C359E15-3AEB-E044-AA9A-DAC40A98AB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𝒟</m:t>
                            </m:r>
                          </m:lim>
                        </m:limLow>
                      </m:fName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r>
                  <a:rPr lang="en-US" dirty="0"/>
                  <a:t>Second Order Methods – “Newton Steps”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C359E15-3AEB-E044-AA9A-DAC40A98AB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nip Diagonal Corner Rectangle 5">
            <a:extLst>
              <a:ext uri="{FF2B5EF4-FFF2-40B4-BE49-F238E27FC236}">
                <a16:creationId xmlns:a16="http://schemas.microsoft.com/office/drawing/2014/main" id="{6782586A-B682-504F-83C1-A430343BFF00}"/>
              </a:ext>
            </a:extLst>
          </p:cNvPr>
          <p:cNvSpPr/>
          <p:nvPr/>
        </p:nvSpPr>
        <p:spPr>
          <a:xfrm>
            <a:off x="3198737" y="1285397"/>
            <a:ext cx="4616526" cy="2350906"/>
          </a:xfrm>
          <a:prstGeom prst="snip2DiagRect">
            <a:avLst>
              <a:gd name="adj1" fmla="val 50000"/>
              <a:gd name="adj2" fmla="val 16667"/>
            </a:avLst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FAC48FD-C0B7-A84D-974A-5A6CB1F7F105}"/>
                  </a:ext>
                </a:extLst>
              </p:cNvPr>
              <p:cNvSpPr/>
              <p:nvPr/>
            </p:nvSpPr>
            <p:spPr>
              <a:xfrm>
                <a:off x="3110753" y="1286614"/>
                <a:ext cx="53668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𝒟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FAC48FD-C0B7-A84D-974A-5A6CB1F7F1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753" y="1286614"/>
                <a:ext cx="53668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c 8">
            <a:extLst>
              <a:ext uri="{FF2B5EF4-FFF2-40B4-BE49-F238E27FC236}">
                <a16:creationId xmlns:a16="http://schemas.microsoft.com/office/drawing/2014/main" id="{8C3518F3-0A71-4649-A385-19792C9FD488}"/>
              </a:ext>
            </a:extLst>
          </p:cNvPr>
          <p:cNvSpPr/>
          <p:nvPr/>
        </p:nvSpPr>
        <p:spPr>
          <a:xfrm rot="16200000">
            <a:off x="7377079" y="1744544"/>
            <a:ext cx="1657467" cy="1509322"/>
          </a:xfrm>
          <a:prstGeom prst="arc">
            <a:avLst>
              <a:gd name="adj1" fmla="val 14870862"/>
              <a:gd name="adj2" fmla="val 19836118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129B94AF-09C9-CB4B-B201-657BA9EE6FAA}"/>
              </a:ext>
            </a:extLst>
          </p:cNvPr>
          <p:cNvSpPr/>
          <p:nvPr/>
        </p:nvSpPr>
        <p:spPr>
          <a:xfrm rot="16200000">
            <a:off x="6859100" y="1489051"/>
            <a:ext cx="2316713" cy="2360659"/>
          </a:xfrm>
          <a:prstGeom prst="arc">
            <a:avLst>
              <a:gd name="adj1" fmla="val 14402131"/>
              <a:gd name="adj2" fmla="val 20615576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D44E927-3723-DB49-ADAF-6D7F7E8CE994}"/>
                  </a:ext>
                </a:extLst>
              </p:cNvPr>
              <p:cNvSpPr/>
              <p:nvPr/>
            </p:nvSpPr>
            <p:spPr>
              <a:xfrm>
                <a:off x="7706272" y="2563994"/>
                <a:ext cx="61837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D44E927-3723-DB49-ADAF-6D7F7E8CE9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6272" y="2563994"/>
                <a:ext cx="61837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Arc 35">
            <a:extLst>
              <a:ext uri="{FF2B5EF4-FFF2-40B4-BE49-F238E27FC236}">
                <a16:creationId xmlns:a16="http://schemas.microsoft.com/office/drawing/2014/main" id="{1A3DD642-952D-F740-BF26-140BDC72ABEE}"/>
              </a:ext>
            </a:extLst>
          </p:cNvPr>
          <p:cNvSpPr/>
          <p:nvPr/>
        </p:nvSpPr>
        <p:spPr>
          <a:xfrm rot="16200000">
            <a:off x="4932042" y="1720996"/>
            <a:ext cx="2998456" cy="2145185"/>
          </a:xfrm>
          <a:prstGeom prst="arc">
            <a:avLst>
              <a:gd name="adj1" fmla="val 13628556"/>
              <a:gd name="adj2" fmla="val 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909A08A3-29CF-0C4F-B1C2-BB56BFECF6C0}"/>
              </a:ext>
            </a:extLst>
          </p:cNvPr>
          <p:cNvSpPr/>
          <p:nvPr/>
        </p:nvSpPr>
        <p:spPr>
          <a:xfrm rot="16200000">
            <a:off x="3868667" y="1720995"/>
            <a:ext cx="2998456" cy="2145185"/>
          </a:xfrm>
          <a:prstGeom prst="arc">
            <a:avLst>
              <a:gd name="adj1" fmla="val 13628556"/>
              <a:gd name="adj2" fmla="val 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7A0BB7-A1DA-834C-88D6-63FB17E182CE}"/>
                  </a:ext>
                </a:extLst>
              </p:cNvPr>
              <p:cNvSpPr/>
              <p:nvPr/>
            </p:nvSpPr>
            <p:spPr>
              <a:xfrm>
                <a:off x="4025075" y="1390970"/>
                <a:ext cx="64517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7A0BB7-A1DA-834C-88D6-63FB17E182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075" y="1390970"/>
                <a:ext cx="645177" cy="523220"/>
              </a:xfrm>
              <a:prstGeom prst="rect">
                <a:avLst/>
              </a:prstGeom>
              <a:blipFill>
                <a:blip r:embed="rId6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6D20F63E-C799-B244-957E-BDDC2922CA49}"/>
              </a:ext>
            </a:extLst>
          </p:cNvPr>
          <p:cNvSpPr/>
          <p:nvPr/>
        </p:nvSpPr>
        <p:spPr>
          <a:xfrm>
            <a:off x="5409943" y="1967997"/>
            <a:ext cx="194113" cy="1906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B62F9B1-E693-4B41-8FF3-5871C1CA1F14}"/>
              </a:ext>
            </a:extLst>
          </p:cNvPr>
          <p:cNvSpPr/>
          <p:nvPr/>
        </p:nvSpPr>
        <p:spPr>
          <a:xfrm>
            <a:off x="4549297" y="1571883"/>
            <a:ext cx="194113" cy="1906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2179CEE-8160-8140-933B-AD6D761A50F6}"/>
              </a:ext>
            </a:extLst>
          </p:cNvPr>
          <p:cNvSpPr/>
          <p:nvPr/>
        </p:nvSpPr>
        <p:spPr>
          <a:xfrm>
            <a:off x="6822407" y="2154031"/>
            <a:ext cx="194113" cy="1906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95B8FF3-D92E-E24A-8AC3-1D334D4939D2}"/>
              </a:ext>
            </a:extLst>
          </p:cNvPr>
          <p:cNvSpPr/>
          <p:nvPr/>
        </p:nvSpPr>
        <p:spPr>
          <a:xfrm>
            <a:off x="7731715" y="2365549"/>
            <a:ext cx="194113" cy="1906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253B3EC-ED6B-2545-8161-93AED39F887C}"/>
                  </a:ext>
                </a:extLst>
              </p:cNvPr>
              <p:cNvSpPr/>
              <p:nvPr/>
            </p:nvSpPr>
            <p:spPr>
              <a:xfrm>
                <a:off x="5525149" y="1572942"/>
                <a:ext cx="64517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253B3EC-ED6B-2545-8161-93AED39F88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5149" y="1572942"/>
                <a:ext cx="645177" cy="523220"/>
              </a:xfrm>
              <a:prstGeom prst="rect">
                <a:avLst/>
              </a:prstGeom>
              <a:blipFill>
                <a:blip r:embed="rId7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CFADF19-6C83-6142-98B9-FDECA9763DAA}"/>
                  </a:ext>
                </a:extLst>
              </p:cNvPr>
              <p:cNvSpPr/>
              <p:nvPr/>
            </p:nvSpPr>
            <p:spPr>
              <a:xfrm>
                <a:off x="6554089" y="1652580"/>
                <a:ext cx="64517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CFADF19-6C83-6142-98B9-FDECA9763D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4089" y="1652580"/>
                <a:ext cx="645177" cy="523220"/>
              </a:xfrm>
              <a:prstGeom prst="rect">
                <a:avLst/>
              </a:prstGeom>
              <a:blipFill>
                <a:blip r:embed="rId8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FDD875C-1C61-804A-9967-4941B983245D}"/>
              </a:ext>
            </a:extLst>
          </p:cNvPr>
          <p:cNvCxnSpPr>
            <a:cxnSpLocks/>
          </p:cNvCxnSpPr>
          <p:nvPr/>
        </p:nvCxnSpPr>
        <p:spPr>
          <a:xfrm>
            <a:off x="4706003" y="1673918"/>
            <a:ext cx="471678" cy="240272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38D4E29-8309-7840-BD1A-704C537138BD}"/>
              </a:ext>
            </a:extLst>
          </p:cNvPr>
          <p:cNvCxnSpPr>
            <a:cxnSpLocks/>
          </p:cNvCxnSpPr>
          <p:nvPr/>
        </p:nvCxnSpPr>
        <p:spPr>
          <a:xfrm>
            <a:off x="5550238" y="2047425"/>
            <a:ext cx="601448" cy="111174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695FD92-C162-714C-A168-B4623B9CE7E5}"/>
                  </a:ext>
                </a:extLst>
              </p:cNvPr>
              <p:cNvSpPr/>
              <p:nvPr/>
            </p:nvSpPr>
            <p:spPr>
              <a:xfrm>
                <a:off x="606973" y="4319422"/>
                <a:ext cx="9808267" cy="7007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𝚫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1"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b="1">
                        <a:latin typeface="Cambria Math" panose="02040503050406030204" pitchFamily="18" charset="0"/>
                      </a:rPr>
                      <m:t>𝚫</m:t>
                    </m:r>
                  </m:oMath>
                </a14:m>
                <a:r>
                  <a:rPr lang="en-US" sz="2800" b="1" dirty="0"/>
                  <a:t> </a:t>
                </a: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695FD92-C162-714C-A168-B4623B9CE7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973" y="4319422"/>
                <a:ext cx="9808267" cy="700705"/>
              </a:xfrm>
              <a:prstGeom prst="rect">
                <a:avLst/>
              </a:prstGeom>
              <a:blipFill>
                <a:blip r:embed="rId9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2658BAB-8712-0949-96D2-06CD8CC89469}"/>
              </a:ext>
            </a:extLst>
          </p:cNvPr>
          <p:cNvCxnSpPr>
            <a:cxnSpLocks/>
          </p:cNvCxnSpPr>
          <p:nvPr/>
        </p:nvCxnSpPr>
        <p:spPr>
          <a:xfrm>
            <a:off x="6917135" y="2254375"/>
            <a:ext cx="441704" cy="20020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5DD3999E-EF1F-2F43-85EB-3C6CCF4F1E18}"/>
                  </a:ext>
                </a:extLst>
              </p:cNvPr>
              <p:cNvSpPr/>
              <p:nvPr/>
            </p:nvSpPr>
            <p:spPr>
              <a:xfrm>
                <a:off x="628650" y="6035385"/>
                <a:ext cx="9808267" cy="7007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𝚫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1" i="1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en-US" sz="2800" b="1" dirty="0"/>
                  <a:t> </a:t>
                </a: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5DD3999E-EF1F-2F43-85EB-3C6CCF4F1E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6035385"/>
                <a:ext cx="9808267" cy="700705"/>
              </a:xfrm>
              <a:prstGeom prst="rect">
                <a:avLst/>
              </a:prstGeom>
              <a:blipFill>
                <a:blip r:embed="rId10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2EDC330-FD9B-1044-9E61-692D0F2D702E}"/>
                  </a:ext>
                </a:extLst>
              </p:cNvPr>
              <p:cNvSpPr/>
              <p:nvPr/>
            </p:nvSpPr>
            <p:spPr>
              <a:xfrm>
                <a:off x="2989407" y="5302096"/>
                <a:ext cx="173874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2EDC330-FD9B-1044-9E61-692D0F2D70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9407" y="5302096"/>
                <a:ext cx="1738746" cy="523220"/>
              </a:xfrm>
              <a:prstGeom prst="rect">
                <a:avLst/>
              </a:prstGeom>
              <a:blipFill>
                <a:blip r:embed="rId11"/>
                <a:stretch>
                  <a:fillRect l="-1449"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3649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A85D4-0032-7444-8168-5738C539D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on Graphs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552C1C-46DF-9544-B455-8FDEE5879E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Graph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𝐺</m:t>
                    </m:r>
                    <m:r>
                      <a:rPr lang="en-US" i="1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𝑉</m:t>
                        </m:r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latin typeface="Cambria Math" charset="0"/>
                          </a:rPr>
                          <m:t>𝐸</m:t>
                        </m:r>
                      </m:e>
                    </m:d>
                  </m:oMath>
                </a14:m>
                <a:endParaRPr lang="en-US" i="1" dirty="0">
                  <a:latin typeface="Cambria Math" charset="0"/>
                </a:endParaRPr>
              </a:p>
              <a:p>
                <a:endParaRPr lang="en-US" i="1" dirty="0">
                  <a:latin typeface="Cambria Math" charset="0"/>
                </a:endParaRP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pairwise interactions on</a:t>
                </a:r>
              </a:p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552C1C-46DF-9544-B455-8FDEE5879E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08" t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>
            <a:extLst>
              <a:ext uri="{FF2B5EF4-FFF2-40B4-BE49-F238E27FC236}">
                <a16:creationId xmlns:a16="http://schemas.microsoft.com/office/drawing/2014/main" id="{C089AB33-DA7E-A24A-9808-DCAFCE286F0F}"/>
              </a:ext>
            </a:extLst>
          </p:cNvPr>
          <p:cNvSpPr/>
          <p:nvPr/>
        </p:nvSpPr>
        <p:spPr>
          <a:xfrm>
            <a:off x="2540962" y="2004757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C9367EE-DB4A-D142-B4EB-8B1602E542DE}"/>
              </a:ext>
            </a:extLst>
          </p:cNvPr>
          <p:cNvSpPr/>
          <p:nvPr/>
        </p:nvSpPr>
        <p:spPr>
          <a:xfrm>
            <a:off x="917433" y="2379663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2AEFC1E-1335-5F4E-99B9-BE8700899E10}"/>
              </a:ext>
            </a:extLst>
          </p:cNvPr>
          <p:cNvSpPr/>
          <p:nvPr/>
        </p:nvSpPr>
        <p:spPr>
          <a:xfrm>
            <a:off x="2015792" y="3505948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EF7F6E3-76CC-AD47-A7AD-B42B8F079F4E}"/>
              </a:ext>
            </a:extLst>
          </p:cNvPr>
          <p:cNvCxnSpPr>
            <a:cxnSpLocks/>
            <a:stCxn id="27" idx="2"/>
            <a:endCxn id="28" idx="6"/>
          </p:cNvCxnSpPr>
          <p:nvPr/>
        </p:nvCxnSpPr>
        <p:spPr>
          <a:xfrm flipH="1">
            <a:off x="1099043" y="2094583"/>
            <a:ext cx="1441919" cy="374906"/>
          </a:xfrm>
          <a:prstGeom prst="line">
            <a:avLst/>
          </a:prstGeom>
          <a:ln w="34925">
            <a:head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89ADF64-61C2-904D-BB3E-543B94BDFEFD}"/>
              </a:ext>
            </a:extLst>
          </p:cNvPr>
          <p:cNvCxnSpPr>
            <a:cxnSpLocks/>
            <a:stCxn id="29" idx="1"/>
            <a:endCxn id="28" idx="5"/>
          </p:cNvCxnSpPr>
          <p:nvPr/>
        </p:nvCxnSpPr>
        <p:spPr>
          <a:xfrm flipH="1" flipV="1">
            <a:off x="1072447" y="2533005"/>
            <a:ext cx="969941" cy="999252"/>
          </a:xfrm>
          <a:prstGeom prst="line">
            <a:avLst/>
          </a:prstGeom>
          <a:ln w="34925">
            <a:head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32593D3-E0B1-8B46-9CC4-30D421E19812}"/>
              </a:ext>
            </a:extLst>
          </p:cNvPr>
          <p:cNvCxnSpPr/>
          <p:nvPr/>
        </p:nvCxnSpPr>
        <p:spPr>
          <a:xfrm>
            <a:off x="4751216" y="1329107"/>
            <a:ext cx="0" cy="48804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6CADCD7-8E37-674B-BB5B-25FA05E8F57B}"/>
              </a:ext>
            </a:extLst>
          </p:cNvPr>
          <p:cNvCxnSpPr>
            <a:cxnSpLocks/>
            <a:stCxn id="29" idx="0"/>
          </p:cNvCxnSpPr>
          <p:nvPr/>
        </p:nvCxnSpPr>
        <p:spPr>
          <a:xfrm flipV="1">
            <a:off x="2106597" y="2184408"/>
            <a:ext cx="525170" cy="1321540"/>
          </a:xfrm>
          <a:prstGeom prst="line">
            <a:avLst/>
          </a:prstGeom>
          <a:ln w="34925">
            <a:head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CEB450C-64C5-9E40-934F-019A65FD9B4A}"/>
                  </a:ext>
                </a:extLst>
              </p:cNvPr>
              <p:cNvSpPr/>
              <p:nvPr/>
            </p:nvSpPr>
            <p:spPr>
              <a:xfrm>
                <a:off x="4827697" y="4709331"/>
                <a:ext cx="4217786" cy="10613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eqArr>
                                <m:eqArr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ℝ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𝑉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.</m:t>
                                  </m:r>
                                </m:e>
                              </m:eqAr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  <m:d>
                                    <m:dPr>
                                      <m:ctrlPr>
                                        <a:rPr lang="en-US" sz="2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d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CEB450C-64C5-9E40-934F-019A65FD9B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7697" y="4709331"/>
                <a:ext cx="4217786" cy="1061381"/>
              </a:xfrm>
              <a:prstGeom prst="rect">
                <a:avLst/>
              </a:prstGeom>
              <a:blipFill>
                <a:blip r:embed="rId4"/>
                <a:stretch>
                  <a:fillRect l="-2102" t="-121429" b="-16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6390F5B-3AA6-7940-81DC-6E814492A5FA}"/>
                  </a:ext>
                </a:extLst>
              </p:cNvPr>
              <p:cNvSpPr/>
              <p:nvPr/>
            </p:nvSpPr>
            <p:spPr>
              <a:xfrm>
                <a:off x="665673" y="3981913"/>
                <a:ext cx="184973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</m:sup>
                    </m:sSup>
                  </m:oMath>
                </a14:m>
                <a:r>
                  <a:rPr lang="en-US" sz="2800" dirty="0"/>
                  <a:t>       </a:t>
                </a:r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6390F5B-3AA6-7940-81DC-6E814492A5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673" y="3981913"/>
                <a:ext cx="1849737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C4AE2A0-40AA-F44E-8918-182F6123B046}"/>
                  </a:ext>
                </a:extLst>
              </p:cNvPr>
              <p:cNvSpPr/>
              <p:nvPr/>
            </p:nvSpPr>
            <p:spPr>
              <a:xfrm>
                <a:off x="4923466" y="1280362"/>
                <a:ext cx="4399852" cy="18770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Edge Constraints</a:t>
                </a:r>
              </a:p>
              <a:p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For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d>
                          <m:dPr>
                            <m:ctrlPr>
                              <a:rPr lang="en-US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C4AE2A0-40AA-F44E-8918-182F6123B0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3466" y="1280362"/>
                <a:ext cx="4399852" cy="1877052"/>
              </a:xfrm>
              <a:prstGeom prst="rect">
                <a:avLst/>
              </a:prstGeom>
              <a:blipFill>
                <a:blip r:embed="rId6"/>
                <a:stretch>
                  <a:fillRect l="-2882" t="-3356" b="-6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3498EA01-B1E9-3349-95AA-98F28D1508CE}"/>
              </a:ext>
            </a:extLst>
          </p:cNvPr>
          <p:cNvSpPr/>
          <p:nvPr/>
        </p:nvSpPr>
        <p:spPr>
          <a:xfrm>
            <a:off x="4923466" y="3982625"/>
            <a:ext cx="40262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Objective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6B24C8D-89C5-6A4C-A634-139C3A911420}"/>
              </a:ext>
            </a:extLst>
          </p:cNvPr>
          <p:cNvGrpSpPr/>
          <p:nvPr/>
        </p:nvGrpSpPr>
        <p:grpSpPr>
          <a:xfrm>
            <a:off x="8402403" y="2571882"/>
            <a:ext cx="739305" cy="523220"/>
            <a:chOff x="6249845" y="3405912"/>
            <a:chExt cx="739305" cy="52322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2572CE6-BA6A-174B-BF1A-B2D1B1FC4D6A}"/>
                </a:ext>
              </a:extLst>
            </p:cNvPr>
            <p:cNvSpPr/>
            <p:nvPr/>
          </p:nvSpPr>
          <p:spPr>
            <a:xfrm>
              <a:off x="6249845" y="3405912"/>
              <a:ext cx="73930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(    )</a:t>
              </a:r>
              <a:endParaRPr lang="en-US" sz="2800" dirty="0"/>
            </a:p>
          </p:txBody>
        </p:sp>
        <p:sp>
          <p:nvSpPr>
            <p:cNvPr id="18" name="5-Point Star 17">
              <a:extLst>
                <a:ext uri="{FF2B5EF4-FFF2-40B4-BE49-F238E27FC236}">
                  <a16:creationId xmlns:a16="http://schemas.microsoft.com/office/drawing/2014/main" id="{ACC9AACB-B649-1243-AE43-50806414D578}"/>
                </a:ext>
              </a:extLst>
            </p:cNvPr>
            <p:cNvSpPr/>
            <p:nvPr/>
          </p:nvSpPr>
          <p:spPr>
            <a:xfrm>
              <a:off x="6428840" y="3496235"/>
              <a:ext cx="348478" cy="311874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0432FA6-935F-8C44-81D2-B3DF7EB0E313}"/>
              </a:ext>
            </a:extLst>
          </p:cNvPr>
          <p:cNvGrpSpPr/>
          <p:nvPr/>
        </p:nvGrpSpPr>
        <p:grpSpPr>
          <a:xfrm>
            <a:off x="4990701" y="5651976"/>
            <a:ext cx="739305" cy="523220"/>
            <a:chOff x="6249845" y="3405912"/>
            <a:chExt cx="739305" cy="52322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8107DA4-1C5A-E64B-9B32-3F98FB6C2D6D}"/>
                </a:ext>
              </a:extLst>
            </p:cNvPr>
            <p:cNvSpPr/>
            <p:nvPr/>
          </p:nvSpPr>
          <p:spPr>
            <a:xfrm>
              <a:off x="6249845" y="3405912"/>
              <a:ext cx="73930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(    )</a:t>
              </a:r>
              <a:endParaRPr lang="en-US" sz="2800" dirty="0"/>
            </a:p>
          </p:txBody>
        </p:sp>
        <p:sp>
          <p:nvSpPr>
            <p:cNvPr id="23" name="5-Point Star 22">
              <a:extLst>
                <a:ext uri="{FF2B5EF4-FFF2-40B4-BE49-F238E27FC236}">
                  <a16:creationId xmlns:a16="http://schemas.microsoft.com/office/drawing/2014/main" id="{984209FB-AF71-E44B-886F-8EB344A1592F}"/>
                </a:ext>
              </a:extLst>
            </p:cNvPr>
            <p:cNvSpPr/>
            <p:nvPr/>
          </p:nvSpPr>
          <p:spPr>
            <a:xfrm>
              <a:off x="6428840" y="3496235"/>
              <a:ext cx="348478" cy="311874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287263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A85D4-0032-7444-8168-5738C539D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793"/>
            <a:ext cx="7886700" cy="1325563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Optimization Primer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C359E15-3AEB-E044-AA9A-DAC40A98AB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𝒟</m:t>
                            </m:r>
                          </m:lim>
                        </m:limLow>
                      </m:fName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r>
                  <a:rPr lang="en-US" dirty="0"/>
                  <a:t>Second Order Methods – “Newton Steps”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C359E15-3AEB-E044-AA9A-DAC40A98AB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nip Diagonal Corner Rectangle 5">
            <a:extLst>
              <a:ext uri="{FF2B5EF4-FFF2-40B4-BE49-F238E27FC236}">
                <a16:creationId xmlns:a16="http://schemas.microsoft.com/office/drawing/2014/main" id="{6782586A-B682-504F-83C1-A430343BFF00}"/>
              </a:ext>
            </a:extLst>
          </p:cNvPr>
          <p:cNvSpPr/>
          <p:nvPr/>
        </p:nvSpPr>
        <p:spPr>
          <a:xfrm>
            <a:off x="3198737" y="1285397"/>
            <a:ext cx="4616526" cy="2350906"/>
          </a:xfrm>
          <a:prstGeom prst="snip2DiagRect">
            <a:avLst>
              <a:gd name="adj1" fmla="val 50000"/>
              <a:gd name="adj2" fmla="val 16667"/>
            </a:avLst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FAC48FD-C0B7-A84D-974A-5A6CB1F7F105}"/>
                  </a:ext>
                </a:extLst>
              </p:cNvPr>
              <p:cNvSpPr/>
              <p:nvPr/>
            </p:nvSpPr>
            <p:spPr>
              <a:xfrm>
                <a:off x="3110753" y="1286614"/>
                <a:ext cx="53668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𝒟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FAC48FD-C0B7-A84D-974A-5A6CB1F7F1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753" y="1286614"/>
                <a:ext cx="53668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c 8">
            <a:extLst>
              <a:ext uri="{FF2B5EF4-FFF2-40B4-BE49-F238E27FC236}">
                <a16:creationId xmlns:a16="http://schemas.microsoft.com/office/drawing/2014/main" id="{8C3518F3-0A71-4649-A385-19792C9FD488}"/>
              </a:ext>
            </a:extLst>
          </p:cNvPr>
          <p:cNvSpPr/>
          <p:nvPr/>
        </p:nvSpPr>
        <p:spPr>
          <a:xfrm rot="16200000">
            <a:off x="7377079" y="1744544"/>
            <a:ext cx="1657467" cy="1509322"/>
          </a:xfrm>
          <a:prstGeom prst="arc">
            <a:avLst>
              <a:gd name="adj1" fmla="val 14870862"/>
              <a:gd name="adj2" fmla="val 19836118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129B94AF-09C9-CB4B-B201-657BA9EE6FAA}"/>
              </a:ext>
            </a:extLst>
          </p:cNvPr>
          <p:cNvSpPr/>
          <p:nvPr/>
        </p:nvSpPr>
        <p:spPr>
          <a:xfrm rot="16200000">
            <a:off x="6859100" y="1489051"/>
            <a:ext cx="2316713" cy="2360659"/>
          </a:xfrm>
          <a:prstGeom prst="arc">
            <a:avLst>
              <a:gd name="adj1" fmla="val 14402131"/>
              <a:gd name="adj2" fmla="val 20615576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D44E927-3723-DB49-ADAF-6D7F7E8CE994}"/>
                  </a:ext>
                </a:extLst>
              </p:cNvPr>
              <p:cNvSpPr/>
              <p:nvPr/>
            </p:nvSpPr>
            <p:spPr>
              <a:xfrm>
                <a:off x="7706272" y="2563994"/>
                <a:ext cx="61837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D44E927-3723-DB49-ADAF-6D7F7E8CE9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6272" y="2563994"/>
                <a:ext cx="61837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Arc 35">
            <a:extLst>
              <a:ext uri="{FF2B5EF4-FFF2-40B4-BE49-F238E27FC236}">
                <a16:creationId xmlns:a16="http://schemas.microsoft.com/office/drawing/2014/main" id="{1A3DD642-952D-F740-BF26-140BDC72ABEE}"/>
              </a:ext>
            </a:extLst>
          </p:cNvPr>
          <p:cNvSpPr/>
          <p:nvPr/>
        </p:nvSpPr>
        <p:spPr>
          <a:xfrm rot="16200000">
            <a:off x="4932042" y="1720996"/>
            <a:ext cx="2998456" cy="2145185"/>
          </a:xfrm>
          <a:prstGeom prst="arc">
            <a:avLst>
              <a:gd name="adj1" fmla="val 13628556"/>
              <a:gd name="adj2" fmla="val 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909A08A3-29CF-0C4F-B1C2-BB56BFECF6C0}"/>
              </a:ext>
            </a:extLst>
          </p:cNvPr>
          <p:cNvSpPr/>
          <p:nvPr/>
        </p:nvSpPr>
        <p:spPr>
          <a:xfrm rot="16200000">
            <a:off x="3868667" y="1720995"/>
            <a:ext cx="2998456" cy="2145185"/>
          </a:xfrm>
          <a:prstGeom prst="arc">
            <a:avLst>
              <a:gd name="adj1" fmla="val 13628556"/>
              <a:gd name="adj2" fmla="val 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6E9F840-48FD-F24B-A0DA-63F0848BD2F1}"/>
                  </a:ext>
                </a:extLst>
              </p:cNvPr>
              <p:cNvSpPr/>
              <p:nvPr/>
            </p:nvSpPr>
            <p:spPr>
              <a:xfrm>
                <a:off x="1790874" y="6017361"/>
                <a:ext cx="2275879" cy="5423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>
                          <a:latin typeface="Cambria Math" panose="02040503050406030204" pitchFamily="18" charset="0"/>
                        </a:rPr>
                        <m:t>𝚫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6E9F840-48FD-F24B-A0DA-63F0848BD2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874" y="6017361"/>
                <a:ext cx="2275879" cy="542393"/>
              </a:xfrm>
              <a:prstGeom prst="rect">
                <a:avLst/>
              </a:prstGeom>
              <a:blipFill>
                <a:blip r:embed="rId6"/>
                <a:stretch>
                  <a:fillRect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7A0BB7-A1DA-834C-88D6-63FB17E182CE}"/>
                  </a:ext>
                </a:extLst>
              </p:cNvPr>
              <p:cNvSpPr/>
              <p:nvPr/>
            </p:nvSpPr>
            <p:spPr>
              <a:xfrm>
                <a:off x="4025075" y="1390970"/>
                <a:ext cx="64517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7A0BB7-A1DA-834C-88D6-63FB17E182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075" y="1390970"/>
                <a:ext cx="645177" cy="523220"/>
              </a:xfrm>
              <a:prstGeom prst="rect">
                <a:avLst/>
              </a:prstGeom>
              <a:blipFill>
                <a:blip r:embed="rId7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6D20F63E-C799-B244-957E-BDDC2922CA49}"/>
              </a:ext>
            </a:extLst>
          </p:cNvPr>
          <p:cNvSpPr/>
          <p:nvPr/>
        </p:nvSpPr>
        <p:spPr>
          <a:xfrm>
            <a:off x="5409943" y="1967997"/>
            <a:ext cx="194113" cy="1906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B62F9B1-E693-4B41-8FF3-5871C1CA1F14}"/>
              </a:ext>
            </a:extLst>
          </p:cNvPr>
          <p:cNvSpPr/>
          <p:nvPr/>
        </p:nvSpPr>
        <p:spPr>
          <a:xfrm>
            <a:off x="4549297" y="1571883"/>
            <a:ext cx="194113" cy="1906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2179CEE-8160-8140-933B-AD6D761A50F6}"/>
              </a:ext>
            </a:extLst>
          </p:cNvPr>
          <p:cNvSpPr/>
          <p:nvPr/>
        </p:nvSpPr>
        <p:spPr>
          <a:xfrm>
            <a:off x="6822407" y="2154031"/>
            <a:ext cx="194113" cy="1906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95B8FF3-D92E-E24A-8AC3-1D334D4939D2}"/>
              </a:ext>
            </a:extLst>
          </p:cNvPr>
          <p:cNvSpPr/>
          <p:nvPr/>
        </p:nvSpPr>
        <p:spPr>
          <a:xfrm>
            <a:off x="7731715" y="2365549"/>
            <a:ext cx="194113" cy="1906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253B3EC-ED6B-2545-8161-93AED39F887C}"/>
                  </a:ext>
                </a:extLst>
              </p:cNvPr>
              <p:cNvSpPr/>
              <p:nvPr/>
            </p:nvSpPr>
            <p:spPr>
              <a:xfrm>
                <a:off x="5525149" y="1572942"/>
                <a:ext cx="64517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253B3EC-ED6B-2545-8161-93AED39F88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5149" y="1572942"/>
                <a:ext cx="645177" cy="523220"/>
              </a:xfrm>
              <a:prstGeom prst="rect">
                <a:avLst/>
              </a:prstGeom>
              <a:blipFill>
                <a:blip r:embed="rId8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CFADF19-6C83-6142-98B9-FDECA9763DAA}"/>
                  </a:ext>
                </a:extLst>
              </p:cNvPr>
              <p:cNvSpPr/>
              <p:nvPr/>
            </p:nvSpPr>
            <p:spPr>
              <a:xfrm>
                <a:off x="6554089" y="1652580"/>
                <a:ext cx="64517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CFADF19-6C83-6142-98B9-FDECA9763D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4089" y="1652580"/>
                <a:ext cx="645177" cy="523220"/>
              </a:xfrm>
              <a:prstGeom prst="rect">
                <a:avLst/>
              </a:prstGeom>
              <a:blipFill>
                <a:blip r:embed="rId9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FDD875C-1C61-804A-9967-4941B983245D}"/>
              </a:ext>
            </a:extLst>
          </p:cNvPr>
          <p:cNvCxnSpPr>
            <a:cxnSpLocks/>
          </p:cNvCxnSpPr>
          <p:nvPr/>
        </p:nvCxnSpPr>
        <p:spPr>
          <a:xfrm>
            <a:off x="4706003" y="1673918"/>
            <a:ext cx="471678" cy="240272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38D4E29-8309-7840-BD1A-704C537138BD}"/>
              </a:ext>
            </a:extLst>
          </p:cNvPr>
          <p:cNvCxnSpPr>
            <a:cxnSpLocks/>
          </p:cNvCxnSpPr>
          <p:nvPr/>
        </p:nvCxnSpPr>
        <p:spPr>
          <a:xfrm>
            <a:off x="5550238" y="2047425"/>
            <a:ext cx="601448" cy="111174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695FD92-C162-714C-A168-B4623B9CE7E5}"/>
                  </a:ext>
                </a:extLst>
              </p:cNvPr>
              <p:cNvSpPr/>
              <p:nvPr/>
            </p:nvSpPr>
            <p:spPr>
              <a:xfrm>
                <a:off x="606973" y="4319422"/>
                <a:ext cx="9808267" cy="7007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𝚫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1"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b="1">
                        <a:latin typeface="Cambria Math" panose="02040503050406030204" pitchFamily="18" charset="0"/>
                      </a:rPr>
                      <m:t>𝚫</m:t>
                    </m:r>
                  </m:oMath>
                </a14:m>
                <a:r>
                  <a:rPr lang="en-US" sz="2800" b="1" dirty="0"/>
                  <a:t> </a:t>
                </a: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695FD92-C162-714C-A168-B4623B9CE7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973" y="4319422"/>
                <a:ext cx="9808267" cy="700705"/>
              </a:xfrm>
              <a:prstGeom prst="rect">
                <a:avLst/>
              </a:prstGeom>
              <a:blipFill>
                <a:blip r:embed="rId10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2658BAB-8712-0949-96D2-06CD8CC89469}"/>
              </a:ext>
            </a:extLst>
          </p:cNvPr>
          <p:cNvCxnSpPr>
            <a:cxnSpLocks/>
          </p:cNvCxnSpPr>
          <p:nvPr/>
        </p:nvCxnSpPr>
        <p:spPr>
          <a:xfrm>
            <a:off x="6917135" y="2254375"/>
            <a:ext cx="441704" cy="20020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81B251BD-B621-DF4B-903E-827D84793C62}"/>
              </a:ext>
            </a:extLst>
          </p:cNvPr>
          <p:cNvSpPr/>
          <p:nvPr/>
        </p:nvSpPr>
        <p:spPr>
          <a:xfrm>
            <a:off x="4706003" y="6011786"/>
            <a:ext cx="31391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A good update step!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7070632F-9F14-6641-BDF7-C0CB70BA82E5}"/>
                  </a:ext>
                </a:extLst>
              </p:cNvPr>
              <p:cNvSpPr/>
              <p:nvPr/>
            </p:nvSpPr>
            <p:spPr>
              <a:xfrm>
                <a:off x="2989407" y="5302096"/>
                <a:ext cx="173874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7070632F-9F14-6641-BDF7-C0CB70BA82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9407" y="5302096"/>
                <a:ext cx="1738746" cy="523220"/>
              </a:xfrm>
              <a:prstGeom prst="rect">
                <a:avLst/>
              </a:prstGeom>
              <a:blipFill>
                <a:blip r:embed="rId11"/>
                <a:stretch>
                  <a:fillRect l="-1449"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89812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8A97A-7555-5948-B6C3-CF30A5E47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Order Methods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E36D65-97D2-3D4D-9DA4-46E30467AB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7886700" cy="5405816"/>
              </a:xfrm>
            </p:spPr>
            <p:txBody>
              <a:bodyPr/>
              <a:lstStyle/>
              <a:p>
                <a:r>
                  <a:rPr lang="en-US" dirty="0"/>
                  <a:t>Usually finding step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𝚫</m:t>
                    </m:r>
                  </m:oMath>
                </a14:m>
                <a:r>
                  <a:rPr lang="en-US" dirty="0"/>
                  <a:t> that solves linear equation</a:t>
                </a:r>
              </a:p>
              <a:p>
                <a:pPr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is too expensive! </a:t>
                </a:r>
              </a:p>
              <a:p>
                <a:endParaRPr lang="en-US" dirty="0"/>
              </a:p>
              <a:p>
                <a:r>
                  <a:rPr lang="en-US" dirty="0"/>
                  <a:t>But for optimization on graphs,</a:t>
                </a:r>
              </a:p>
              <a:p>
                <a:r>
                  <a:rPr lang="en-US" dirty="0"/>
                  <a:t>we can find the Newton step</a:t>
                </a:r>
              </a:p>
              <a:p>
                <a:r>
                  <a:rPr lang="en-US" dirty="0"/>
                  <a:t>much faster than we can solve </a:t>
                </a:r>
              </a:p>
              <a:p>
                <a:r>
                  <a:rPr lang="en-US" dirty="0"/>
                  <a:t>general linear equations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E36D65-97D2-3D4D-9DA4-46E30467AB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7886700" cy="5405816"/>
              </a:xfrm>
              <a:blipFill>
                <a:blip r:embed="rId3"/>
                <a:stretch>
                  <a:fillRect l="-1608" t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79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37437-2177-C349-9510-9F9BF6ED2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Graphs and Hessian Linear Equations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3389D05-7F9D-1F40-89AC-27E59DA9FA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 </a:t>
                </a:r>
                <a:r>
                  <a:rPr lang="en-US" b="1" dirty="0"/>
                  <a:t>Newton Step: </a:t>
                </a:r>
                <a:r>
                  <a:rPr lang="en-US" dirty="0"/>
                  <a:t>find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𝚫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Gaussian Elimination: </a:t>
                </a:r>
                <a14:m>
                  <m:oMath xmlns:m="http://schemas.openxmlformats.org/officeDocument/2006/math">
                    <m:r>
                      <a:rPr lang="en-US"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>
                                <a:latin typeface="Cambria Math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time for </a:t>
                </a:r>
                <a14:m>
                  <m:oMath xmlns:m="http://schemas.openxmlformats.org/officeDocument/2006/math">
                    <m:r>
                      <a:rPr lang="en-US">
                        <a:latin typeface="Cambria Math" charset="0"/>
                      </a:rPr>
                      <m:t>𝑛</m:t>
                    </m:r>
                    <m:r>
                      <a:rPr lang="en-US">
                        <a:latin typeface="Cambria Math" charset="0"/>
                      </a:rPr>
                      <m:t>×</m:t>
                    </m:r>
                    <m:r>
                      <a:rPr lang="en-US"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dirty="0"/>
                  <a:t>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𝐻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“Faster” methods: </a:t>
                </a:r>
                <a14:m>
                  <m:oMath xmlns:m="http://schemas.openxmlformats.org/officeDocument/2006/math">
                    <m:r>
                      <a:rPr lang="en-US"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2.373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time</a:t>
                </a:r>
              </a:p>
              <a:p>
                <a:endParaRPr lang="en-US" dirty="0"/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Hessian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from</a:t>
                </a:r>
              </a:p>
              <a:p>
                <a:r>
                  <a:rPr lang="en-US" dirty="0"/>
                  <a:t>sum of </a:t>
                </a:r>
                <a:r>
                  <a:rPr lang="en-US" dirty="0">
                    <a:solidFill>
                      <a:srgbClr val="FF0000"/>
                    </a:solidFill>
                  </a:rPr>
                  <a:t>convex</a:t>
                </a:r>
                <a:r>
                  <a:rPr lang="en-US" dirty="0"/>
                  <a:t> functions on </a:t>
                </a:r>
                <a:r>
                  <a:rPr lang="en-US" dirty="0">
                    <a:solidFill>
                      <a:srgbClr val="FF0000"/>
                    </a:solidFill>
                  </a:rPr>
                  <a:t>two</a:t>
                </a:r>
                <a:r>
                  <a:rPr lang="en-US" dirty="0"/>
                  <a:t> variables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Symmetric M-matrix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b="0" dirty="0"/>
                  <a:t> </a:t>
                </a:r>
              </a:p>
              <a:p>
                <a:r>
                  <a:rPr lang="en-US" dirty="0"/>
                  <a:t>Laplacian</a:t>
                </a:r>
              </a:p>
              <a:p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3389D05-7F9D-1F40-89AC-27E59DA9FA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08" t="-2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2059D29-7A12-7145-AF04-1F4EB75DCF94}"/>
                  </a:ext>
                </a:extLst>
              </p:cNvPr>
              <p:cNvSpPr/>
              <p:nvPr/>
            </p:nvSpPr>
            <p:spPr>
              <a:xfrm>
                <a:off x="4404732" y="4710896"/>
                <a:ext cx="4315522" cy="1912928"/>
              </a:xfrm>
              <a:prstGeom prst="rect">
                <a:avLst/>
              </a:prstGeom>
              <a:noFill/>
              <a:ln w="34925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800" dirty="0">
                    <a:solidFill>
                      <a:schemeClr val="tx1"/>
                    </a:solidFill>
                  </a:rPr>
                  <a:t>Spielman-Teng ’04: Laplacian linear equations 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800" dirty="0">
                    <a:solidFill>
                      <a:schemeClr val="tx1"/>
                    </a:solidFill>
                  </a:rPr>
                  <a:t>can be solved</a:t>
                </a:r>
              </a:p>
              <a:p>
                <a:r>
                  <a:rPr lang="en-US" sz="2800" dirty="0">
                    <a:solidFill>
                      <a:schemeClr val="tx1"/>
                    </a:solidFill>
                  </a:rPr>
                  <a:t>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edges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time</a:t>
                </a: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2059D29-7A12-7145-AF04-1F4EB75DCF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732" y="4710896"/>
                <a:ext cx="4315522" cy="1912928"/>
              </a:xfrm>
              <a:prstGeom prst="rect">
                <a:avLst/>
              </a:prstGeom>
              <a:blipFill>
                <a:blip r:embed="rId4"/>
                <a:stretch>
                  <a:fillRect l="-2616" b="-3871"/>
                </a:stretch>
              </a:blipFill>
              <a:ln w="34925"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46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37437-2177-C349-9510-9F9BF6ED2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Graphs and Hessian Linear Equations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3389D05-7F9D-1F40-89AC-27E59DA9FA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 </a:t>
                </a:r>
                <a:r>
                  <a:rPr lang="en-US" b="1" dirty="0"/>
                  <a:t>Newton Step: </a:t>
                </a:r>
                <a:r>
                  <a:rPr lang="en-US" dirty="0"/>
                  <a:t>find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𝚫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Gaussian Elimination: </a:t>
                </a:r>
                <a14:m>
                  <m:oMath xmlns:m="http://schemas.openxmlformats.org/officeDocument/2006/math">
                    <m:r>
                      <a:rPr lang="en-US"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>
                                <a:latin typeface="Cambria Math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time for </a:t>
                </a:r>
                <a14:m>
                  <m:oMath xmlns:m="http://schemas.openxmlformats.org/officeDocument/2006/math">
                    <m:r>
                      <a:rPr lang="en-US">
                        <a:latin typeface="Cambria Math" charset="0"/>
                      </a:rPr>
                      <m:t>𝑛</m:t>
                    </m:r>
                    <m:r>
                      <a:rPr lang="en-US">
                        <a:latin typeface="Cambria Math" charset="0"/>
                      </a:rPr>
                      <m:t>×</m:t>
                    </m:r>
                    <m:r>
                      <a:rPr lang="en-US"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dirty="0"/>
                  <a:t>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𝐻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“Faster” methods: </a:t>
                </a:r>
                <a14:m>
                  <m:oMath xmlns:m="http://schemas.openxmlformats.org/officeDocument/2006/math">
                    <m:r>
                      <a:rPr lang="en-US"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2.373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time</a:t>
                </a:r>
              </a:p>
              <a:p>
                <a:endParaRPr lang="en-US" dirty="0"/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Hessian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from</a:t>
                </a:r>
              </a:p>
              <a:p>
                <a:r>
                  <a:rPr lang="en-US" dirty="0"/>
                  <a:t>sum of </a:t>
                </a:r>
                <a:r>
                  <a:rPr lang="en-US" dirty="0">
                    <a:solidFill>
                      <a:srgbClr val="FF0000"/>
                    </a:solidFill>
                  </a:rPr>
                  <a:t>convex</a:t>
                </a:r>
                <a:r>
                  <a:rPr lang="en-US" dirty="0"/>
                  <a:t> functions on </a:t>
                </a:r>
                <a:r>
                  <a:rPr lang="en-US" dirty="0">
                    <a:solidFill>
                      <a:srgbClr val="FF0000"/>
                    </a:solidFill>
                  </a:rPr>
                  <a:t>two</a:t>
                </a:r>
                <a:r>
                  <a:rPr lang="en-US" dirty="0"/>
                  <a:t> variables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Symmetric M-matrix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b="0" dirty="0"/>
                  <a:t> </a:t>
                </a:r>
              </a:p>
              <a:p>
                <a:r>
                  <a:rPr lang="en-US" dirty="0"/>
                  <a:t>Laplacian</a:t>
                </a:r>
              </a:p>
              <a:p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3389D05-7F9D-1F40-89AC-27E59DA9FA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08" t="-2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2059D29-7A12-7145-AF04-1F4EB75DCF94}"/>
                  </a:ext>
                </a:extLst>
              </p:cNvPr>
              <p:cNvSpPr/>
              <p:nvPr/>
            </p:nvSpPr>
            <p:spPr>
              <a:xfrm>
                <a:off x="4404731" y="4710896"/>
                <a:ext cx="4589367" cy="1912928"/>
              </a:xfrm>
              <a:prstGeom prst="rect">
                <a:avLst/>
              </a:prstGeom>
              <a:noFill/>
              <a:ln w="34925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800" dirty="0" err="1">
                    <a:solidFill>
                      <a:schemeClr val="tx1"/>
                    </a:solidFill>
                  </a:rPr>
                  <a:t>Daitch-Spielman</a:t>
                </a:r>
                <a:r>
                  <a:rPr lang="en-US" sz="2800" dirty="0">
                    <a:solidFill>
                      <a:schemeClr val="tx1"/>
                    </a:solidFill>
                  </a:rPr>
                  <a:t> ’08: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800" dirty="0">
                    <a:solidFill>
                      <a:schemeClr val="tx1"/>
                    </a:solidFill>
                  </a:rPr>
                  <a:t>Symmetric M-matrix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800" dirty="0">
                    <a:solidFill>
                      <a:schemeClr val="tx1"/>
                    </a:solidFill>
                  </a:rPr>
                  <a:t>linear equations can be solved</a:t>
                </a:r>
              </a:p>
              <a:p>
                <a:r>
                  <a:rPr lang="en-US" sz="2800" dirty="0">
                    <a:solidFill>
                      <a:schemeClr val="tx1"/>
                    </a:solidFill>
                  </a:rPr>
                  <a:t>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edges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time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2059D29-7A12-7145-AF04-1F4EB75DCF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731" y="4710896"/>
                <a:ext cx="4589367" cy="1912928"/>
              </a:xfrm>
              <a:prstGeom prst="rect">
                <a:avLst/>
              </a:prstGeom>
              <a:blipFill>
                <a:blip r:embed="rId4"/>
                <a:stretch>
                  <a:fillRect l="-2466" r="-1370" b="-3871"/>
                </a:stretch>
              </a:blipFill>
              <a:ln w="34925"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54731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8A97A-7555-5948-B6C3-CF30A5E47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36D65-97D2-3D4D-9DA4-46E30467A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C45E302-17B2-DD4B-8CB8-6A5A797E0F35}"/>
              </a:ext>
            </a:extLst>
          </p:cNvPr>
          <p:cNvCxnSpPr>
            <a:cxnSpLocks/>
          </p:cNvCxnSpPr>
          <p:nvPr/>
        </p:nvCxnSpPr>
        <p:spPr>
          <a:xfrm>
            <a:off x="628650" y="4575191"/>
            <a:ext cx="4643718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B3CAD91-B1C0-2645-8EDD-079EF7C63327}"/>
              </a:ext>
            </a:extLst>
          </p:cNvPr>
          <p:cNvCxnSpPr>
            <a:cxnSpLocks/>
          </p:cNvCxnSpPr>
          <p:nvPr/>
        </p:nvCxnSpPr>
        <p:spPr>
          <a:xfrm flipV="1">
            <a:off x="628650" y="1484909"/>
            <a:ext cx="0" cy="3090282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9816692-85D6-0949-99C7-7383D56F9373}"/>
                  </a:ext>
                </a:extLst>
              </p:cNvPr>
              <p:cNvSpPr/>
              <p:nvPr/>
            </p:nvSpPr>
            <p:spPr>
              <a:xfrm>
                <a:off x="865456" y="1644900"/>
                <a:ext cx="103105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) 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9816692-85D6-0949-99C7-7383D56F9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456" y="1644900"/>
                <a:ext cx="1031051" cy="523220"/>
              </a:xfrm>
              <a:prstGeom prst="rect">
                <a:avLst/>
              </a:prstGeom>
              <a:blipFill>
                <a:blip r:embed="rId3"/>
                <a:stretch>
                  <a:fillRect r="-2439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c 15">
            <a:extLst>
              <a:ext uri="{FF2B5EF4-FFF2-40B4-BE49-F238E27FC236}">
                <a16:creationId xmlns:a16="http://schemas.microsoft.com/office/drawing/2014/main" id="{45A2E6D0-76F3-4A43-8D21-FE6A534AD805}"/>
              </a:ext>
            </a:extLst>
          </p:cNvPr>
          <p:cNvSpPr/>
          <p:nvPr/>
        </p:nvSpPr>
        <p:spPr>
          <a:xfrm rot="9817424">
            <a:off x="749152" y="-555015"/>
            <a:ext cx="2554653" cy="3735153"/>
          </a:xfrm>
          <a:prstGeom prst="arc">
            <a:avLst>
              <a:gd name="adj1" fmla="val 14082461"/>
              <a:gd name="adj2" fmla="val 21147774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C515846-C25A-A643-93EB-32F741B61BC7}"/>
              </a:ext>
            </a:extLst>
          </p:cNvPr>
          <p:cNvCxnSpPr>
            <a:cxnSpLocks/>
          </p:cNvCxnSpPr>
          <p:nvPr/>
        </p:nvCxnSpPr>
        <p:spPr>
          <a:xfrm>
            <a:off x="865456" y="2487040"/>
            <a:ext cx="1801104" cy="107256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A2D372A-9C01-C644-8AC3-990CD0D8B82C}"/>
              </a:ext>
            </a:extLst>
          </p:cNvPr>
          <p:cNvCxnSpPr>
            <a:cxnSpLocks/>
          </p:cNvCxnSpPr>
          <p:nvPr/>
        </p:nvCxnSpPr>
        <p:spPr>
          <a:xfrm>
            <a:off x="1670094" y="2953702"/>
            <a:ext cx="0" cy="1621489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35DA0430-7EAE-9E4B-8853-1B998D8073D7}"/>
                  </a:ext>
                </a:extLst>
              </p:cNvPr>
              <p:cNvSpPr/>
              <p:nvPr/>
            </p:nvSpPr>
            <p:spPr>
              <a:xfrm>
                <a:off x="1420648" y="4518633"/>
                <a:ext cx="47320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35DA0430-7EAE-9E4B-8853-1B998D8073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0648" y="4518633"/>
                <a:ext cx="473206" cy="523220"/>
              </a:xfrm>
              <a:prstGeom prst="rect">
                <a:avLst/>
              </a:prstGeom>
              <a:blipFill>
                <a:blip r:embed="rId4"/>
                <a:stretch>
                  <a:fillRect r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A70475A0-F9B3-544B-AE62-FE4B3EE0DA3E}"/>
                  </a:ext>
                </a:extLst>
              </p:cNvPr>
              <p:cNvSpPr/>
              <p:nvPr/>
            </p:nvSpPr>
            <p:spPr>
              <a:xfrm>
                <a:off x="1842648" y="3654192"/>
                <a:ext cx="483907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𝚫</m:t>
                        </m:r>
                      </m:e>
                    </m:d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𝚫</m:t>
                    </m:r>
                  </m:oMath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A70475A0-F9B3-544B-AE62-FE4B3EE0DA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648" y="3654192"/>
                <a:ext cx="4839079" cy="523220"/>
              </a:xfrm>
              <a:prstGeom prst="rect">
                <a:avLst/>
              </a:prstGeom>
              <a:blipFill>
                <a:blip r:embed="rId5"/>
                <a:stretch>
                  <a:fillRect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Left Brace 12">
            <a:extLst>
              <a:ext uri="{FF2B5EF4-FFF2-40B4-BE49-F238E27FC236}">
                <a16:creationId xmlns:a16="http://schemas.microsoft.com/office/drawing/2014/main" id="{761B1C46-B773-1A4E-A4F9-36DDBB2683E3}"/>
              </a:ext>
            </a:extLst>
          </p:cNvPr>
          <p:cNvSpPr/>
          <p:nvPr/>
        </p:nvSpPr>
        <p:spPr>
          <a:xfrm rot="16200000">
            <a:off x="6897014" y="5462764"/>
            <a:ext cx="298647" cy="1396721"/>
          </a:xfrm>
          <a:prstGeom prst="leftBrac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54D3045-E66D-F745-A389-F5CC868C71CE}"/>
                  </a:ext>
                </a:extLst>
              </p:cNvPr>
              <p:cNvSpPr/>
              <p:nvPr/>
            </p:nvSpPr>
            <p:spPr>
              <a:xfrm>
                <a:off x="6566733" y="6334176"/>
                <a:ext cx="103105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8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54D3045-E66D-F745-A389-F5CC868C71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6733" y="6334176"/>
                <a:ext cx="1031051" cy="523220"/>
              </a:xfrm>
              <a:prstGeom prst="rect">
                <a:avLst/>
              </a:prstGeom>
              <a:blipFill>
                <a:blip r:embed="rId6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9A702EF-6FBF-2849-A52D-3C9AFAD50681}"/>
                  </a:ext>
                </a:extLst>
              </p:cNvPr>
              <p:cNvSpPr/>
              <p:nvPr/>
            </p:nvSpPr>
            <p:spPr>
              <a:xfrm>
                <a:off x="1995048" y="5435786"/>
                <a:ext cx="7689505" cy="7007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𝚫</m:t>
                        </m:r>
                      </m:e>
                    </m:d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b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𝚫</m:t>
                    </m:r>
                  </m:oMath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9A702EF-6FBF-2849-A52D-3C9AFAD506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048" y="5435786"/>
                <a:ext cx="7689505" cy="700705"/>
              </a:xfrm>
              <a:prstGeom prst="rect">
                <a:avLst/>
              </a:prstGeom>
              <a:blipFill>
                <a:blip r:embed="rId7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10BD050-D6C7-6447-A775-EAABAED96D94}"/>
                  </a:ext>
                </a:extLst>
              </p:cNvPr>
              <p:cNvSpPr/>
              <p:nvPr/>
            </p:nvSpPr>
            <p:spPr>
              <a:xfrm>
                <a:off x="3778538" y="2811349"/>
                <a:ext cx="7689505" cy="7007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sz="28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b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𝚫</m:t>
                    </m:r>
                  </m:oMath>
                </a14:m>
                <a:endParaRPr lang="en-US" sz="28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10BD050-D6C7-6447-A775-EAABAED96D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8538" y="2811349"/>
                <a:ext cx="7689505" cy="700705"/>
              </a:xfrm>
              <a:prstGeom prst="rect">
                <a:avLst/>
              </a:prstGeom>
              <a:blipFill>
                <a:blip r:embed="rId8"/>
                <a:stretch>
                  <a:fillRect b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c 20">
            <a:extLst>
              <a:ext uri="{FF2B5EF4-FFF2-40B4-BE49-F238E27FC236}">
                <a16:creationId xmlns:a16="http://schemas.microsoft.com/office/drawing/2014/main" id="{3AC58878-847D-E04D-87D0-EAA0D68BB6A5}"/>
              </a:ext>
            </a:extLst>
          </p:cNvPr>
          <p:cNvSpPr/>
          <p:nvPr/>
        </p:nvSpPr>
        <p:spPr>
          <a:xfrm rot="10800000">
            <a:off x="598669" y="-1212128"/>
            <a:ext cx="4224070" cy="4455703"/>
          </a:xfrm>
          <a:prstGeom prst="arc">
            <a:avLst>
              <a:gd name="adj1" fmla="val 13523836"/>
              <a:gd name="adj2" fmla="val 20328003"/>
            </a:avLst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99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13" grpId="0" animBg="1"/>
      <p:bldP spid="14" grpId="0"/>
      <p:bldP spid="15" grpId="0"/>
      <p:bldP spid="17" grpId="0"/>
      <p:bldP spid="2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8A97A-7555-5948-B6C3-CF30A5E47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36D65-97D2-3D4D-9DA4-46E30467A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C45E302-17B2-DD4B-8CB8-6A5A797E0F35}"/>
              </a:ext>
            </a:extLst>
          </p:cNvPr>
          <p:cNvCxnSpPr>
            <a:cxnSpLocks/>
          </p:cNvCxnSpPr>
          <p:nvPr/>
        </p:nvCxnSpPr>
        <p:spPr>
          <a:xfrm>
            <a:off x="628650" y="4575191"/>
            <a:ext cx="4643718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B3CAD91-B1C0-2645-8EDD-079EF7C63327}"/>
              </a:ext>
            </a:extLst>
          </p:cNvPr>
          <p:cNvCxnSpPr>
            <a:cxnSpLocks/>
          </p:cNvCxnSpPr>
          <p:nvPr/>
        </p:nvCxnSpPr>
        <p:spPr>
          <a:xfrm flipV="1">
            <a:off x="628650" y="1484909"/>
            <a:ext cx="0" cy="3090282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9816692-85D6-0949-99C7-7383D56F9373}"/>
                  </a:ext>
                </a:extLst>
              </p:cNvPr>
              <p:cNvSpPr/>
              <p:nvPr/>
            </p:nvSpPr>
            <p:spPr>
              <a:xfrm>
                <a:off x="865456" y="1644900"/>
                <a:ext cx="103105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) 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9816692-85D6-0949-99C7-7383D56F9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456" y="1644900"/>
                <a:ext cx="1031051" cy="523220"/>
              </a:xfrm>
              <a:prstGeom prst="rect">
                <a:avLst/>
              </a:prstGeom>
              <a:blipFill>
                <a:blip r:embed="rId3"/>
                <a:stretch>
                  <a:fillRect r="-2439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c 15">
            <a:extLst>
              <a:ext uri="{FF2B5EF4-FFF2-40B4-BE49-F238E27FC236}">
                <a16:creationId xmlns:a16="http://schemas.microsoft.com/office/drawing/2014/main" id="{45A2E6D0-76F3-4A43-8D21-FE6A534AD805}"/>
              </a:ext>
            </a:extLst>
          </p:cNvPr>
          <p:cNvSpPr/>
          <p:nvPr/>
        </p:nvSpPr>
        <p:spPr>
          <a:xfrm rot="9817424">
            <a:off x="749152" y="-555015"/>
            <a:ext cx="2554653" cy="3735153"/>
          </a:xfrm>
          <a:prstGeom prst="arc">
            <a:avLst>
              <a:gd name="adj1" fmla="val 14082461"/>
              <a:gd name="adj2" fmla="val 21147774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C515846-C25A-A643-93EB-32F741B61BC7}"/>
              </a:ext>
            </a:extLst>
          </p:cNvPr>
          <p:cNvCxnSpPr>
            <a:cxnSpLocks/>
          </p:cNvCxnSpPr>
          <p:nvPr/>
        </p:nvCxnSpPr>
        <p:spPr>
          <a:xfrm>
            <a:off x="865456" y="2487040"/>
            <a:ext cx="1801104" cy="107256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A2D372A-9C01-C644-8AC3-990CD0D8B82C}"/>
              </a:ext>
            </a:extLst>
          </p:cNvPr>
          <p:cNvCxnSpPr>
            <a:cxnSpLocks/>
          </p:cNvCxnSpPr>
          <p:nvPr/>
        </p:nvCxnSpPr>
        <p:spPr>
          <a:xfrm>
            <a:off x="1670094" y="2953702"/>
            <a:ext cx="0" cy="1621489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35DA0430-7EAE-9E4B-8853-1B998D8073D7}"/>
                  </a:ext>
                </a:extLst>
              </p:cNvPr>
              <p:cNvSpPr/>
              <p:nvPr/>
            </p:nvSpPr>
            <p:spPr>
              <a:xfrm>
                <a:off x="1420648" y="4518633"/>
                <a:ext cx="47320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35DA0430-7EAE-9E4B-8853-1B998D8073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0648" y="4518633"/>
                <a:ext cx="473206" cy="523220"/>
              </a:xfrm>
              <a:prstGeom prst="rect">
                <a:avLst/>
              </a:prstGeom>
              <a:blipFill>
                <a:blip r:embed="rId4"/>
                <a:stretch>
                  <a:fillRect r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A70475A0-F9B3-544B-AE62-FE4B3EE0DA3E}"/>
                  </a:ext>
                </a:extLst>
              </p:cNvPr>
              <p:cNvSpPr/>
              <p:nvPr/>
            </p:nvSpPr>
            <p:spPr>
              <a:xfrm>
                <a:off x="1842648" y="3654192"/>
                <a:ext cx="483907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𝚫</m:t>
                        </m:r>
                      </m:e>
                    </m:d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𝚫</m:t>
                    </m:r>
                  </m:oMath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A70475A0-F9B3-544B-AE62-FE4B3EE0DA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648" y="3654192"/>
                <a:ext cx="4839079" cy="523220"/>
              </a:xfrm>
              <a:prstGeom prst="rect">
                <a:avLst/>
              </a:prstGeom>
              <a:blipFill>
                <a:blip r:embed="rId5"/>
                <a:stretch>
                  <a:fillRect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Left Brace 12">
            <a:extLst>
              <a:ext uri="{FF2B5EF4-FFF2-40B4-BE49-F238E27FC236}">
                <a16:creationId xmlns:a16="http://schemas.microsoft.com/office/drawing/2014/main" id="{761B1C46-B773-1A4E-A4F9-36DDBB2683E3}"/>
              </a:ext>
            </a:extLst>
          </p:cNvPr>
          <p:cNvSpPr/>
          <p:nvPr/>
        </p:nvSpPr>
        <p:spPr>
          <a:xfrm rot="16200000">
            <a:off x="6897014" y="5462764"/>
            <a:ext cx="298647" cy="1396721"/>
          </a:xfrm>
          <a:prstGeom prst="leftBrac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54D3045-E66D-F745-A389-F5CC868C71CE}"/>
              </a:ext>
            </a:extLst>
          </p:cNvPr>
          <p:cNvSpPr/>
          <p:nvPr/>
        </p:nvSpPr>
        <p:spPr>
          <a:xfrm>
            <a:off x="5204415" y="6325027"/>
            <a:ext cx="50805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No negative eigenvalues!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9A702EF-6FBF-2849-A52D-3C9AFAD50681}"/>
                  </a:ext>
                </a:extLst>
              </p:cNvPr>
              <p:cNvSpPr/>
              <p:nvPr/>
            </p:nvSpPr>
            <p:spPr>
              <a:xfrm>
                <a:off x="1995048" y="5435786"/>
                <a:ext cx="7689505" cy="7007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𝚫</m:t>
                        </m:r>
                      </m:e>
                    </m:d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b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𝚫</m:t>
                    </m:r>
                  </m:oMath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9A702EF-6FBF-2849-A52D-3C9AFAD506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048" y="5435786"/>
                <a:ext cx="7689505" cy="700705"/>
              </a:xfrm>
              <a:prstGeom prst="rect">
                <a:avLst/>
              </a:prstGeom>
              <a:blipFill>
                <a:blip r:embed="rId6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c 17">
            <a:extLst>
              <a:ext uri="{FF2B5EF4-FFF2-40B4-BE49-F238E27FC236}">
                <a16:creationId xmlns:a16="http://schemas.microsoft.com/office/drawing/2014/main" id="{50C442C1-BB15-A249-A84D-4BC46E0A9D4C}"/>
              </a:ext>
            </a:extLst>
          </p:cNvPr>
          <p:cNvSpPr/>
          <p:nvPr/>
        </p:nvSpPr>
        <p:spPr>
          <a:xfrm rot="10800000">
            <a:off x="598669" y="-1212128"/>
            <a:ext cx="4224070" cy="4455703"/>
          </a:xfrm>
          <a:prstGeom prst="arc">
            <a:avLst>
              <a:gd name="adj1" fmla="val 13523836"/>
              <a:gd name="adj2" fmla="val 20328003"/>
            </a:avLst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9D76854-67FB-7549-A363-00B72C980410}"/>
                  </a:ext>
                </a:extLst>
              </p:cNvPr>
              <p:cNvSpPr/>
              <p:nvPr/>
            </p:nvSpPr>
            <p:spPr>
              <a:xfrm>
                <a:off x="3778538" y="2811349"/>
                <a:ext cx="7689505" cy="7007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sz="28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b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𝚫</m:t>
                    </m:r>
                  </m:oMath>
                </a14:m>
                <a:endParaRPr lang="en-US" sz="28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9D76854-67FB-7549-A363-00B72C9804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8538" y="2811349"/>
                <a:ext cx="7689505" cy="700705"/>
              </a:xfrm>
              <a:prstGeom prst="rect">
                <a:avLst/>
              </a:prstGeom>
              <a:blipFill>
                <a:blip r:embed="rId7"/>
                <a:stretch>
                  <a:fillRect b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77719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37437-2177-C349-9510-9F9BF6ED2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Hessians &amp;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249F29-3494-C940-9F9C-C830BC14C9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b="1" dirty="0"/>
              </a:p>
              <a:p>
                <a:endParaRPr lang="en-US" b="1" dirty="0"/>
              </a:p>
              <a:p>
                <a:r>
                  <a:rPr lang="en-US" b="1" dirty="0"/>
                  <a:t>Graph-Structured Cost Function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b="1" dirty="0"/>
                  <a:t> </a:t>
                </a:r>
              </a:p>
              <a:p>
                <a:endParaRPr lang="en-US" b="1" dirty="0"/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249F29-3494-C940-9F9C-C830BC14C9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4D9CC2C3-AC6A-FC4B-B679-7E65D7A6244A}"/>
              </a:ext>
            </a:extLst>
          </p:cNvPr>
          <p:cNvSpPr/>
          <p:nvPr/>
        </p:nvSpPr>
        <p:spPr>
          <a:xfrm>
            <a:off x="5203290" y="3821434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CA57035-9AC6-3840-9FAA-1FFD9AFDCAE4}"/>
              </a:ext>
            </a:extLst>
          </p:cNvPr>
          <p:cNvSpPr/>
          <p:nvPr/>
        </p:nvSpPr>
        <p:spPr>
          <a:xfrm>
            <a:off x="3579761" y="4196340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9B42951-7E32-634B-9839-3B3DE30BDB94}"/>
              </a:ext>
            </a:extLst>
          </p:cNvPr>
          <p:cNvSpPr/>
          <p:nvPr/>
        </p:nvSpPr>
        <p:spPr>
          <a:xfrm>
            <a:off x="4678120" y="5322625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3C72142-D6ED-5047-82F2-B18EF2815FD5}"/>
              </a:ext>
            </a:extLst>
          </p:cNvPr>
          <p:cNvCxnSpPr>
            <a:cxnSpLocks/>
            <a:stCxn id="5" idx="3"/>
            <a:endCxn id="6" idx="5"/>
          </p:cNvCxnSpPr>
          <p:nvPr/>
        </p:nvCxnSpPr>
        <p:spPr>
          <a:xfrm flipH="1">
            <a:off x="3734775" y="3974776"/>
            <a:ext cx="1495111" cy="374906"/>
          </a:xfrm>
          <a:prstGeom prst="line">
            <a:avLst/>
          </a:prstGeom>
          <a:ln w="34925">
            <a:head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152E3D4-DA21-8C48-B99A-11FF5CB5E373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4768925" y="4001085"/>
            <a:ext cx="525170" cy="1321540"/>
          </a:xfrm>
          <a:prstGeom prst="line">
            <a:avLst/>
          </a:prstGeom>
          <a:ln w="34925">
            <a:head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4A986EF-4FDC-E042-A9FA-7D87703355A0}"/>
              </a:ext>
            </a:extLst>
          </p:cNvPr>
          <p:cNvCxnSpPr>
            <a:cxnSpLocks/>
            <a:stCxn id="7" idx="1"/>
            <a:endCxn id="6" idx="4"/>
          </p:cNvCxnSpPr>
          <p:nvPr/>
        </p:nvCxnSpPr>
        <p:spPr>
          <a:xfrm flipH="1" flipV="1">
            <a:off x="3670566" y="4375991"/>
            <a:ext cx="1034150" cy="972943"/>
          </a:xfrm>
          <a:prstGeom prst="line">
            <a:avLst/>
          </a:prstGeom>
          <a:ln w="34925">
            <a:head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B718853-3DF3-F04E-A15D-549EF339CCDA}"/>
                  </a:ext>
                </a:extLst>
              </p:cNvPr>
              <p:cNvSpPr/>
              <p:nvPr/>
            </p:nvSpPr>
            <p:spPr>
              <a:xfrm>
                <a:off x="628650" y="1046256"/>
                <a:ext cx="1627497" cy="11600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B718853-3DF3-F04E-A15D-549EF339CC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046256"/>
                <a:ext cx="1627497" cy="1160061"/>
              </a:xfrm>
              <a:prstGeom prst="rect">
                <a:avLst/>
              </a:prstGeom>
              <a:blipFill>
                <a:blip r:embed="rId3"/>
                <a:stretch>
                  <a:fillRect b="-2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E9C1F3B-BB23-DA46-9EE2-D5BFE79B657B}"/>
                  </a:ext>
                </a:extLst>
              </p:cNvPr>
              <p:cNvSpPr/>
              <p:nvPr/>
            </p:nvSpPr>
            <p:spPr>
              <a:xfrm>
                <a:off x="3730456" y="3583295"/>
                <a:ext cx="144469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E9C1F3B-BB23-DA46-9EE2-D5BFE79B65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0456" y="3583295"/>
                <a:ext cx="1444690" cy="523220"/>
              </a:xfrm>
              <a:prstGeom prst="rect">
                <a:avLst/>
              </a:prstGeom>
              <a:blipFill>
                <a:blip r:embed="rId4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75CE937-A2BC-2348-A15D-A1BB005F45FB}"/>
                  </a:ext>
                </a:extLst>
              </p:cNvPr>
              <p:cNvSpPr/>
              <p:nvPr/>
            </p:nvSpPr>
            <p:spPr>
              <a:xfrm>
                <a:off x="2797914" y="4799405"/>
                <a:ext cx="150541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75CE937-A2BC-2348-A15D-A1BB005F45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7914" y="4799405"/>
                <a:ext cx="1505412" cy="523220"/>
              </a:xfrm>
              <a:prstGeom prst="rect">
                <a:avLst/>
              </a:prstGeom>
              <a:blipFill>
                <a:blip r:embed="rId5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4C39A2A-9D28-EF47-B54D-F774CF50178A}"/>
                  </a:ext>
                </a:extLst>
              </p:cNvPr>
              <p:cNvSpPr/>
              <p:nvPr/>
            </p:nvSpPr>
            <p:spPr>
              <a:xfrm>
                <a:off x="5008817" y="4553381"/>
                <a:ext cx="147816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800" b="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4C39A2A-9D28-EF47-B54D-F774CF5017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8817" y="4553381"/>
                <a:ext cx="1478162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5B1F91E-08F1-474F-ADE1-83B9D333AF19}"/>
                  </a:ext>
                </a:extLst>
              </p:cNvPr>
              <p:cNvSpPr/>
              <p:nvPr/>
            </p:nvSpPr>
            <p:spPr>
              <a:xfrm>
                <a:off x="628650" y="6013317"/>
                <a:ext cx="752347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p>
                        <m:r>
                          <a:rPr lang="en-US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800" b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p>
                        <m:r>
                          <a:rPr lang="en-US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80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p>
                        <m:r>
                          <a:rPr lang="en-US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8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p>
                        <m:r>
                          <a:rPr lang="en-US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800" b="1" dirty="0"/>
                  <a:t>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5B1F91E-08F1-474F-ADE1-83B9D333AF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6013317"/>
                <a:ext cx="7523470" cy="523220"/>
              </a:xfrm>
              <a:prstGeom prst="rect">
                <a:avLst/>
              </a:prstGeom>
              <a:blipFill>
                <a:blip r:embed="rId7"/>
                <a:stretch>
                  <a:fillRect l="-337"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1D234BA-7398-BF4D-9298-9B99D7B54538}"/>
                  </a:ext>
                </a:extLst>
              </p:cNvPr>
              <p:cNvSpPr/>
              <p:nvPr/>
            </p:nvSpPr>
            <p:spPr>
              <a:xfrm>
                <a:off x="3068445" y="3974776"/>
                <a:ext cx="4729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1D234BA-7398-BF4D-9298-9B99D7B545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8445" y="3974776"/>
                <a:ext cx="472950" cy="523220"/>
              </a:xfrm>
              <a:prstGeom prst="rect">
                <a:avLst/>
              </a:prstGeom>
              <a:blipFill>
                <a:blip r:embed="rId8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B1B03A0-55AF-BF40-99F8-E2C6D117E084}"/>
                  </a:ext>
                </a:extLst>
              </p:cNvPr>
              <p:cNvSpPr/>
              <p:nvPr/>
            </p:nvSpPr>
            <p:spPr>
              <a:xfrm>
                <a:off x="4771879" y="5322625"/>
                <a:ext cx="5414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B1B03A0-55AF-BF40-99F8-E2C6D117E0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879" y="5322625"/>
                <a:ext cx="541430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57F46ED-0CF8-CA44-8229-4DFD74F8AC43}"/>
                  </a:ext>
                </a:extLst>
              </p:cNvPr>
              <p:cNvSpPr/>
              <p:nvPr/>
            </p:nvSpPr>
            <p:spPr>
              <a:xfrm>
                <a:off x="5369595" y="3472837"/>
                <a:ext cx="4456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57F46ED-0CF8-CA44-8229-4DFD74F8AC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9595" y="3472837"/>
                <a:ext cx="445698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254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5" grpId="0"/>
      <p:bldP spid="16" grpId="0"/>
      <p:bldP spid="17" grpId="0"/>
      <p:bldP spid="4" grpId="0"/>
      <p:bldP spid="18" grpId="0"/>
      <p:bldP spid="20" grpId="0"/>
      <p:bldP spid="2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37437-2177-C349-9510-9F9BF6ED2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Derivatives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49F29-3494-C940-9F9C-C830BC14C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 </a:t>
            </a:r>
          </a:p>
          <a:p>
            <a:endParaRPr lang="en-US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23C521D-438C-3E46-90B4-44AB24079173}"/>
                  </a:ext>
                </a:extLst>
              </p:cNvPr>
              <p:cNvSpPr/>
              <p:nvPr/>
            </p:nvSpPr>
            <p:spPr>
              <a:xfrm>
                <a:off x="628650" y="1357309"/>
                <a:ext cx="73588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c</m:t>
                      </m:r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8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80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28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p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23C521D-438C-3E46-90B4-44AB240791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357309"/>
                <a:ext cx="7358809" cy="523220"/>
              </a:xfrm>
              <a:prstGeom prst="rect">
                <a:avLst/>
              </a:prstGeom>
              <a:blipFill>
                <a:blip r:embed="rId3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id="{9ED49DCE-C471-9B46-ADBF-72EA99477844}"/>
              </a:ext>
            </a:extLst>
          </p:cNvPr>
          <p:cNvSpPr/>
          <p:nvPr/>
        </p:nvSpPr>
        <p:spPr>
          <a:xfrm>
            <a:off x="4711800" y="2389393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2CCA594-DE4D-AD44-ABAC-AF3A0CFFDE79}"/>
              </a:ext>
            </a:extLst>
          </p:cNvPr>
          <p:cNvSpPr/>
          <p:nvPr/>
        </p:nvSpPr>
        <p:spPr>
          <a:xfrm>
            <a:off x="3088271" y="2764299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B64D50B-849A-5F41-8119-5B8FBB24E04C}"/>
              </a:ext>
            </a:extLst>
          </p:cNvPr>
          <p:cNvSpPr/>
          <p:nvPr/>
        </p:nvSpPr>
        <p:spPr>
          <a:xfrm>
            <a:off x="4186630" y="3890584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CDD9F24-486C-074B-9C7D-8753AA7A18B2}"/>
              </a:ext>
            </a:extLst>
          </p:cNvPr>
          <p:cNvCxnSpPr>
            <a:cxnSpLocks/>
            <a:stCxn id="18" idx="3"/>
            <a:endCxn id="19" idx="5"/>
          </p:cNvCxnSpPr>
          <p:nvPr/>
        </p:nvCxnSpPr>
        <p:spPr>
          <a:xfrm flipH="1">
            <a:off x="3243285" y="2542735"/>
            <a:ext cx="1495111" cy="374906"/>
          </a:xfrm>
          <a:prstGeom prst="line">
            <a:avLst/>
          </a:prstGeom>
          <a:ln w="34925">
            <a:head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7BB61B2-7412-314D-B1AF-09D72F3FB845}"/>
              </a:ext>
            </a:extLst>
          </p:cNvPr>
          <p:cNvCxnSpPr>
            <a:cxnSpLocks/>
            <a:endCxn id="20" idx="0"/>
          </p:cNvCxnSpPr>
          <p:nvPr/>
        </p:nvCxnSpPr>
        <p:spPr>
          <a:xfrm flipH="1">
            <a:off x="4277435" y="2569044"/>
            <a:ext cx="525170" cy="1321540"/>
          </a:xfrm>
          <a:prstGeom prst="line">
            <a:avLst/>
          </a:prstGeom>
          <a:ln w="34925">
            <a:head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727C98F-AD2C-744C-AC71-6C18FAAEF33E}"/>
              </a:ext>
            </a:extLst>
          </p:cNvPr>
          <p:cNvCxnSpPr>
            <a:cxnSpLocks/>
            <a:stCxn id="20" idx="1"/>
            <a:endCxn id="19" idx="4"/>
          </p:cNvCxnSpPr>
          <p:nvPr/>
        </p:nvCxnSpPr>
        <p:spPr>
          <a:xfrm flipH="1" flipV="1">
            <a:off x="3179076" y="2943950"/>
            <a:ext cx="1034150" cy="972943"/>
          </a:xfrm>
          <a:prstGeom prst="line">
            <a:avLst/>
          </a:prstGeom>
          <a:ln w="34925">
            <a:head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2B31280-E039-074F-AB05-38AD2D620897}"/>
                  </a:ext>
                </a:extLst>
              </p:cNvPr>
              <p:cNvSpPr/>
              <p:nvPr/>
            </p:nvSpPr>
            <p:spPr>
              <a:xfrm>
                <a:off x="2871785" y="2105390"/>
                <a:ext cx="178177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p>
                              <m:r>
                                <a:rPr lang="en-US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2B31280-E039-074F-AB05-38AD2D6208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1785" y="2105390"/>
                <a:ext cx="1781770" cy="523220"/>
              </a:xfrm>
              <a:prstGeom prst="rect">
                <a:avLst/>
              </a:prstGeom>
              <a:blipFill>
                <a:blip r:embed="rId4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67FC4D6-A7CF-5F4B-B629-708AF8C1170D}"/>
                  </a:ext>
                </a:extLst>
              </p:cNvPr>
              <p:cNvSpPr/>
              <p:nvPr/>
            </p:nvSpPr>
            <p:spPr>
              <a:xfrm>
                <a:off x="1732413" y="3347230"/>
                <a:ext cx="188577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67FC4D6-A7CF-5F4B-B629-708AF8C117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413" y="3347230"/>
                <a:ext cx="1885773" cy="523220"/>
              </a:xfrm>
              <a:prstGeom prst="rect">
                <a:avLst/>
              </a:prstGeom>
              <a:blipFill>
                <a:blip r:embed="rId5"/>
                <a:stretch>
                  <a:fillRect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219682A-A95C-2D48-A352-AA8A50C43C19}"/>
                  </a:ext>
                </a:extLst>
              </p:cNvPr>
              <p:cNvSpPr/>
              <p:nvPr/>
            </p:nvSpPr>
            <p:spPr>
              <a:xfrm>
                <a:off x="4517327" y="3121340"/>
                <a:ext cx="185852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p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80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800" b="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219682A-A95C-2D48-A352-AA8A50C43C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7327" y="3121340"/>
                <a:ext cx="1858522" cy="523220"/>
              </a:xfrm>
              <a:prstGeom prst="rect">
                <a:avLst/>
              </a:prstGeom>
              <a:blipFill>
                <a:blip r:embed="rId6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0583E9F-4327-034C-9E14-A00A1AA2993B}"/>
                  </a:ext>
                </a:extLst>
              </p:cNvPr>
              <p:cNvSpPr/>
              <p:nvPr/>
            </p:nvSpPr>
            <p:spPr>
              <a:xfrm>
                <a:off x="2576955" y="2542735"/>
                <a:ext cx="4729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0583E9F-4327-034C-9E14-A00A1AA299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955" y="2542735"/>
                <a:ext cx="472950" cy="523220"/>
              </a:xfrm>
              <a:prstGeom prst="rect">
                <a:avLst/>
              </a:prstGeom>
              <a:blipFill>
                <a:blip r:embed="rId7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8E3697F-6952-9C47-BF3A-ED5C2D3F05E1}"/>
                  </a:ext>
                </a:extLst>
              </p:cNvPr>
              <p:cNvSpPr/>
              <p:nvPr/>
            </p:nvSpPr>
            <p:spPr>
              <a:xfrm>
                <a:off x="4280389" y="3890584"/>
                <a:ext cx="5414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8E3697F-6952-9C47-BF3A-ED5C2D3F05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389" y="3890584"/>
                <a:ext cx="54143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D9B79EE-1530-214B-85C9-12F4624249F3}"/>
                  </a:ext>
                </a:extLst>
              </p:cNvPr>
              <p:cNvSpPr/>
              <p:nvPr/>
            </p:nvSpPr>
            <p:spPr>
              <a:xfrm>
                <a:off x="4931776" y="2045824"/>
                <a:ext cx="4456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D9B79EE-1530-214B-85C9-12F4624249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776" y="2045824"/>
                <a:ext cx="445698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8CC9EC2-371D-284E-874A-A4204E060FAC}"/>
                  </a:ext>
                </a:extLst>
              </p:cNvPr>
              <p:cNvSpPr txBox="1"/>
              <p:nvPr/>
            </p:nvSpPr>
            <p:spPr>
              <a:xfrm>
                <a:off x="4301428" y="4465500"/>
                <a:ext cx="4013760" cy="16278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40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40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 1</m:t>
                                </m:r>
                              </m:e>
                              <m:e>
                                <m: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8CC9EC2-371D-284E-874A-A4204E060F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1428" y="4465500"/>
                <a:ext cx="4013760" cy="1627818"/>
              </a:xfrm>
              <a:prstGeom prst="rect">
                <a:avLst/>
              </a:prstGeom>
              <a:blipFill>
                <a:blip r:embed="rId10"/>
                <a:stretch>
                  <a:fillRect t="-775" b="-10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9716DBDF-9FED-0244-9823-69CBB3384E61}"/>
              </a:ext>
            </a:extLst>
          </p:cNvPr>
          <p:cNvSpPr/>
          <p:nvPr/>
        </p:nvSpPr>
        <p:spPr>
          <a:xfrm>
            <a:off x="628650" y="4747017"/>
            <a:ext cx="34726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If every term looks like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299862C-31CF-CB45-B105-8E6F548616BE}"/>
              </a:ext>
            </a:extLst>
          </p:cNvPr>
          <p:cNvSpPr/>
          <p:nvPr/>
        </p:nvSpPr>
        <p:spPr>
          <a:xfrm>
            <a:off x="660302" y="6013393"/>
            <a:ext cx="36101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the sum is an M-matrix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C7FCD5F-1F8B-0B4B-A760-5C8E902BA491}"/>
              </a:ext>
            </a:extLst>
          </p:cNvPr>
          <p:cNvSpPr/>
          <p:nvPr/>
        </p:nvSpPr>
        <p:spPr>
          <a:xfrm>
            <a:off x="4974571" y="4502232"/>
            <a:ext cx="1999497" cy="1107996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200" dirty="0"/>
              <a:t>2-by-2 PSD</a:t>
            </a:r>
          </a:p>
          <a:p>
            <a:pPr algn="ctr"/>
            <a:r>
              <a:rPr lang="en-US" sz="2200" dirty="0"/>
              <a:t>non-negative eigenvalues </a:t>
            </a:r>
          </a:p>
        </p:txBody>
      </p:sp>
    </p:spTree>
    <p:extLst>
      <p:ext uri="{BB962C8B-B14F-4D97-AF65-F5344CB8AC3E}">
        <p14:creationId xmlns:p14="http://schemas.microsoft.com/office/powerpoint/2010/main" val="6195711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37437-2177-C349-9510-9F9BF6ED2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Derivatives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49F29-3494-C940-9F9C-C830BC14C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 </a:t>
            </a:r>
          </a:p>
          <a:p>
            <a:endParaRPr lang="en-US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23C521D-438C-3E46-90B4-44AB24079173}"/>
                  </a:ext>
                </a:extLst>
              </p:cNvPr>
              <p:cNvSpPr/>
              <p:nvPr/>
            </p:nvSpPr>
            <p:spPr>
              <a:xfrm>
                <a:off x="628650" y="1357309"/>
                <a:ext cx="73588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c</m:t>
                      </m:r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8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80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28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p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23C521D-438C-3E46-90B4-44AB240791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357309"/>
                <a:ext cx="7358809" cy="523220"/>
              </a:xfrm>
              <a:prstGeom prst="rect">
                <a:avLst/>
              </a:prstGeom>
              <a:blipFill>
                <a:blip r:embed="rId2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id="{9ED49DCE-C471-9B46-ADBF-72EA99477844}"/>
              </a:ext>
            </a:extLst>
          </p:cNvPr>
          <p:cNvSpPr/>
          <p:nvPr/>
        </p:nvSpPr>
        <p:spPr>
          <a:xfrm>
            <a:off x="4711800" y="2389393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2CCA594-DE4D-AD44-ABAC-AF3A0CFFDE79}"/>
              </a:ext>
            </a:extLst>
          </p:cNvPr>
          <p:cNvSpPr/>
          <p:nvPr/>
        </p:nvSpPr>
        <p:spPr>
          <a:xfrm>
            <a:off x="3088271" y="2764299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B64D50B-849A-5F41-8119-5B8FBB24E04C}"/>
              </a:ext>
            </a:extLst>
          </p:cNvPr>
          <p:cNvSpPr/>
          <p:nvPr/>
        </p:nvSpPr>
        <p:spPr>
          <a:xfrm>
            <a:off x="4186630" y="3890584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CDD9F24-486C-074B-9C7D-8753AA7A18B2}"/>
              </a:ext>
            </a:extLst>
          </p:cNvPr>
          <p:cNvCxnSpPr>
            <a:cxnSpLocks/>
            <a:stCxn id="18" idx="3"/>
            <a:endCxn id="19" idx="5"/>
          </p:cNvCxnSpPr>
          <p:nvPr/>
        </p:nvCxnSpPr>
        <p:spPr>
          <a:xfrm flipH="1">
            <a:off x="3243285" y="2542735"/>
            <a:ext cx="1495111" cy="374906"/>
          </a:xfrm>
          <a:prstGeom prst="line">
            <a:avLst/>
          </a:prstGeom>
          <a:ln w="34925">
            <a:head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7BB61B2-7412-314D-B1AF-09D72F3FB845}"/>
              </a:ext>
            </a:extLst>
          </p:cNvPr>
          <p:cNvCxnSpPr>
            <a:cxnSpLocks/>
            <a:endCxn id="20" idx="0"/>
          </p:cNvCxnSpPr>
          <p:nvPr/>
        </p:nvCxnSpPr>
        <p:spPr>
          <a:xfrm flipH="1">
            <a:off x="4277435" y="2569044"/>
            <a:ext cx="525170" cy="1321540"/>
          </a:xfrm>
          <a:prstGeom prst="line">
            <a:avLst/>
          </a:prstGeom>
          <a:ln w="34925">
            <a:head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727C98F-AD2C-744C-AC71-6C18FAAEF33E}"/>
              </a:ext>
            </a:extLst>
          </p:cNvPr>
          <p:cNvCxnSpPr>
            <a:cxnSpLocks/>
            <a:stCxn id="20" idx="1"/>
            <a:endCxn id="19" idx="4"/>
          </p:cNvCxnSpPr>
          <p:nvPr/>
        </p:nvCxnSpPr>
        <p:spPr>
          <a:xfrm flipH="1" flipV="1">
            <a:off x="3179076" y="2943950"/>
            <a:ext cx="1034150" cy="972943"/>
          </a:xfrm>
          <a:prstGeom prst="line">
            <a:avLst/>
          </a:prstGeom>
          <a:ln w="34925">
            <a:head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2B31280-E039-074F-AB05-38AD2D620897}"/>
                  </a:ext>
                </a:extLst>
              </p:cNvPr>
              <p:cNvSpPr/>
              <p:nvPr/>
            </p:nvSpPr>
            <p:spPr>
              <a:xfrm>
                <a:off x="2871785" y="2105390"/>
                <a:ext cx="178177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p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2B31280-E039-074F-AB05-38AD2D6208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1785" y="2105390"/>
                <a:ext cx="1781770" cy="523220"/>
              </a:xfrm>
              <a:prstGeom prst="rect">
                <a:avLst/>
              </a:prstGeom>
              <a:blipFill>
                <a:blip r:embed="rId3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67FC4D6-A7CF-5F4B-B629-708AF8C1170D}"/>
                  </a:ext>
                </a:extLst>
              </p:cNvPr>
              <p:cNvSpPr/>
              <p:nvPr/>
            </p:nvSpPr>
            <p:spPr>
              <a:xfrm>
                <a:off x="1732413" y="3347230"/>
                <a:ext cx="188577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67FC4D6-A7CF-5F4B-B629-708AF8C117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413" y="3347230"/>
                <a:ext cx="1885773" cy="523220"/>
              </a:xfrm>
              <a:prstGeom prst="rect">
                <a:avLst/>
              </a:prstGeom>
              <a:blipFill>
                <a:blip r:embed="rId4"/>
                <a:stretch>
                  <a:fillRect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219682A-A95C-2D48-A352-AA8A50C43C19}"/>
                  </a:ext>
                </a:extLst>
              </p:cNvPr>
              <p:cNvSpPr/>
              <p:nvPr/>
            </p:nvSpPr>
            <p:spPr>
              <a:xfrm>
                <a:off x="4517327" y="3121340"/>
                <a:ext cx="185852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p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80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800" b="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219682A-A95C-2D48-A352-AA8A50C43C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7327" y="3121340"/>
                <a:ext cx="1858522" cy="523220"/>
              </a:xfrm>
              <a:prstGeom prst="rect">
                <a:avLst/>
              </a:prstGeom>
              <a:blipFill>
                <a:blip r:embed="rId5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0583E9F-4327-034C-9E14-A00A1AA2993B}"/>
                  </a:ext>
                </a:extLst>
              </p:cNvPr>
              <p:cNvSpPr/>
              <p:nvPr/>
            </p:nvSpPr>
            <p:spPr>
              <a:xfrm>
                <a:off x="2576955" y="2542735"/>
                <a:ext cx="4729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0583E9F-4327-034C-9E14-A00A1AA299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955" y="2542735"/>
                <a:ext cx="472950" cy="523220"/>
              </a:xfrm>
              <a:prstGeom prst="rect">
                <a:avLst/>
              </a:prstGeom>
              <a:blipFill>
                <a:blip r:embed="rId6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8E3697F-6952-9C47-BF3A-ED5C2D3F05E1}"/>
                  </a:ext>
                </a:extLst>
              </p:cNvPr>
              <p:cNvSpPr/>
              <p:nvPr/>
            </p:nvSpPr>
            <p:spPr>
              <a:xfrm>
                <a:off x="4280389" y="3890584"/>
                <a:ext cx="5414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8E3697F-6952-9C47-BF3A-ED5C2D3F05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389" y="3890584"/>
                <a:ext cx="541430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D9B79EE-1530-214B-85C9-12F4624249F3}"/>
                  </a:ext>
                </a:extLst>
              </p:cNvPr>
              <p:cNvSpPr/>
              <p:nvPr/>
            </p:nvSpPr>
            <p:spPr>
              <a:xfrm>
                <a:off x="4931776" y="2045824"/>
                <a:ext cx="4456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D9B79EE-1530-214B-85C9-12F4624249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776" y="2045824"/>
                <a:ext cx="445698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AEF7CC0-24AA-9E4C-BD46-C7DECF74541E}"/>
                  </a:ext>
                </a:extLst>
              </p:cNvPr>
              <p:cNvSpPr/>
              <p:nvPr/>
            </p:nvSpPr>
            <p:spPr>
              <a:xfrm>
                <a:off x="1741944" y="4717654"/>
                <a:ext cx="4729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AEF7CC0-24AA-9E4C-BD46-C7DECF7454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944" y="4717654"/>
                <a:ext cx="472950" cy="523220"/>
              </a:xfrm>
              <a:prstGeom prst="rect">
                <a:avLst/>
              </a:prstGeom>
              <a:blipFill>
                <a:blip r:embed="rId9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D9525A2-693A-544B-8844-E17D888303C8}"/>
                  </a:ext>
                </a:extLst>
              </p:cNvPr>
              <p:cNvSpPr/>
              <p:nvPr/>
            </p:nvSpPr>
            <p:spPr>
              <a:xfrm>
                <a:off x="2622494" y="4717654"/>
                <a:ext cx="4456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D9525A2-693A-544B-8844-E17D888303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2494" y="4717654"/>
                <a:ext cx="445698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CB42696D-EF35-244A-ADA5-03F8694975BA}"/>
                  </a:ext>
                </a:extLst>
              </p:cNvPr>
              <p:cNvSpPr/>
              <p:nvPr/>
            </p:nvSpPr>
            <p:spPr>
              <a:xfrm>
                <a:off x="3393234" y="4717654"/>
                <a:ext cx="5414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CB42696D-EF35-244A-ADA5-03F8694975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234" y="4717654"/>
                <a:ext cx="541430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9B8049FB-871E-CE47-9BA0-DF02A4E72A9C}"/>
                  </a:ext>
                </a:extLst>
              </p:cNvPr>
              <p:cNvSpPr/>
              <p:nvPr/>
            </p:nvSpPr>
            <p:spPr>
              <a:xfrm>
                <a:off x="642759" y="5135128"/>
                <a:ext cx="4729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9B8049FB-871E-CE47-9BA0-DF02A4E72A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59" y="5135128"/>
                <a:ext cx="472950" cy="523220"/>
              </a:xfrm>
              <a:prstGeom prst="rect">
                <a:avLst/>
              </a:prstGeom>
              <a:blipFill>
                <a:blip r:embed="rId12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28BD14E6-4EFA-E94F-99B6-D6724E8445B5}"/>
                  </a:ext>
                </a:extLst>
              </p:cNvPr>
              <p:cNvSpPr/>
              <p:nvPr/>
            </p:nvSpPr>
            <p:spPr>
              <a:xfrm>
                <a:off x="642759" y="5552862"/>
                <a:ext cx="4456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28BD14E6-4EFA-E94F-99B6-D6724E8445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59" y="5552862"/>
                <a:ext cx="445698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5F9EB7D-B691-034D-97AD-CA78DE81CBB3}"/>
                  </a:ext>
                </a:extLst>
              </p:cNvPr>
              <p:cNvSpPr/>
              <p:nvPr/>
            </p:nvSpPr>
            <p:spPr>
              <a:xfrm>
                <a:off x="642759" y="5970596"/>
                <a:ext cx="5414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5F9EB7D-B691-034D-97AD-CA78DE81CB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59" y="5970596"/>
                <a:ext cx="541430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B1E700B8-C07E-C648-AA2B-CA1D8175A92D}"/>
                  </a:ext>
                </a:extLst>
              </p:cNvPr>
              <p:cNvSpPr/>
              <p:nvPr/>
            </p:nvSpPr>
            <p:spPr>
              <a:xfrm>
                <a:off x="118403" y="4611908"/>
                <a:ext cx="13104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B1E700B8-C07E-C648-AA2B-CA1D8175A9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03" y="4611908"/>
                <a:ext cx="1310423" cy="523220"/>
              </a:xfrm>
              <a:prstGeom prst="rect">
                <a:avLst/>
              </a:prstGeom>
              <a:blipFill>
                <a:blip r:embed="rId15"/>
                <a:stretch>
                  <a:fillRect r="-952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DC2E513-BF2F-FB4C-A961-91BA77D776D3}"/>
                  </a:ext>
                </a:extLst>
              </p:cNvPr>
              <p:cNvSpPr txBox="1"/>
              <p:nvPr/>
            </p:nvSpPr>
            <p:spPr>
              <a:xfrm>
                <a:off x="1364692" y="5231345"/>
                <a:ext cx="2727863" cy="1180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9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9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DC2E513-BF2F-FB4C-A961-91BA77D77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692" y="5231345"/>
                <a:ext cx="2727863" cy="1180195"/>
              </a:xfrm>
              <a:prstGeom prst="rect">
                <a:avLst/>
              </a:prstGeom>
              <a:blipFill>
                <a:blip r:embed="rId16"/>
                <a:stretch>
                  <a:fillRect t="-2128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168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37437-2177-C349-9510-9F9BF6ED2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Derivatives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49F29-3494-C940-9F9C-C830BC14C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 </a:t>
            </a:r>
          </a:p>
          <a:p>
            <a:endParaRPr lang="en-US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23C521D-438C-3E46-90B4-44AB24079173}"/>
                  </a:ext>
                </a:extLst>
              </p:cNvPr>
              <p:cNvSpPr/>
              <p:nvPr/>
            </p:nvSpPr>
            <p:spPr>
              <a:xfrm>
                <a:off x="628650" y="1357309"/>
                <a:ext cx="73588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c</m:t>
                      </m:r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8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80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28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p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23C521D-438C-3E46-90B4-44AB240791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357309"/>
                <a:ext cx="7358809" cy="523220"/>
              </a:xfrm>
              <a:prstGeom prst="rect">
                <a:avLst/>
              </a:prstGeom>
              <a:blipFill>
                <a:blip r:embed="rId3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id="{9ED49DCE-C471-9B46-ADBF-72EA99477844}"/>
              </a:ext>
            </a:extLst>
          </p:cNvPr>
          <p:cNvSpPr/>
          <p:nvPr/>
        </p:nvSpPr>
        <p:spPr>
          <a:xfrm>
            <a:off x="4711800" y="2389393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2CCA594-DE4D-AD44-ABAC-AF3A0CFFDE79}"/>
              </a:ext>
            </a:extLst>
          </p:cNvPr>
          <p:cNvSpPr/>
          <p:nvPr/>
        </p:nvSpPr>
        <p:spPr>
          <a:xfrm>
            <a:off x="3088271" y="2764299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B64D50B-849A-5F41-8119-5B8FBB24E04C}"/>
              </a:ext>
            </a:extLst>
          </p:cNvPr>
          <p:cNvSpPr/>
          <p:nvPr/>
        </p:nvSpPr>
        <p:spPr>
          <a:xfrm>
            <a:off x="4186630" y="3890584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CDD9F24-486C-074B-9C7D-8753AA7A18B2}"/>
              </a:ext>
            </a:extLst>
          </p:cNvPr>
          <p:cNvCxnSpPr>
            <a:cxnSpLocks/>
            <a:stCxn id="18" idx="3"/>
            <a:endCxn id="19" idx="5"/>
          </p:cNvCxnSpPr>
          <p:nvPr/>
        </p:nvCxnSpPr>
        <p:spPr>
          <a:xfrm flipH="1">
            <a:off x="3243285" y="2542735"/>
            <a:ext cx="1495111" cy="374906"/>
          </a:xfrm>
          <a:prstGeom prst="line">
            <a:avLst/>
          </a:prstGeom>
          <a:ln w="34925">
            <a:head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7BB61B2-7412-314D-B1AF-09D72F3FB845}"/>
              </a:ext>
            </a:extLst>
          </p:cNvPr>
          <p:cNvCxnSpPr>
            <a:cxnSpLocks/>
            <a:endCxn id="20" idx="0"/>
          </p:cNvCxnSpPr>
          <p:nvPr/>
        </p:nvCxnSpPr>
        <p:spPr>
          <a:xfrm flipH="1">
            <a:off x="4277435" y="2569044"/>
            <a:ext cx="525170" cy="1321540"/>
          </a:xfrm>
          <a:prstGeom prst="line">
            <a:avLst/>
          </a:prstGeom>
          <a:ln w="34925">
            <a:head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727C98F-AD2C-744C-AC71-6C18FAAEF33E}"/>
              </a:ext>
            </a:extLst>
          </p:cNvPr>
          <p:cNvCxnSpPr>
            <a:cxnSpLocks/>
            <a:stCxn id="20" idx="1"/>
            <a:endCxn id="19" idx="4"/>
          </p:cNvCxnSpPr>
          <p:nvPr/>
        </p:nvCxnSpPr>
        <p:spPr>
          <a:xfrm flipH="1" flipV="1">
            <a:off x="3179076" y="2943950"/>
            <a:ext cx="1034150" cy="972943"/>
          </a:xfrm>
          <a:prstGeom prst="line">
            <a:avLst/>
          </a:prstGeom>
          <a:ln w="34925">
            <a:head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2B31280-E039-074F-AB05-38AD2D620897}"/>
                  </a:ext>
                </a:extLst>
              </p:cNvPr>
              <p:cNvSpPr/>
              <p:nvPr/>
            </p:nvSpPr>
            <p:spPr>
              <a:xfrm>
                <a:off x="2871785" y="2105390"/>
                <a:ext cx="178177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p>
                              <m:r>
                                <a:rPr lang="en-US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2B31280-E039-074F-AB05-38AD2D6208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1785" y="2105390"/>
                <a:ext cx="1781770" cy="523220"/>
              </a:xfrm>
              <a:prstGeom prst="rect">
                <a:avLst/>
              </a:prstGeom>
              <a:blipFill>
                <a:blip r:embed="rId4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67FC4D6-A7CF-5F4B-B629-708AF8C1170D}"/>
                  </a:ext>
                </a:extLst>
              </p:cNvPr>
              <p:cNvSpPr/>
              <p:nvPr/>
            </p:nvSpPr>
            <p:spPr>
              <a:xfrm>
                <a:off x="1732413" y="3347230"/>
                <a:ext cx="188577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67FC4D6-A7CF-5F4B-B629-708AF8C117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413" y="3347230"/>
                <a:ext cx="1885773" cy="523220"/>
              </a:xfrm>
              <a:prstGeom prst="rect">
                <a:avLst/>
              </a:prstGeom>
              <a:blipFill>
                <a:blip r:embed="rId5"/>
                <a:stretch>
                  <a:fillRect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219682A-A95C-2D48-A352-AA8A50C43C19}"/>
                  </a:ext>
                </a:extLst>
              </p:cNvPr>
              <p:cNvSpPr/>
              <p:nvPr/>
            </p:nvSpPr>
            <p:spPr>
              <a:xfrm>
                <a:off x="4517327" y="3121340"/>
                <a:ext cx="185852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p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80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800" b="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219682A-A95C-2D48-A352-AA8A50C43C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7327" y="3121340"/>
                <a:ext cx="1858522" cy="523220"/>
              </a:xfrm>
              <a:prstGeom prst="rect">
                <a:avLst/>
              </a:prstGeom>
              <a:blipFill>
                <a:blip r:embed="rId6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0583E9F-4327-034C-9E14-A00A1AA2993B}"/>
                  </a:ext>
                </a:extLst>
              </p:cNvPr>
              <p:cNvSpPr/>
              <p:nvPr/>
            </p:nvSpPr>
            <p:spPr>
              <a:xfrm>
                <a:off x="2576955" y="2542735"/>
                <a:ext cx="4729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0583E9F-4327-034C-9E14-A00A1AA299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955" y="2542735"/>
                <a:ext cx="472950" cy="523220"/>
              </a:xfrm>
              <a:prstGeom prst="rect">
                <a:avLst/>
              </a:prstGeom>
              <a:blipFill>
                <a:blip r:embed="rId7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8E3697F-6952-9C47-BF3A-ED5C2D3F05E1}"/>
                  </a:ext>
                </a:extLst>
              </p:cNvPr>
              <p:cNvSpPr/>
              <p:nvPr/>
            </p:nvSpPr>
            <p:spPr>
              <a:xfrm>
                <a:off x="4280389" y="3890584"/>
                <a:ext cx="5414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8E3697F-6952-9C47-BF3A-ED5C2D3F05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389" y="3890584"/>
                <a:ext cx="54143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D9B79EE-1530-214B-85C9-12F4624249F3}"/>
                  </a:ext>
                </a:extLst>
              </p:cNvPr>
              <p:cNvSpPr/>
              <p:nvPr/>
            </p:nvSpPr>
            <p:spPr>
              <a:xfrm>
                <a:off x="4931776" y="2045824"/>
                <a:ext cx="4456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D9B79EE-1530-214B-85C9-12F4624249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776" y="2045824"/>
                <a:ext cx="445698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8CC9EC2-371D-284E-874A-A4204E060FAC}"/>
                  </a:ext>
                </a:extLst>
              </p:cNvPr>
              <p:cNvSpPr txBox="1"/>
              <p:nvPr/>
            </p:nvSpPr>
            <p:spPr>
              <a:xfrm>
                <a:off x="5377474" y="5240874"/>
                <a:ext cx="2727863" cy="1180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9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9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9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9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en-US" sz="29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9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9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9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9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9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8CC9EC2-371D-284E-874A-A4204E060F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7474" y="5240874"/>
                <a:ext cx="2727863" cy="1180195"/>
              </a:xfrm>
              <a:prstGeom prst="rect">
                <a:avLst/>
              </a:prstGeom>
              <a:blipFill>
                <a:blip r:embed="rId10"/>
                <a:stretch>
                  <a:fillRect t="-2128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20BEFA5-5371-6441-A0E3-0EAF7CB0E591}"/>
                  </a:ext>
                </a:extLst>
              </p:cNvPr>
              <p:cNvSpPr/>
              <p:nvPr/>
            </p:nvSpPr>
            <p:spPr>
              <a:xfrm>
                <a:off x="5776769" y="4717654"/>
                <a:ext cx="4729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20BEFA5-5371-6441-A0E3-0EAF7CB0E5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6769" y="4717654"/>
                <a:ext cx="472950" cy="523220"/>
              </a:xfrm>
              <a:prstGeom prst="rect">
                <a:avLst/>
              </a:prstGeom>
              <a:blipFill>
                <a:blip r:embed="rId11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D24FA26E-59D6-CC47-9DCD-1F8A0D7EB4CE}"/>
                  </a:ext>
                </a:extLst>
              </p:cNvPr>
              <p:cNvSpPr/>
              <p:nvPr/>
            </p:nvSpPr>
            <p:spPr>
              <a:xfrm>
                <a:off x="6657319" y="4717654"/>
                <a:ext cx="4456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D24FA26E-59D6-CC47-9DCD-1F8A0D7EB4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7319" y="4717654"/>
                <a:ext cx="445698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9C802282-A485-7143-A8A5-F0FD71CD919C}"/>
                  </a:ext>
                </a:extLst>
              </p:cNvPr>
              <p:cNvSpPr/>
              <p:nvPr/>
            </p:nvSpPr>
            <p:spPr>
              <a:xfrm>
                <a:off x="7428059" y="4717654"/>
                <a:ext cx="5414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9C802282-A485-7143-A8A5-F0FD71CD91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8059" y="4717654"/>
                <a:ext cx="541430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7EB6A83-1F99-3746-8E0D-C66689EC9FA9}"/>
                  </a:ext>
                </a:extLst>
              </p:cNvPr>
              <p:cNvSpPr/>
              <p:nvPr/>
            </p:nvSpPr>
            <p:spPr>
              <a:xfrm>
                <a:off x="1741944" y="4717654"/>
                <a:ext cx="4729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7EB6A83-1F99-3746-8E0D-C66689EC9F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944" y="4717654"/>
                <a:ext cx="472950" cy="523220"/>
              </a:xfrm>
              <a:prstGeom prst="rect">
                <a:avLst/>
              </a:prstGeom>
              <a:blipFill>
                <a:blip r:embed="rId14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BC0AF3C2-A9C5-A54A-9A75-CF63F7D498E4}"/>
                  </a:ext>
                </a:extLst>
              </p:cNvPr>
              <p:cNvSpPr/>
              <p:nvPr/>
            </p:nvSpPr>
            <p:spPr>
              <a:xfrm>
                <a:off x="2622494" y="4717654"/>
                <a:ext cx="4456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BC0AF3C2-A9C5-A54A-9A75-CF63F7D498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2494" y="4717654"/>
                <a:ext cx="445698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C1A14E78-AB5E-F546-8E9B-EA41FC468B3E}"/>
                  </a:ext>
                </a:extLst>
              </p:cNvPr>
              <p:cNvSpPr/>
              <p:nvPr/>
            </p:nvSpPr>
            <p:spPr>
              <a:xfrm>
                <a:off x="3393234" y="4717654"/>
                <a:ext cx="5414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C1A14E78-AB5E-F546-8E9B-EA41FC468B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234" y="4717654"/>
                <a:ext cx="541430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58D5BB9-A01E-C146-94A6-17EF9AC053E1}"/>
                  </a:ext>
                </a:extLst>
              </p:cNvPr>
              <p:cNvSpPr/>
              <p:nvPr/>
            </p:nvSpPr>
            <p:spPr>
              <a:xfrm>
                <a:off x="642759" y="5135128"/>
                <a:ext cx="4729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58D5BB9-A01E-C146-94A6-17EF9AC053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59" y="5135128"/>
                <a:ext cx="472950" cy="523220"/>
              </a:xfrm>
              <a:prstGeom prst="rect">
                <a:avLst/>
              </a:prstGeom>
              <a:blipFill>
                <a:blip r:embed="rId17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C7FC453-29A3-4042-8CC2-B960B72B9F63}"/>
                  </a:ext>
                </a:extLst>
              </p:cNvPr>
              <p:cNvSpPr/>
              <p:nvPr/>
            </p:nvSpPr>
            <p:spPr>
              <a:xfrm>
                <a:off x="642759" y="5552862"/>
                <a:ext cx="4456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C7FC453-29A3-4042-8CC2-B960B72B9F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59" y="5552862"/>
                <a:ext cx="445698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C828B6DC-128A-6148-BF7D-13E9A6333678}"/>
                  </a:ext>
                </a:extLst>
              </p:cNvPr>
              <p:cNvSpPr/>
              <p:nvPr/>
            </p:nvSpPr>
            <p:spPr>
              <a:xfrm>
                <a:off x="642759" y="5970596"/>
                <a:ext cx="5414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C828B6DC-128A-6148-BF7D-13E9A63336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59" y="5970596"/>
                <a:ext cx="541430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A8F7068-6946-444B-AF7C-751682835C3D}"/>
                  </a:ext>
                </a:extLst>
              </p:cNvPr>
              <p:cNvSpPr/>
              <p:nvPr/>
            </p:nvSpPr>
            <p:spPr>
              <a:xfrm>
                <a:off x="118403" y="4611908"/>
                <a:ext cx="13104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A8F7068-6946-444B-AF7C-751682835C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03" y="4611908"/>
                <a:ext cx="1310423" cy="523220"/>
              </a:xfrm>
              <a:prstGeom prst="rect">
                <a:avLst/>
              </a:prstGeom>
              <a:blipFill>
                <a:blip r:embed="rId20"/>
                <a:stretch>
                  <a:fillRect r="-952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ADD215A-3E12-6B42-AEBC-7C80AA50F51C}"/>
                  </a:ext>
                </a:extLst>
              </p:cNvPr>
              <p:cNvSpPr txBox="1"/>
              <p:nvPr/>
            </p:nvSpPr>
            <p:spPr>
              <a:xfrm>
                <a:off x="1364692" y="5231345"/>
                <a:ext cx="2727863" cy="1180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9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9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ADD215A-3E12-6B42-AEBC-7C80AA50F5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692" y="5231345"/>
                <a:ext cx="2727863" cy="1180195"/>
              </a:xfrm>
              <a:prstGeom prst="rect">
                <a:avLst/>
              </a:prstGeom>
              <a:blipFill>
                <a:blip r:embed="rId21"/>
                <a:stretch>
                  <a:fillRect t="-2128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3013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A5CD98-3D9F-0E47-B565-FB77800B9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56218B-3B7A-0C4D-BCFB-0CD1F1213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116723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Optimization on Graphs: An Example</a:t>
            </a:r>
          </a:p>
        </p:txBody>
      </p:sp>
    </p:spTree>
    <p:extLst>
      <p:ext uri="{BB962C8B-B14F-4D97-AF65-F5344CB8AC3E}">
        <p14:creationId xmlns:p14="http://schemas.microsoft.com/office/powerpoint/2010/main" val="24859698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37437-2177-C349-9510-9F9BF6ED2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Derivatives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49F29-3494-C940-9F9C-C830BC14C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 </a:t>
            </a:r>
          </a:p>
          <a:p>
            <a:endParaRPr lang="en-US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23C521D-438C-3E46-90B4-44AB24079173}"/>
                  </a:ext>
                </a:extLst>
              </p:cNvPr>
              <p:cNvSpPr/>
              <p:nvPr/>
            </p:nvSpPr>
            <p:spPr>
              <a:xfrm>
                <a:off x="628650" y="1357309"/>
                <a:ext cx="73588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c</m:t>
                      </m:r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8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80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28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p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23C521D-438C-3E46-90B4-44AB240791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357309"/>
                <a:ext cx="7358809" cy="523220"/>
              </a:xfrm>
              <a:prstGeom prst="rect">
                <a:avLst/>
              </a:prstGeom>
              <a:blipFill>
                <a:blip r:embed="rId3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id="{9ED49DCE-C471-9B46-ADBF-72EA99477844}"/>
              </a:ext>
            </a:extLst>
          </p:cNvPr>
          <p:cNvSpPr/>
          <p:nvPr/>
        </p:nvSpPr>
        <p:spPr>
          <a:xfrm>
            <a:off x="4711800" y="2389393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2CCA594-DE4D-AD44-ABAC-AF3A0CFFDE79}"/>
              </a:ext>
            </a:extLst>
          </p:cNvPr>
          <p:cNvSpPr/>
          <p:nvPr/>
        </p:nvSpPr>
        <p:spPr>
          <a:xfrm>
            <a:off x="3088271" y="2764299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B64D50B-849A-5F41-8119-5B8FBB24E04C}"/>
              </a:ext>
            </a:extLst>
          </p:cNvPr>
          <p:cNvSpPr/>
          <p:nvPr/>
        </p:nvSpPr>
        <p:spPr>
          <a:xfrm>
            <a:off x="4186630" y="3890584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CDD9F24-486C-074B-9C7D-8753AA7A18B2}"/>
              </a:ext>
            </a:extLst>
          </p:cNvPr>
          <p:cNvCxnSpPr>
            <a:cxnSpLocks/>
            <a:stCxn id="18" idx="3"/>
            <a:endCxn id="19" idx="5"/>
          </p:cNvCxnSpPr>
          <p:nvPr/>
        </p:nvCxnSpPr>
        <p:spPr>
          <a:xfrm flipH="1">
            <a:off x="3243285" y="2542735"/>
            <a:ext cx="1495111" cy="374906"/>
          </a:xfrm>
          <a:prstGeom prst="line">
            <a:avLst/>
          </a:prstGeom>
          <a:ln w="34925">
            <a:head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7BB61B2-7412-314D-B1AF-09D72F3FB845}"/>
              </a:ext>
            </a:extLst>
          </p:cNvPr>
          <p:cNvCxnSpPr>
            <a:cxnSpLocks/>
            <a:endCxn id="20" idx="0"/>
          </p:cNvCxnSpPr>
          <p:nvPr/>
        </p:nvCxnSpPr>
        <p:spPr>
          <a:xfrm flipH="1">
            <a:off x="4277435" y="2569044"/>
            <a:ext cx="525170" cy="1321540"/>
          </a:xfrm>
          <a:prstGeom prst="line">
            <a:avLst/>
          </a:prstGeom>
          <a:ln w="34925">
            <a:head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727C98F-AD2C-744C-AC71-6C18FAAEF33E}"/>
              </a:ext>
            </a:extLst>
          </p:cNvPr>
          <p:cNvCxnSpPr>
            <a:cxnSpLocks/>
            <a:stCxn id="20" idx="1"/>
            <a:endCxn id="19" idx="4"/>
          </p:cNvCxnSpPr>
          <p:nvPr/>
        </p:nvCxnSpPr>
        <p:spPr>
          <a:xfrm flipH="1" flipV="1">
            <a:off x="3179076" y="2943950"/>
            <a:ext cx="1034150" cy="972943"/>
          </a:xfrm>
          <a:prstGeom prst="line">
            <a:avLst/>
          </a:prstGeom>
          <a:ln w="34925">
            <a:head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2B31280-E039-074F-AB05-38AD2D620897}"/>
                  </a:ext>
                </a:extLst>
              </p:cNvPr>
              <p:cNvSpPr/>
              <p:nvPr/>
            </p:nvSpPr>
            <p:spPr>
              <a:xfrm>
                <a:off x="2871785" y="2105390"/>
                <a:ext cx="178177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p>
                              <m:r>
                                <a:rPr lang="en-US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2B31280-E039-074F-AB05-38AD2D6208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1785" y="2105390"/>
                <a:ext cx="1781770" cy="523220"/>
              </a:xfrm>
              <a:prstGeom prst="rect">
                <a:avLst/>
              </a:prstGeom>
              <a:blipFill>
                <a:blip r:embed="rId4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67FC4D6-A7CF-5F4B-B629-708AF8C1170D}"/>
                  </a:ext>
                </a:extLst>
              </p:cNvPr>
              <p:cNvSpPr/>
              <p:nvPr/>
            </p:nvSpPr>
            <p:spPr>
              <a:xfrm>
                <a:off x="1732413" y="3347230"/>
                <a:ext cx="188577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67FC4D6-A7CF-5F4B-B629-708AF8C117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413" y="3347230"/>
                <a:ext cx="1885773" cy="523220"/>
              </a:xfrm>
              <a:prstGeom prst="rect">
                <a:avLst/>
              </a:prstGeom>
              <a:blipFill>
                <a:blip r:embed="rId5"/>
                <a:stretch>
                  <a:fillRect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219682A-A95C-2D48-A352-AA8A50C43C19}"/>
                  </a:ext>
                </a:extLst>
              </p:cNvPr>
              <p:cNvSpPr/>
              <p:nvPr/>
            </p:nvSpPr>
            <p:spPr>
              <a:xfrm>
                <a:off x="4517327" y="3121340"/>
                <a:ext cx="185852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p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80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800" b="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219682A-A95C-2D48-A352-AA8A50C43C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7327" y="3121340"/>
                <a:ext cx="1858522" cy="523220"/>
              </a:xfrm>
              <a:prstGeom prst="rect">
                <a:avLst/>
              </a:prstGeom>
              <a:blipFill>
                <a:blip r:embed="rId6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0583E9F-4327-034C-9E14-A00A1AA2993B}"/>
                  </a:ext>
                </a:extLst>
              </p:cNvPr>
              <p:cNvSpPr/>
              <p:nvPr/>
            </p:nvSpPr>
            <p:spPr>
              <a:xfrm>
                <a:off x="2576955" y="2542735"/>
                <a:ext cx="4729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0583E9F-4327-034C-9E14-A00A1AA299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955" y="2542735"/>
                <a:ext cx="472950" cy="523220"/>
              </a:xfrm>
              <a:prstGeom prst="rect">
                <a:avLst/>
              </a:prstGeom>
              <a:blipFill>
                <a:blip r:embed="rId7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8E3697F-6952-9C47-BF3A-ED5C2D3F05E1}"/>
                  </a:ext>
                </a:extLst>
              </p:cNvPr>
              <p:cNvSpPr/>
              <p:nvPr/>
            </p:nvSpPr>
            <p:spPr>
              <a:xfrm>
                <a:off x="4280389" y="3890584"/>
                <a:ext cx="5414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8E3697F-6952-9C47-BF3A-ED5C2D3F05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389" y="3890584"/>
                <a:ext cx="54143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D9B79EE-1530-214B-85C9-12F4624249F3}"/>
                  </a:ext>
                </a:extLst>
              </p:cNvPr>
              <p:cNvSpPr/>
              <p:nvPr/>
            </p:nvSpPr>
            <p:spPr>
              <a:xfrm>
                <a:off x="4931776" y="2045824"/>
                <a:ext cx="4456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D9B79EE-1530-214B-85C9-12F4624249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776" y="2045824"/>
                <a:ext cx="445698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B8EE5EF-B206-EE42-99B7-5476B639EDA2}"/>
                  </a:ext>
                </a:extLst>
              </p:cNvPr>
              <p:cNvSpPr txBox="1"/>
              <p:nvPr/>
            </p:nvSpPr>
            <p:spPr>
              <a:xfrm>
                <a:off x="1360317" y="5221815"/>
                <a:ext cx="2727863" cy="1180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9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9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B8EE5EF-B206-EE42-99B7-5476B639E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317" y="5221815"/>
                <a:ext cx="2727863" cy="1180195"/>
              </a:xfrm>
              <a:prstGeom prst="rect">
                <a:avLst/>
              </a:prstGeom>
              <a:blipFill>
                <a:blip r:embed="rId10"/>
                <a:stretch>
                  <a:fillRect t="-1064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53CF64F2-FE34-8F43-8FD0-2C4A27356971}"/>
                  </a:ext>
                </a:extLst>
              </p:cNvPr>
              <p:cNvSpPr/>
              <p:nvPr/>
            </p:nvSpPr>
            <p:spPr>
              <a:xfrm>
                <a:off x="1741944" y="4717654"/>
                <a:ext cx="4729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53CF64F2-FE34-8F43-8FD0-2C4A273569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944" y="4717654"/>
                <a:ext cx="472950" cy="523220"/>
              </a:xfrm>
              <a:prstGeom prst="rect">
                <a:avLst/>
              </a:prstGeom>
              <a:blipFill>
                <a:blip r:embed="rId11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301890D6-CED5-7240-881E-EB4BD399DAA5}"/>
                  </a:ext>
                </a:extLst>
              </p:cNvPr>
              <p:cNvSpPr/>
              <p:nvPr/>
            </p:nvSpPr>
            <p:spPr>
              <a:xfrm>
                <a:off x="2622494" y="4717654"/>
                <a:ext cx="4456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301890D6-CED5-7240-881E-EB4BD399DA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2494" y="4717654"/>
                <a:ext cx="445698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0AEFC7B4-AA5D-FA43-A5B8-FCA57F0C5EEF}"/>
                  </a:ext>
                </a:extLst>
              </p:cNvPr>
              <p:cNvSpPr/>
              <p:nvPr/>
            </p:nvSpPr>
            <p:spPr>
              <a:xfrm>
                <a:off x="3393234" y="4717654"/>
                <a:ext cx="5414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0AEFC7B4-AA5D-FA43-A5B8-FCA57F0C5E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234" y="4717654"/>
                <a:ext cx="541430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72B01EB-9D6D-5348-A261-3494931537BB}"/>
                  </a:ext>
                </a:extLst>
              </p:cNvPr>
              <p:cNvSpPr/>
              <p:nvPr/>
            </p:nvSpPr>
            <p:spPr>
              <a:xfrm>
                <a:off x="642759" y="5135128"/>
                <a:ext cx="4729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72B01EB-9D6D-5348-A261-3494931537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59" y="5135128"/>
                <a:ext cx="472950" cy="523220"/>
              </a:xfrm>
              <a:prstGeom prst="rect">
                <a:avLst/>
              </a:prstGeom>
              <a:blipFill>
                <a:blip r:embed="rId14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AEF34111-EB55-F64F-A76D-E729BED8DA44}"/>
                  </a:ext>
                </a:extLst>
              </p:cNvPr>
              <p:cNvSpPr/>
              <p:nvPr/>
            </p:nvSpPr>
            <p:spPr>
              <a:xfrm>
                <a:off x="642759" y="5552862"/>
                <a:ext cx="4456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AEF34111-EB55-F64F-A76D-E729BED8DA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59" y="5552862"/>
                <a:ext cx="445698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BFAFA5B3-61BF-2642-9A14-3FEFEE492478}"/>
                  </a:ext>
                </a:extLst>
              </p:cNvPr>
              <p:cNvSpPr/>
              <p:nvPr/>
            </p:nvSpPr>
            <p:spPr>
              <a:xfrm>
                <a:off x="642759" y="5970596"/>
                <a:ext cx="5414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BFAFA5B3-61BF-2642-9A14-3FEFEE4924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59" y="5970596"/>
                <a:ext cx="541430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2B81A881-7E6D-1546-BAC4-DED64D0A8C26}"/>
                  </a:ext>
                </a:extLst>
              </p:cNvPr>
              <p:cNvSpPr/>
              <p:nvPr/>
            </p:nvSpPr>
            <p:spPr>
              <a:xfrm>
                <a:off x="118403" y="4611908"/>
                <a:ext cx="13104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2B81A881-7E6D-1546-BAC4-DED64D0A8C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03" y="4611908"/>
                <a:ext cx="1310423" cy="523220"/>
              </a:xfrm>
              <a:prstGeom prst="rect">
                <a:avLst/>
              </a:prstGeom>
              <a:blipFill>
                <a:blip r:embed="rId17"/>
                <a:stretch>
                  <a:fillRect r="-952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B2C96FA-BF2B-834B-B02F-061F4001415B}"/>
                  </a:ext>
                </a:extLst>
              </p:cNvPr>
              <p:cNvSpPr txBox="1"/>
              <p:nvPr/>
            </p:nvSpPr>
            <p:spPr>
              <a:xfrm>
                <a:off x="5377474" y="5240874"/>
                <a:ext cx="2727863" cy="1180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9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9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9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9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en-US" sz="29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9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9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9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9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9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B2C96FA-BF2B-834B-B02F-061F400141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7474" y="5240874"/>
                <a:ext cx="2727863" cy="1180195"/>
              </a:xfrm>
              <a:prstGeom prst="rect">
                <a:avLst/>
              </a:prstGeom>
              <a:blipFill>
                <a:blip r:embed="rId18"/>
                <a:stretch>
                  <a:fillRect t="-2128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7CAB2DAA-87A7-8C44-A1F6-867E2F7F70D9}"/>
                  </a:ext>
                </a:extLst>
              </p:cNvPr>
              <p:cNvSpPr/>
              <p:nvPr/>
            </p:nvSpPr>
            <p:spPr>
              <a:xfrm>
                <a:off x="5776769" y="4717654"/>
                <a:ext cx="4729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7CAB2DAA-87A7-8C44-A1F6-867E2F7F70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6769" y="4717654"/>
                <a:ext cx="472950" cy="523220"/>
              </a:xfrm>
              <a:prstGeom prst="rect">
                <a:avLst/>
              </a:prstGeom>
              <a:blipFill>
                <a:blip r:embed="rId19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2FC9868E-E7D6-6340-90FD-644ECEB64412}"/>
                  </a:ext>
                </a:extLst>
              </p:cNvPr>
              <p:cNvSpPr/>
              <p:nvPr/>
            </p:nvSpPr>
            <p:spPr>
              <a:xfrm>
                <a:off x="6657319" y="4717654"/>
                <a:ext cx="4456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2FC9868E-E7D6-6340-90FD-644ECEB644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7319" y="4717654"/>
                <a:ext cx="445698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8DAB08F3-45AC-E143-A97D-D1278E7EBC8A}"/>
                  </a:ext>
                </a:extLst>
              </p:cNvPr>
              <p:cNvSpPr/>
              <p:nvPr/>
            </p:nvSpPr>
            <p:spPr>
              <a:xfrm>
                <a:off x="7428059" y="4717654"/>
                <a:ext cx="5414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8DAB08F3-45AC-E143-A97D-D1278E7EBC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8059" y="4717654"/>
                <a:ext cx="541430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1586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37437-2177-C349-9510-9F9BF6ED2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Derivatives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49F29-3494-C940-9F9C-C830BC14C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 </a:t>
            </a:r>
          </a:p>
          <a:p>
            <a:endParaRPr lang="en-US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23C521D-438C-3E46-90B4-44AB24079173}"/>
                  </a:ext>
                </a:extLst>
              </p:cNvPr>
              <p:cNvSpPr/>
              <p:nvPr/>
            </p:nvSpPr>
            <p:spPr>
              <a:xfrm>
                <a:off x="628650" y="1357309"/>
                <a:ext cx="73588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c</m:t>
                      </m:r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8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80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28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p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23C521D-438C-3E46-90B4-44AB240791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357309"/>
                <a:ext cx="7358809" cy="523220"/>
              </a:xfrm>
              <a:prstGeom prst="rect">
                <a:avLst/>
              </a:prstGeom>
              <a:blipFill>
                <a:blip r:embed="rId3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id="{9ED49DCE-C471-9B46-ADBF-72EA99477844}"/>
              </a:ext>
            </a:extLst>
          </p:cNvPr>
          <p:cNvSpPr/>
          <p:nvPr/>
        </p:nvSpPr>
        <p:spPr>
          <a:xfrm>
            <a:off x="4711800" y="2389393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2CCA594-DE4D-AD44-ABAC-AF3A0CFFDE79}"/>
              </a:ext>
            </a:extLst>
          </p:cNvPr>
          <p:cNvSpPr/>
          <p:nvPr/>
        </p:nvSpPr>
        <p:spPr>
          <a:xfrm>
            <a:off x="3088271" y="2764299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B64D50B-849A-5F41-8119-5B8FBB24E04C}"/>
              </a:ext>
            </a:extLst>
          </p:cNvPr>
          <p:cNvSpPr/>
          <p:nvPr/>
        </p:nvSpPr>
        <p:spPr>
          <a:xfrm>
            <a:off x="4186630" y="3890584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CDD9F24-486C-074B-9C7D-8753AA7A18B2}"/>
              </a:ext>
            </a:extLst>
          </p:cNvPr>
          <p:cNvCxnSpPr>
            <a:cxnSpLocks/>
            <a:stCxn id="18" idx="3"/>
            <a:endCxn id="19" idx="5"/>
          </p:cNvCxnSpPr>
          <p:nvPr/>
        </p:nvCxnSpPr>
        <p:spPr>
          <a:xfrm flipH="1">
            <a:off x="3243285" y="2542735"/>
            <a:ext cx="1495111" cy="374906"/>
          </a:xfrm>
          <a:prstGeom prst="line">
            <a:avLst/>
          </a:prstGeom>
          <a:ln w="34925">
            <a:head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7BB61B2-7412-314D-B1AF-09D72F3FB845}"/>
              </a:ext>
            </a:extLst>
          </p:cNvPr>
          <p:cNvCxnSpPr>
            <a:cxnSpLocks/>
            <a:endCxn id="20" idx="0"/>
          </p:cNvCxnSpPr>
          <p:nvPr/>
        </p:nvCxnSpPr>
        <p:spPr>
          <a:xfrm flipH="1">
            <a:off x="4277435" y="2569044"/>
            <a:ext cx="525170" cy="1321540"/>
          </a:xfrm>
          <a:prstGeom prst="line">
            <a:avLst/>
          </a:prstGeom>
          <a:ln w="34925">
            <a:head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727C98F-AD2C-744C-AC71-6C18FAAEF33E}"/>
              </a:ext>
            </a:extLst>
          </p:cNvPr>
          <p:cNvCxnSpPr>
            <a:cxnSpLocks/>
            <a:stCxn id="20" idx="1"/>
            <a:endCxn id="19" idx="4"/>
          </p:cNvCxnSpPr>
          <p:nvPr/>
        </p:nvCxnSpPr>
        <p:spPr>
          <a:xfrm flipH="1" flipV="1">
            <a:off x="3179076" y="2943950"/>
            <a:ext cx="1034150" cy="972943"/>
          </a:xfrm>
          <a:prstGeom prst="line">
            <a:avLst/>
          </a:prstGeom>
          <a:ln w="34925">
            <a:head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2B31280-E039-074F-AB05-38AD2D620897}"/>
                  </a:ext>
                </a:extLst>
              </p:cNvPr>
              <p:cNvSpPr/>
              <p:nvPr/>
            </p:nvSpPr>
            <p:spPr>
              <a:xfrm>
                <a:off x="2871785" y="2105390"/>
                <a:ext cx="178177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p>
                              <m:r>
                                <a:rPr lang="en-US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2B31280-E039-074F-AB05-38AD2D6208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1785" y="2105390"/>
                <a:ext cx="1781770" cy="523220"/>
              </a:xfrm>
              <a:prstGeom prst="rect">
                <a:avLst/>
              </a:prstGeom>
              <a:blipFill>
                <a:blip r:embed="rId4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67FC4D6-A7CF-5F4B-B629-708AF8C1170D}"/>
                  </a:ext>
                </a:extLst>
              </p:cNvPr>
              <p:cNvSpPr/>
              <p:nvPr/>
            </p:nvSpPr>
            <p:spPr>
              <a:xfrm>
                <a:off x="1732413" y="3347230"/>
                <a:ext cx="188577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67FC4D6-A7CF-5F4B-B629-708AF8C117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413" y="3347230"/>
                <a:ext cx="1885773" cy="523220"/>
              </a:xfrm>
              <a:prstGeom prst="rect">
                <a:avLst/>
              </a:prstGeom>
              <a:blipFill>
                <a:blip r:embed="rId5"/>
                <a:stretch>
                  <a:fillRect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219682A-A95C-2D48-A352-AA8A50C43C19}"/>
                  </a:ext>
                </a:extLst>
              </p:cNvPr>
              <p:cNvSpPr/>
              <p:nvPr/>
            </p:nvSpPr>
            <p:spPr>
              <a:xfrm>
                <a:off x="4517327" y="3121340"/>
                <a:ext cx="185852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p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80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800" b="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219682A-A95C-2D48-A352-AA8A50C43C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7327" y="3121340"/>
                <a:ext cx="1858522" cy="523220"/>
              </a:xfrm>
              <a:prstGeom prst="rect">
                <a:avLst/>
              </a:prstGeom>
              <a:blipFill>
                <a:blip r:embed="rId6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0583E9F-4327-034C-9E14-A00A1AA2993B}"/>
                  </a:ext>
                </a:extLst>
              </p:cNvPr>
              <p:cNvSpPr/>
              <p:nvPr/>
            </p:nvSpPr>
            <p:spPr>
              <a:xfrm>
                <a:off x="2576955" y="2542735"/>
                <a:ext cx="4729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0583E9F-4327-034C-9E14-A00A1AA299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955" y="2542735"/>
                <a:ext cx="472950" cy="523220"/>
              </a:xfrm>
              <a:prstGeom prst="rect">
                <a:avLst/>
              </a:prstGeom>
              <a:blipFill>
                <a:blip r:embed="rId7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8E3697F-6952-9C47-BF3A-ED5C2D3F05E1}"/>
                  </a:ext>
                </a:extLst>
              </p:cNvPr>
              <p:cNvSpPr/>
              <p:nvPr/>
            </p:nvSpPr>
            <p:spPr>
              <a:xfrm>
                <a:off x="4280389" y="3890584"/>
                <a:ext cx="5414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8E3697F-6952-9C47-BF3A-ED5C2D3F05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389" y="3890584"/>
                <a:ext cx="54143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D9B79EE-1530-214B-85C9-12F4624249F3}"/>
                  </a:ext>
                </a:extLst>
              </p:cNvPr>
              <p:cNvSpPr/>
              <p:nvPr/>
            </p:nvSpPr>
            <p:spPr>
              <a:xfrm>
                <a:off x="4931776" y="2045824"/>
                <a:ext cx="4456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D9B79EE-1530-214B-85C9-12F4624249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776" y="2045824"/>
                <a:ext cx="445698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C4BCD33-417F-534D-ACD9-46D1DFA84553}"/>
                  </a:ext>
                </a:extLst>
              </p:cNvPr>
              <p:cNvSpPr txBox="1"/>
              <p:nvPr/>
            </p:nvSpPr>
            <p:spPr>
              <a:xfrm>
                <a:off x="1360317" y="5221815"/>
                <a:ext cx="2727863" cy="1180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9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9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C4BCD33-417F-534D-ACD9-46D1DFA845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317" y="5221815"/>
                <a:ext cx="2727863" cy="1180195"/>
              </a:xfrm>
              <a:prstGeom prst="rect">
                <a:avLst/>
              </a:prstGeom>
              <a:blipFill>
                <a:blip r:embed="rId10"/>
                <a:stretch>
                  <a:fillRect t="-1064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AD63ABA-9908-D247-B17B-2035C65329BA}"/>
                  </a:ext>
                </a:extLst>
              </p:cNvPr>
              <p:cNvSpPr/>
              <p:nvPr/>
            </p:nvSpPr>
            <p:spPr>
              <a:xfrm>
                <a:off x="1741944" y="4717654"/>
                <a:ext cx="4729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AD63ABA-9908-D247-B17B-2035C65329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944" y="4717654"/>
                <a:ext cx="472950" cy="523220"/>
              </a:xfrm>
              <a:prstGeom prst="rect">
                <a:avLst/>
              </a:prstGeom>
              <a:blipFill>
                <a:blip r:embed="rId11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62246AD7-F32A-D547-8C8B-9E03CB2276EC}"/>
                  </a:ext>
                </a:extLst>
              </p:cNvPr>
              <p:cNvSpPr/>
              <p:nvPr/>
            </p:nvSpPr>
            <p:spPr>
              <a:xfrm>
                <a:off x="2622494" y="4717654"/>
                <a:ext cx="4456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62246AD7-F32A-D547-8C8B-9E03CB2276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2494" y="4717654"/>
                <a:ext cx="445698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CA7FD6B-7323-4243-8F27-EF7837E47277}"/>
                  </a:ext>
                </a:extLst>
              </p:cNvPr>
              <p:cNvSpPr/>
              <p:nvPr/>
            </p:nvSpPr>
            <p:spPr>
              <a:xfrm>
                <a:off x="3393234" y="4717654"/>
                <a:ext cx="5414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CA7FD6B-7323-4243-8F27-EF7837E472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234" y="4717654"/>
                <a:ext cx="541430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65A993A1-B503-A545-8BE3-DA1E446AC850}"/>
                  </a:ext>
                </a:extLst>
              </p:cNvPr>
              <p:cNvSpPr/>
              <p:nvPr/>
            </p:nvSpPr>
            <p:spPr>
              <a:xfrm>
                <a:off x="642759" y="5135128"/>
                <a:ext cx="4729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65A993A1-B503-A545-8BE3-DA1E446AC8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59" y="5135128"/>
                <a:ext cx="472950" cy="523220"/>
              </a:xfrm>
              <a:prstGeom prst="rect">
                <a:avLst/>
              </a:prstGeom>
              <a:blipFill>
                <a:blip r:embed="rId14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59782E9-8CD2-A841-8E09-029DC9CBBC65}"/>
                  </a:ext>
                </a:extLst>
              </p:cNvPr>
              <p:cNvSpPr/>
              <p:nvPr/>
            </p:nvSpPr>
            <p:spPr>
              <a:xfrm>
                <a:off x="642759" y="5552862"/>
                <a:ext cx="4456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59782E9-8CD2-A841-8E09-029DC9CBBC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59" y="5552862"/>
                <a:ext cx="445698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9D410393-F414-E542-AE43-CFB88A7BE557}"/>
                  </a:ext>
                </a:extLst>
              </p:cNvPr>
              <p:cNvSpPr/>
              <p:nvPr/>
            </p:nvSpPr>
            <p:spPr>
              <a:xfrm>
                <a:off x="642759" y="5970596"/>
                <a:ext cx="5414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9D410393-F414-E542-AE43-CFB88A7BE5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59" y="5970596"/>
                <a:ext cx="541430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FCA6DB85-24EE-B540-B057-EF985B4E95E7}"/>
                  </a:ext>
                </a:extLst>
              </p:cNvPr>
              <p:cNvSpPr/>
              <p:nvPr/>
            </p:nvSpPr>
            <p:spPr>
              <a:xfrm>
                <a:off x="118403" y="4611908"/>
                <a:ext cx="13104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FCA6DB85-24EE-B540-B057-EF985B4E95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03" y="4611908"/>
                <a:ext cx="1310423" cy="523220"/>
              </a:xfrm>
              <a:prstGeom prst="rect">
                <a:avLst/>
              </a:prstGeom>
              <a:blipFill>
                <a:blip r:embed="rId17"/>
                <a:stretch>
                  <a:fillRect r="-952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61046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CB93758-9AA2-AA4B-A1F6-9CAED94E5075}"/>
                  </a:ext>
                </a:extLst>
              </p:cNvPr>
              <p:cNvSpPr txBox="1"/>
              <p:nvPr/>
            </p:nvSpPr>
            <p:spPr>
              <a:xfrm>
                <a:off x="1360317" y="5221815"/>
                <a:ext cx="2727863" cy="1180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9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9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CB93758-9AA2-AA4B-A1F6-9CAED94E50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317" y="5221815"/>
                <a:ext cx="2727863" cy="1180195"/>
              </a:xfrm>
              <a:prstGeom prst="rect">
                <a:avLst/>
              </a:prstGeom>
              <a:blipFill>
                <a:blip r:embed="rId3"/>
                <a:stretch>
                  <a:fillRect t="-1064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F0D37437-2177-C349-9510-9F9BF6ED2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Derivatives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49F29-3494-C940-9F9C-C830BC14C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 </a:t>
            </a:r>
          </a:p>
          <a:p>
            <a:endParaRPr lang="en-US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23C521D-438C-3E46-90B4-44AB24079173}"/>
                  </a:ext>
                </a:extLst>
              </p:cNvPr>
              <p:cNvSpPr/>
              <p:nvPr/>
            </p:nvSpPr>
            <p:spPr>
              <a:xfrm>
                <a:off x="628650" y="1357309"/>
                <a:ext cx="73588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c</m:t>
                      </m:r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8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80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28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p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23C521D-438C-3E46-90B4-44AB240791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357309"/>
                <a:ext cx="7358809" cy="523220"/>
              </a:xfrm>
              <a:prstGeom prst="rect">
                <a:avLst/>
              </a:prstGeom>
              <a:blipFill>
                <a:blip r:embed="rId4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id="{9ED49DCE-C471-9B46-ADBF-72EA99477844}"/>
              </a:ext>
            </a:extLst>
          </p:cNvPr>
          <p:cNvSpPr/>
          <p:nvPr/>
        </p:nvSpPr>
        <p:spPr>
          <a:xfrm>
            <a:off x="4711800" y="2389393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2CCA594-DE4D-AD44-ABAC-AF3A0CFFDE79}"/>
              </a:ext>
            </a:extLst>
          </p:cNvPr>
          <p:cNvSpPr/>
          <p:nvPr/>
        </p:nvSpPr>
        <p:spPr>
          <a:xfrm>
            <a:off x="3088271" y="2764299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B64D50B-849A-5F41-8119-5B8FBB24E04C}"/>
              </a:ext>
            </a:extLst>
          </p:cNvPr>
          <p:cNvSpPr/>
          <p:nvPr/>
        </p:nvSpPr>
        <p:spPr>
          <a:xfrm>
            <a:off x="4186630" y="3890584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CDD9F24-486C-074B-9C7D-8753AA7A18B2}"/>
              </a:ext>
            </a:extLst>
          </p:cNvPr>
          <p:cNvCxnSpPr>
            <a:cxnSpLocks/>
            <a:stCxn id="18" idx="3"/>
            <a:endCxn id="19" idx="5"/>
          </p:cNvCxnSpPr>
          <p:nvPr/>
        </p:nvCxnSpPr>
        <p:spPr>
          <a:xfrm flipH="1">
            <a:off x="3243285" y="2542735"/>
            <a:ext cx="1495111" cy="374906"/>
          </a:xfrm>
          <a:prstGeom prst="line">
            <a:avLst/>
          </a:prstGeom>
          <a:ln w="34925">
            <a:head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7BB61B2-7412-314D-B1AF-09D72F3FB845}"/>
              </a:ext>
            </a:extLst>
          </p:cNvPr>
          <p:cNvCxnSpPr>
            <a:cxnSpLocks/>
            <a:endCxn id="20" idx="0"/>
          </p:cNvCxnSpPr>
          <p:nvPr/>
        </p:nvCxnSpPr>
        <p:spPr>
          <a:xfrm flipH="1">
            <a:off x="4277435" y="2569044"/>
            <a:ext cx="525170" cy="1321540"/>
          </a:xfrm>
          <a:prstGeom prst="line">
            <a:avLst/>
          </a:prstGeom>
          <a:ln w="34925">
            <a:head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727C98F-AD2C-744C-AC71-6C18FAAEF33E}"/>
              </a:ext>
            </a:extLst>
          </p:cNvPr>
          <p:cNvCxnSpPr>
            <a:cxnSpLocks/>
            <a:stCxn id="20" idx="1"/>
            <a:endCxn id="19" idx="4"/>
          </p:cNvCxnSpPr>
          <p:nvPr/>
        </p:nvCxnSpPr>
        <p:spPr>
          <a:xfrm flipH="1" flipV="1">
            <a:off x="3179076" y="2943950"/>
            <a:ext cx="1034150" cy="972943"/>
          </a:xfrm>
          <a:prstGeom prst="line">
            <a:avLst/>
          </a:prstGeom>
          <a:ln w="34925">
            <a:head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2B31280-E039-074F-AB05-38AD2D620897}"/>
                  </a:ext>
                </a:extLst>
              </p:cNvPr>
              <p:cNvSpPr/>
              <p:nvPr/>
            </p:nvSpPr>
            <p:spPr>
              <a:xfrm>
                <a:off x="2871785" y="2105390"/>
                <a:ext cx="178177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p>
                              <m:r>
                                <a:rPr lang="en-US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2B31280-E039-074F-AB05-38AD2D6208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1785" y="2105390"/>
                <a:ext cx="1781770" cy="523220"/>
              </a:xfrm>
              <a:prstGeom prst="rect">
                <a:avLst/>
              </a:prstGeom>
              <a:blipFill>
                <a:blip r:embed="rId5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67FC4D6-A7CF-5F4B-B629-708AF8C1170D}"/>
                  </a:ext>
                </a:extLst>
              </p:cNvPr>
              <p:cNvSpPr/>
              <p:nvPr/>
            </p:nvSpPr>
            <p:spPr>
              <a:xfrm>
                <a:off x="1732413" y="3347230"/>
                <a:ext cx="188577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67FC4D6-A7CF-5F4B-B629-708AF8C117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413" y="3347230"/>
                <a:ext cx="1885773" cy="523220"/>
              </a:xfrm>
              <a:prstGeom prst="rect">
                <a:avLst/>
              </a:prstGeom>
              <a:blipFill>
                <a:blip r:embed="rId6"/>
                <a:stretch>
                  <a:fillRect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219682A-A95C-2D48-A352-AA8A50C43C19}"/>
                  </a:ext>
                </a:extLst>
              </p:cNvPr>
              <p:cNvSpPr/>
              <p:nvPr/>
            </p:nvSpPr>
            <p:spPr>
              <a:xfrm>
                <a:off x="4517327" y="3121340"/>
                <a:ext cx="185852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p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80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800" b="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219682A-A95C-2D48-A352-AA8A50C43C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7327" y="3121340"/>
                <a:ext cx="1858522" cy="523220"/>
              </a:xfrm>
              <a:prstGeom prst="rect">
                <a:avLst/>
              </a:prstGeom>
              <a:blipFill>
                <a:blip r:embed="rId7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0583E9F-4327-034C-9E14-A00A1AA2993B}"/>
                  </a:ext>
                </a:extLst>
              </p:cNvPr>
              <p:cNvSpPr/>
              <p:nvPr/>
            </p:nvSpPr>
            <p:spPr>
              <a:xfrm>
                <a:off x="2576955" y="2542735"/>
                <a:ext cx="4729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0583E9F-4327-034C-9E14-A00A1AA299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955" y="2542735"/>
                <a:ext cx="472950" cy="523220"/>
              </a:xfrm>
              <a:prstGeom prst="rect">
                <a:avLst/>
              </a:prstGeom>
              <a:blipFill>
                <a:blip r:embed="rId8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8E3697F-6952-9C47-BF3A-ED5C2D3F05E1}"/>
                  </a:ext>
                </a:extLst>
              </p:cNvPr>
              <p:cNvSpPr/>
              <p:nvPr/>
            </p:nvSpPr>
            <p:spPr>
              <a:xfrm>
                <a:off x="4280389" y="3890584"/>
                <a:ext cx="5414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8E3697F-6952-9C47-BF3A-ED5C2D3F05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389" y="3890584"/>
                <a:ext cx="541430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D9B79EE-1530-214B-85C9-12F4624249F3}"/>
                  </a:ext>
                </a:extLst>
              </p:cNvPr>
              <p:cNvSpPr/>
              <p:nvPr/>
            </p:nvSpPr>
            <p:spPr>
              <a:xfrm>
                <a:off x="4931776" y="2045824"/>
                <a:ext cx="4456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D9B79EE-1530-214B-85C9-12F4624249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776" y="2045824"/>
                <a:ext cx="445698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8CC9EC2-371D-284E-874A-A4204E060FAC}"/>
                  </a:ext>
                </a:extLst>
              </p:cNvPr>
              <p:cNvSpPr txBox="1"/>
              <p:nvPr/>
            </p:nvSpPr>
            <p:spPr>
              <a:xfrm>
                <a:off x="5377474" y="5240874"/>
                <a:ext cx="2727863" cy="1180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9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29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9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9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9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9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9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9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9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9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8CC9EC2-371D-284E-874A-A4204E060F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7474" y="5240874"/>
                <a:ext cx="2727863" cy="1180195"/>
              </a:xfrm>
              <a:prstGeom prst="rect">
                <a:avLst/>
              </a:prstGeom>
              <a:blipFill>
                <a:blip r:embed="rId11"/>
                <a:stretch>
                  <a:fillRect t="-2128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F88D41C-7AE2-034E-9BBB-D71E24C58EFC}"/>
                  </a:ext>
                </a:extLst>
              </p:cNvPr>
              <p:cNvSpPr/>
              <p:nvPr/>
            </p:nvSpPr>
            <p:spPr>
              <a:xfrm>
                <a:off x="5776769" y="4717654"/>
                <a:ext cx="4729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F88D41C-7AE2-034E-9BBB-D71E24C58E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6769" y="4717654"/>
                <a:ext cx="472950" cy="523220"/>
              </a:xfrm>
              <a:prstGeom prst="rect">
                <a:avLst/>
              </a:prstGeom>
              <a:blipFill>
                <a:blip r:embed="rId12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CBF9BB6A-BC0E-464E-A480-213E0E64578E}"/>
                  </a:ext>
                </a:extLst>
              </p:cNvPr>
              <p:cNvSpPr/>
              <p:nvPr/>
            </p:nvSpPr>
            <p:spPr>
              <a:xfrm>
                <a:off x="6657319" y="4717654"/>
                <a:ext cx="4456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CBF9BB6A-BC0E-464E-A480-213E0E6457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7319" y="4717654"/>
                <a:ext cx="445698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D6875880-9401-A84F-8E5C-8F9B2D39F72E}"/>
                  </a:ext>
                </a:extLst>
              </p:cNvPr>
              <p:cNvSpPr/>
              <p:nvPr/>
            </p:nvSpPr>
            <p:spPr>
              <a:xfrm>
                <a:off x="7428059" y="4717654"/>
                <a:ext cx="5414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D6875880-9401-A84F-8E5C-8F9B2D39F7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8059" y="4717654"/>
                <a:ext cx="541430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B8AC88DE-A6FD-2D4E-8557-B0FC040F43CC}"/>
                  </a:ext>
                </a:extLst>
              </p:cNvPr>
              <p:cNvSpPr/>
              <p:nvPr/>
            </p:nvSpPr>
            <p:spPr>
              <a:xfrm>
                <a:off x="1741944" y="4717654"/>
                <a:ext cx="4729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B8AC88DE-A6FD-2D4E-8557-B0FC040F43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944" y="4717654"/>
                <a:ext cx="472950" cy="523220"/>
              </a:xfrm>
              <a:prstGeom prst="rect">
                <a:avLst/>
              </a:prstGeom>
              <a:blipFill>
                <a:blip r:embed="rId15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73BB90B2-2658-EC4D-9EB4-B9318103629D}"/>
                  </a:ext>
                </a:extLst>
              </p:cNvPr>
              <p:cNvSpPr/>
              <p:nvPr/>
            </p:nvSpPr>
            <p:spPr>
              <a:xfrm>
                <a:off x="2622494" y="4717654"/>
                <a:ext cx="4456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73BB90B2-2658-EC4D-9EB4-B931810362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2494" y="4717654"/>
                <a:ext cx="445698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A98B6C5C-6D92-8A40-A9D4-E7DF38DEA6FD}"/>
                  </a:ext>
                </a:extLst>
              </p:cNvPr>
              <p:cNvSpPr/>
              <p:nvPr/>
            </p:nvSpPr>
            <p:spPr>
              <a:xfrm>
                <a:off x="3393234" y="4717654"/>
                <a:ext cx="5414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A98B6C5C-6D92-8A40-A9D4-E7DF38DEA6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234" y="4717654"/>
                <a:ext cx="541430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310DCDBE-5EA0-C049-BDE4-5A98A0489265}"/>
                  </a:ext>
                </a:extLst>
              </p:cNvPr>
              <p:cNvSpPr/>
              <p:nvPr/>
            </p:nvSpPr>
            <p:spPr>
              <a:xfrm>
                <a:off x="642759" y="5135128"/>
                <a:ext cx="4729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310DCDBE-5EA0-C049-BDE4-5A98A04892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59" y="5135128"/>
                <a:ext cx="472950" cy="523220"/>
              </a:xfrm>
              <a:prstGeom prst="rect">
                <a:avLst/>
              </a:prstGeom>
              <a:blipFill>
                <a:blip r:embed="rId18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4C1C0732-E8AE-0149-B1F0-DC2404F73CC0}"/>
                  </a:ext>
                </a:extLst>
              </p:cNvPr>
              <p:cNvSpPr/>
              <p:nvPr/>
            </p:nvSpPr>
            <p:spPr>
              <a:xfrm>
                <a:off x="642759" y="5552862"/>
                <a:ext cx="4456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4C1C0732-E8AE-0149-B1F0-DC2404F73C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59" y="5552862"/>
                <a:ext cx="445698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660CDDF-B236-8948-87F3-51CFE6E3B9C0}"/>
                  </a:ext>
                </a:extLst>
              </p:cNvPr>
              <p:cNvSpPr/>
              <p:nvPr/>
            </p:nvSpPr>
            <p:spPr>
              <a:xfrm>
                <a:off x="642759" y="5970596"/>
                <a:ext cx="5414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660CDDF-B236-8948-87F3-51CFE6E3B9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59" y="5970596"/>
                <a:ext cx="541430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74FD122-9F38-9F40-8373-505BEA9CF582}"/>
                  </a:ext>
                </a:extLst>
              </p:cNvPr>
              <p:cNvSpPr/>
              <p:nvPr/>
            </p:nvSpPr>
            <p:spPr>
              <a:xfrm>
                <a:off x="118403" y="4611908"/>
                <a:ext cx="13104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74FD122-9F38-9F40-8373-505BEA9CF5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03" y="4611908"/>
                <a:ext cx="1310423" cy="523220"/>
              </a:xfrm>
              <a:prstGeom prst="rect">
                <a:avLst/>
              </a:prstGeom>
              <a:blipFill>
                <a:blip r:embed="rId21"/>
                <a:stretch>
                  <a:fillRect r="-952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00285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37437-2177-C349-9510-9F9BF6ED2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Derivatives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49F29-3494-C940-9F9C-C830BC14C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 </a:t>
            </a:r>
          </a:p>
          <a:p>
            <a:endParaRPr lang="en-US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23C521D-438C-3E46-90B4-44AB24079173}"/>
                  </a:ext>
                </a:extLst>
              </p:cNvPr>
              <p:cNvSpPr/>
              <p:nvPr/>
            </p:nvSpPr>
            <p:spPr>
              <a:xfrm>
                <a:off x="628650" y="1357309"/>
                <a:ext cx="73588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c</m:t>
                      </m:r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8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80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28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p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23C521D-438C-3E46-90B4-44AB240791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357309"/>
                <a:ext cx="7358809" cy="523220"/>
              </a:xfrm>
              <a:prstGeom prst="rect">
                <a:avLst/>
              </a:prstGeom>
              <a:blipFill>
                <a:blip r:embed="rId3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id="{9ED49DCE-C471-9B46-ADBF-72EA99477844}"/>
              </a:ext>
            </a:extLst>
          </p:cNvPr>
          <p:cNvSpPr/>
          <p:nvPr/>
        </p:nvSpPr>
        <p:spPr>
          <a:xfrm>
            <a:off x="4711800" y="2389393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2CCA594-DE4D-AD44-ABAC-AF3A0CFFDE79}"/>
              </a:ext>
            </a:extLst>
          </p:cNvPr>
          <p:cNvSpPr/>
          <p:nvPr/>
        </p:nvSpPr>
        <p:spPr>
          <a:xfrm>
            <a:off x="3088271" y="2764299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B64D50B-849A-5F41-8119-5B8FBB24E04C}"/>
              </a:ext>
            </a:extLst>
          </p:cNvPr>
          <p:cNvSpPr/>
          <p:nvPr/>
        </p:nvSpPr>
        <p:spPr>
          <a:xfrm>
            <a:off x="4186630" y="3890584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CDD9F24-486C-074B-9C7D-8753AA7A18B2}"/>
              </a:ext>
            </a:extLst>
          </p:cNvPr>
          <p:cNvCxnSpPr>
            <a:cxnSpLocks/>
            <a:stCxn id="18" idx="3"/>
            <a:endCxn id="19" idx="5"/>
          </p:cNvCxnSpPr>
          <p:nvPr/>
        </p:nvCxnSpPr>
        <p:spPr>
          <a:xfrm flipH="1">
            <a:off x="3243285" y="2542735"/>
            <a:ext cx="1495111" cy="374906"/>
          </a:xfrm>
          <a:prstGeom prst="line">
            <a:avLst/>
          </a:prstGeom>
          <a:ln w="34925">
            <a:head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7BB61B2-7412-314D-B1AF-09D72F3FB845}"/>
              </a:ext>
            </a:extLst>
          </p:cNvPr>
          <p:cNvCxnSpPr>
            <a:cxnSpLocks/>
            <a:endCxn id="20" idx="0"/>
          </p:cNvCxnSpPr>
          <p:nvPr/>
        </p:nvCxnSpPr>
        <p:spPr>
          <a:xfrm flipH="1">
            <a:off x="4277435" y="2569044"/>
            <a:ext cx="525170" cy="1321540"/>
          </a:xfrm>
          <a:prstGeom prst="line">
            <a:avLst/>
          </a:prstGeom>
          <a:ln w="34925">
            <a:head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727C98F-AD2C-744C-AC71-6C18FAAEF33E}"/>
              </a:ext>
            </a:extLst>
          </p:cNvPr>
          <p:cNvCxnSpPr>
            <a:cxnSpLocks/>
            <a:stCxn id="20" idx="1"/>
            <a:endCxn id="19" idx="4"/>
          </p:cNvCxnSpPr>
          <p:nvPr/>
        </p:nvCxnSpPr>
        <p:spPr>
          <a:xfrm flipH="1" flipV="1">
            <a:off x="3179076" y="2943950"/>
            <a:ext cx="1034150" cy="972943"/>
          </a:xfrm>
          <a:prstGeom prst="line">
            <a:avLst/>
          </a:prstGeom>
          <a:ln w="34925">
            <a:head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2B31280-E039-074F-AB05-38AD2D620897}"/>
                  </a:ext>
                </a:extLst>
              </p:cNvPr>
              <p:cNvSpPr/>
              <p:nvPr/>
            </p:nvSpPr>
            <p:spPr>
              <a:xfrm>
                <a:off x="2871785" y="2105390"/>
                <a:ext cx="178177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p>
                              <m:r>
                                <a:rPr lang="en-US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2B31280-E039-074F-AB05-38AD2D6208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1785" y="2105390"/>
                <a:ext cx="1781770" cy="523220"/>
              </a:xfrm>
              <a:prstGeom prst="rect">
                <a:avLst/>
              </a:prstGeom>
              <a:blipFill>
                <a:blip r:embed="rId4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67FC4D6-A7CF-5F4B-B629-708AF8C1170D}"/>
                  </a:ext>
                </a:extLst>
              </p:cNvPr>
              <p:cNvSpPr/>
              <p:nvPr/>
            </p:nvSpPr>
            <p:spPr>
              <a:xfrm>
                <a:off x="1732413" y="3347230"/>
                <a:ext cx="188577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67FC4D6-A7CF-5F4B-B629-708AF8C117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413" y="3347230"/>
                <a:ext cx="1885773" cy="523220"/>
              </a:xfrm>
              <a:prstGeom prst="rect">
                <a:avLst/>
              </a:prstGeom>
              <a:blipFill>
                <a:blip r:embed="rId5"/>
                <a:stretch>
                  <a:fillRect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219682A-A95C-2D48-A352-AA8A50C43C19}"/>
                  </a:ext>
                </a:extLst>
              </p:cNvPr>
              <p:cNvSpPr/>
              <p:nvPr/>
            </p:nvSpPr>
            <p:spPr>
              <a:xfrm>
                <a:off x="4517327" y="3121340"/>
                <a:ext cx="185852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p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80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800" b="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219682A-A95C-2D48-A352-AA8A50C43C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7327" y="3121340"/>
                <a:ext cx="1858522" cy="523220"/>
              </a:xfrm>
              <a:prstGeom prst="rect">
                <a:avLst/>
              </a:prstGeom>
              <a:blipFill>
                <a:blip r:embed="rId6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0583E9F-4327-034C-9E14-A00A1AA2993B}"/>
                  </a:ext>
                </a:extLst>
              </p:cNvPr>
              <p:cNvSpPr/>
              <p:nvPr/>
            </p:nvSpPr>
            <p:spPr>
              <a:xfrm>
                <a:off x="2576955" y="2542735"/>
                <a:ext cx="4729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0583E9F-4327-034C-9E14-A00A1AA299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955" y="2542735"/>
                <a:ext cx="472950" cy="523220"/>
              </a:xfrm>
              <a:prstGeom prst="rect">
                <a:avLst/>
              </a:prstGeom>
              <a:blipFill>
                <a:blip r:embed="rId7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8E3697F-6952-9C47-BF3A-ED5C2D3F05E1}"/>
                  </a:ext>
                </a:extLst>
              </p:cNvPr>
              <p:cNvSpPr/>
              <p:nvPr/>
            </p:nvSpPr>
            <p:spPr>
              <a:xfrm>
                <a:off x="4280389" y="3890584"/>
                <a:ext cx="5414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8E3697F-6952-9C47-BF3A-ED5C2D3F05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389" y="3890584"/>
                <a:ext cx="54143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D9B79EE-1530-214B-85C9-12F4624249F3}"/>
                  </a:ext>
                </a:extLst>
              </p:cNvPr>
              <p:cNvSpPr/>
              <p:nvPr/>
            </p:nvSpPr>
            <p:spPr>
              <a:xfrm>
                <a:off x="4931776" y="2045824"/>
                <a:ext cx="4456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D9B79EE-1530-214B-85C9-12F4624249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776" y="2045824"/>
                <a:ext cx="445698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E1B0B7A-7812-9D44-B4AE-B36BFE3A3820}"/>
                  </a:ext>
                </a:extLst>
              </p:cNvPr>
              <p:cNvSpPr txBox="1"/>
              <p:nvPr/>
            </p:nvSpPr>
            <p:spPr>
              <a:xfrm>
                <a:off x="1360317" y="5231633"/>
                <a:ext cx="2727863" cy="1180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9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9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9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900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E1B0B7A-7812-9D44-B4AE-B36BFE3A38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317" y="5231633"/>
                <a:ext cx="2727863" cy="1180195"/>
              </a:xfrm>
              <a:prstGeom prst="rect">
                <a:avLst/>
              </a:prstGeom>
              <a:blipFill>
                <a:blip r:embed="rId10"/>
                <a:stretch>
                  <a:fillRect b="-95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0053503D-FA4B-714C-B74A-5923C6F97A5D}"/>
                  </a:ext>
                </a:extLst>
              </p:cNvPr>
              <p:cNvSpPr/>
              <p:nvPr/>
            </p:nvSpPr>
            <p:spPr>
              <a:xfrm>
                <a:off x="1741944" y="4717654"/>
                <a:ext cx="4729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0053503D-FA4B-714C-B74A-5923C6F97A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944" y="4717654"/>
                <a:ext cx="472950" cy="523220"/>
              </a:xfrm>
              <a:prstGeom prst="rect">
                <a:avLst/>
              </a:prstGeom>
              <a:blipFill>
                <a:blip r:embed="rId15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1E9BA53-AB4E-EF4B-A910-7617A62A474E}"/>
                  </a:ext>
                </a:extLst>
              </p:cNvPr>
              <p:cNvSpPr/>
              <p:nvPr/>
            </p:nvSpPr>
            <p:spPr>
              <a:xfrm>
                <a:off x="2622494" y="4717654"/>
                <a:ext cx="4456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1E9BA53-AB4E-EF4B-A910-7617A62A47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2494" y="4717654"/>
                <a:ext cx="445698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298ABE90-FCDC-3745-8A20-BEC9EBDF8637}"/>
                  </a:ext>
                </a:extLst>
              </p:cNvPr>
              <p:cNvSpPr/>
              <p:nvPr/>
            </p:nvSpPr>
            <p:spPr>
              <a:xfrm>
                <a:off x="3393234" y="4717654"/>
                <a:ext cx="5414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298ABE90-FCDC-3745-8A20-BEC9EBDF86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234" y="4717654"/>
                <a:ext cx="541430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5ECCF0B4-6C72-0C40-AFE0-2DB1E158D2B2}"/>
                  </a:ext>
                </a:extLst>
              </p:cNvPr>
              <p:cNvSpPr/>
              <p:nvPr/>
            </p:nvSpPr>
            <p:spPr>
              <a:xfrm>
                <a:off x="642759" y="5135128"/>
                <a:ext cx="4729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5ECCF0B4-6C72-0C40-AFE0-2DB1E158D2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59" y="5135128"/>
                <a:ext cx="472950" cy="523220"/>
              </a:xfrm>
              <a:prstGeom prst="rect">
                <a:avLst/>
              </a:prstGeom>
              <a:blipFill>
                <a:blip r:embed="rId18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8A22583-5ECC-D14A-90B3-B1AF9D6D7DA1}"/>
                  </a:ext>
                </a:extLst>
              </p:cNvPr>
              <p:cNvSpPr/>
              <p:nvPr/>
            </p:nvSpPr>
            <p:spPr>
              <a:xfrm>
                <a:off x="642759" y="5552862"/>
                <a:ext cx="4456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8A22583-5ECC-D14A-90B3-B1AF9D6D7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59" y="5552862"/>
                <a:ext cx="445698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08A92D1E-F532-BC4C-B226-50ECE455F9AC}"/>
                  </a:ext>
                </a:extLst>
              </p:cNvPr>
              <p:cNvSpPr/>
              <p:nvPr/>
            </p:nvSpPr>
            <p:spPr>
              <a:xfrm>
                <a:off x="642759" y="5970596"/>
                <a:ext cx="5414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08A92D1E-F532-BC4C-B226-50ECE455F9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59" y="5970596"/>
                <a:ext cx="541430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D624437D-6578-5248-AF6A-7B5646E6F00A}"/>
                  </a:ext>
                </a:extLst>
              </p:cNvPr>
              <p:cNvSpPr/>
              <p:nvPr/>
            </p:nvSpPr>
            <p:spPr>
              <a:xfrm>
                <a:off x="118403" y="4611908"/>
                <a:ext cx="13104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D624437D-6578-5248-AF6A-7B5646E6F0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03" y="4611908"/>
                <a:ext cx="1310423" cy="523220"/>
              </a:xfrm>
              <a:prstGeom prst="rect">
                <a:avLst/>
              </a:prstGeom>
              <a:blipFill>
                <a:blip r:embed="rId21"/>
                <a:stretch>
                  <a:fillRect r="-952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6C57D6D-BEE6-8A44-9992-8A38F8EA2EF5}"/>
                  </a:ext>
                </a:extLst>
              </p:cNvPr>
              <p:cNvSpPr txBox="1"/>
              <p:nvPr/>
            </p:nvSpPr>
            <p:spPr>
              <a:xfrm>
                <a:off x="5377474" y="5240874"/>
                <a:ext cx="2727863" cy="1180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9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29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9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9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9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9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9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9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9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9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6C57D6D-BEE6-8A44-9992-8A38F8EA2E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7474" y="5240874"/>
                <a:ext cx="2727863" cy="1180195"/>
              </a:xfrm>
              <a:prstGeom prst="rect">
                <a:avLst/>
              </a:prstGeom>
              <a:blipFill>
                <a:blip r:embed="rId22"/>
                <a:stretch>
                  <a:fillRect t="-2128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4B9C4260-B36C-7143-B21F-2E6E605FB7E3}"/>
                  </a:ext>
                </a:extLst>
              </p:cNvPr>
              <p:cNvSpPr/>
              <p:nvPr/>
            </p:nvSpPr>
            <p:spPr>
              <a:xfrm>
                <a:off x="5776769" y="4717654"/>
                <a:ext cx="4729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4B9C4260-B36C-7143-B21F-2E6E605FB7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6769" y="4717654"/>
                <a:ext cx="472950" cy="523220"/>
              </a:xfrm>
              <a:prstGeom prst="rect">
                <a:avLst/>
              </a:prstGeom>
              <a:blipFill>
                <a:blip r:embed="rId23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C718C3C5-087B-294B-9CBD-172926D66283}"/>
                  </a:ext>
                </a:extLst>
              </p:cNvPr>
              <p:cNvSpPr/>
              <p:nvPr/>
            </p:nvSpPr>
            <p:spPr>
              <a:xfrm>
                <a:off x="6657319" y="4717654"/>
                <a:ext cx="4456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C718C3C5-087B-294B-9CBD-172926D662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7319" y="4717654"/>
                <a:ext cx="445698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4696B071-F7F2-F341-85C8-D2DAAAD99DBA}"/>
                  </a:ext>
                </a:extLst>
              </p:cNvPr>
              <p:cNvSpPr/>
              <p:nvPr/>
            </p:nvSpPr>
            <p:spPr>
              <a:xfrm>
                <a:off x="7428059" y="4717654"/>
                <a:ext cx="5414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4696B071-F7F2-F341-85C8-D2DAAAD99D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8059" y="4717654"/>
                <a:ext cx="541430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09178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37437-2177-C349-9510-9F9BF6ED2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Derivatives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49F29-3494-C940-9F9C-C830BC14C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 </a:t>
            </a:r>
          </a:p>
          <a:p>
            <a:endParaRPr lang="en-US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23C521D-438C-3E46-90B4-44AB24079173}"/>
                  </a:ext>
                </a:extLst>
              </p:cNvPr>
              <p:cNvSpPr/>
              <p:nvPr/>
            </p:nvSpPr>
            <p:spPr>
              <a:xfrm>
                <a:off x="628650" y="1357309"/>
                <a:ext cx="73588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c</m:t>
                      </m:r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8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80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28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p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23C521D-438C-3E46-90B4-44AB240791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357309"/>
                <a:ext cx="7358809" cy="523220"/>
              </a:xfrm>
              <a:prstGeom prst="rect">
                <a:avLst/>
              </a:prstGeom>
              <a:blipFill>
                <a:blip r:embed="rId3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id="{9ED49DCE-C471-9B46-ADBF-72EA99477844}"/>
              </a:ext>
            </a:extLst>
          </p:cNvPr>
          <p:cNvSpPr/>
          <p:nvPr/>
        </p:nvSpPr>
        <p:spPr>
          <a:xfrm>
            <a:off x="4711800" y="2389393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2CCA594-DE4D-AD44-ABAC-AF3A0CFFDE79}"/>
              </a:ext>
            </a:extLst>
          </p:cNvPr>
          <p:cNvSpPr/>
          <p:nvPr/>
        </p:nvSpPr>
        <p:spPr>
          <a:xfrm>
            <a:off x="3088271" y="2764299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B64D50B-849A-5F41-8119-5B8FBB24E04C}"/>
              </a:ext>
            </a:extLst>
          </p:cNvPr>
          <p:cNvSpPr/>
          <p:nvPr/>
        </p:nvSpPr>
        <p:spPr>
          <a:xfrm>
            <a:off x="4186630" y="3890584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CDD9F24-486C-074B-9C7D-8753AA7A18B2}"/>
              </a:ext>
            </a:extLst>
          </p:cNvPr>
          <p:cNvCxnSpPr>
            <a:cxnSpLocks/>
            <a:stCxn id="18" idx="3"/>
            <a:endCxn id="19" idx="5"/>
          </p:cNvCxnSpPr>
          <p:nvPr/>
        </p:nvCxnSpPr>
        <p:spPr>
          <a:xfrm flipH="1">
            <a:off x="3243285" y="2542735"/>
            <a:ext cx="1495111" cy="374906"/>
          </a:xfrm>
          <a:prstGeom prst="line">
            <a:avLst/>
          </a:prstGeom>
          <a:ln w="34925">
            <a:head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7BB61B2-7412-314D-B1AF-09D72F3FB845}"/>
              </a:ext>
            </a:extLst>
          </p:cNvPr>
          <p:cNvCxnSpPr>
            <a:cxnSpLocks/>
            <a:endCxn id="20" idx="0"/>
          </p:cNvCxnSpPr>
          <p:nvPr/>
        </p:nvCxnSpPr>
        <p:spPr>
          <a:xfrm flipH="1">
            <a:off x="4277435" y="2569044"/>
            <a:ext cx="525170" cy="1321540"/>
          </a:xfrm>
          <a:prstGeom prst="line">
            <a:avLst/>
          </a:prstGeom>
          <a:ln w="34925">
            <a:head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727C98F-AD2C-744C-AC71-6C18FAAEF33E}"/>
              </a:ext>
            </a:extLst>
          </p:cNvPr>
          <p:cNvCxnSpPr>
            <a:cxnSpLocks/>
            <a:stCxn id="20" idx="1"/>
            <a:endCxn id="19" idx="4"/>
          </p:cNvCxnSpPr>
          <p:nvPr/>
        </p:nvCxnSpPr>
        <p:spPr>
          <a:xfrm flipH="1" flipV="1">
            <a:off x="3179076" y="2943950"/>
            <a:ext cx="1034150" cy="972943"/>
          </a:xfrm>
          <a:prstGeom prst="line">
            <a:avLst/>
          </a:prstGeom>
          <a:ln w="34925">
            <a:head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2B31280-E039-074F-AB05-38AD2D620897}"/>
                  </a:ext>
                </a:extLst>
              </p:cNvPr>
              <p:cNvSpPr/>
              <p:nvPr/>
            </p:nvSpPr>
            <p:spPr>
              <a:xfrm>
                <a:off x="2871785" y="2105390"/>
                <a:ext cx="178177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p>
                              <m:r>
                                <a:rPr lang="en-US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2B31280-E039-074F-AB05-38AD2D6208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1785" y="2105390"/>
                <a:ext cx="1781770" cy="523220"/>
              </a:xfrm>
              <a:prstGeom prst="rect">
                <a:avLst/>
              </a:prstGeom>
              <a:blipFill>
                <a:blip r:embed="rId4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67FC4D6-A7CF-5F4B-B629-708AF8C1170D}"/>
                  </a:ext>
                </a:extLst>
              </p:cNvPr>
              <p:cNvSpPr/>
              <p:nvPr/>
            </p:nvSpPr>
            <p:spPr>
              <a:xfrm>
                <a:off x="1732413" y="3347230"/>
                <a:ext cx="188577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67FC4D6-A7CF-5F4B-B629-708AF8C117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413" y="3347230"/>
                <a:ext cx="1885773" cy="523220"/>
              </a:xfrm>
              <a:prstGeom prst="rect">
                <a:avLst/>
              </a:prstGeom>
              <a:blipFill>
                <a:blip r:embed="rId5"/>
                <a:stretch>
                  <a:fillRect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219682A-A95C-2D48-A352-AA8A50C43C19}"/>
                  </a:ext>
                </a:extLst>
              </p:cNvPr>
              <p:cNvSpPr/>
              <p:nvPr/>
            </p:nvSpPr>
            <p:spPr>
              <a:xfrm>
                <a:off x="4517327" y="3121340"/>
                <a:ext cx="185852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p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80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800" b="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219682A-A95C-2D48-A352-AA8A50C43C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7327" y="3121340"/>
                <a:ext cx="1858522" cy="523220"/>
              </a:xfrm>
              <a:prstGeom prst="rect">
                <a:avLst/>
              </a:prstGeom>
              <a:blipFill>
                <a:blip r:embed="rId6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0583E9F-4327-034C-9E14-A00A1AA2993B}"/>
                  </a:ext>
                </a:extLst>
              </p:cNvPr>
              <p:cNvSpPr/>
              <p:nvPr/>
            </p:nvSpPr>
            <p:spPr>
              <a:xfrm>
                <a:off x="2576955" y="2542735"/>
                <a:ext cx="4729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0583E9F-4327-034C-9E14-A00A1AA299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955" y="2542735"/>
                <a:ext cx="472950" cy="523220"/>
              </a:xfrm>
              <a:prstGeom prst="rect">
                <a:avLst/>
              </a:prstGeom>
              <a:blipFill>
                <a:blip r:embed="rId7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8E3697F-6952-9C47-BF3A-ED5C2D3F05E1}"/>
                  </a:ext>
                </a:extLst>
              </p:cNvPr>
              <p:cNvSpPr/>
              <p:nvPr/>
            </p:nvSpPr>
            <p:spPr>
              <a:xfrm>
                <a:off x="4280389" y="3890584"/>
                <a:ext cx="5414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8E3697F-6952-9C47-BF3A-ED5C2D3F05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389" y="3890584"/>
                <a:ext cx="54143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D9B79EE-1530-214B-85C9-12F4624249F3}"/>
                  </a:ext>
                </a:extLst>
              </p:cNvPr>
              <p:cNvSpPr/>
              <p:nvPr/>
            </p:nvSpPr>
            <p:spPr>
              <a:xfrm>
                <a:off x="4931776" y="2045824"/>
                <a:ext cx="4456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D9B79EE-1530-214B-85C9-12F4624249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776" y="2045824"/>
                <a:ext cx="445698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AD8CAF2-2F55-B048-B669-BBE03ED7CD5A}"/>
                  </a:ext>
                </a:extLst>
              </p:cNvPr>
              <p:cNvSpPr txBox="1"/>
              <p:nvPr/>
            </p:nvSpPr>
            <p:spPr>
              <a:xfrm>
                <a:off x="1360317" y="5231633"/>
                <a:ext cx="2727863" cy="1180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9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9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9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900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AD8CAF2-2F55-B048-B669-BBE03ED7CD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317" y="5231633"/>
                <a:ext cx="2727863" cy="1180195"/>
              </a:xfrm>
              <a:prstGeom prst="rect">
                <a:avLst/>
              </a:prstGeom>
              <a:blipFill>
                <a:blip r:embed="rId10"/>
                <a:stretch>
                  <a:fillRect b="-95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EF399A5F-AC5B-8C43-9FB6-317FCE3D937B}"/>
                  </a:ext>
                </a:extLst>
              </p:cNvPr>
              <p:cNvSpPr/>
              <p:nvPr/>
            </p:nvSpPr>
            <p:spPr>
              <a:xfrm>
                <a:off x="1741944" y="4717654"/>
                <a:ext cx="4729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EF399A5F-AC5B-8C43-9FB6-317FCE3D93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944" y="4717654"/>
                <a:ext cx="472950" cy="523220"/>
              </a:xfrm>
              <a:prstGeom prst="rect">
                <a:avLst/>
              </a:prstGeom>
              <a:blipFill>
                <a:blip r:embed="rId11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54BF0E8-4F14-6F43-9903-8A2709EBF5FF}"/>
                  </a:ext>
                </a:extLst>
              </p:cNvPr>
              <p:cNvSpPr/>
              <p:nvPr/>
            </p:nvSpPr>
            <p:spPr>
              <a:xfrm>
                <a:off x="2622494" y="4717654"/>
                <a:ext cx="4456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54BF0E8-4F14-6F43-9903-8A2709EBF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2494" y="4717654"/>
                <a:ext cx="445698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0E1889AB-E901-8643-AC7D-E733D104358F}"/>
                  </a:ext>
                </a:extLst>
              </p:cNvPr>
              <p:cNvSpPr/>
              <p:nvPr/>
            </p:nvSpPr>
            <p:spPr>
              <a:xfrm>
                <a:off x="3393234" y="4717654"/>
                <a:ext cx="5414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0E1889AB-E901-8643-AC7D-E733D10435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234" y="4717654"/>
                <a:ext cx="541430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CCF9D2E-DD8A-9E4A-996B-010D1B517ECD}"/>
                  </a:ext>
                </a:extLst>
              </p:cNvPr>
              <p:cNvSpPr/>
              <p:nvPr/>
            </p:nvSpPr>
            <p:spPr>
              <a:xfrm>
                <a:off x="642759" y="5135128"/>
                <a:ext cx="4729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CCF9D2E-DD8A-9E4A-996B-010D1B517E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59" y="5135128"/>
                <a:ext cx="472950" cy="523220"/>
              </a:xfrm>
              <a:prstGeom prst="rect">
                <a:avLst/>
              </a:prstGeom>
              <a:blipFill>
                <a:blip r:embed="rId14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4A8D6EE2-4FC2-904C-83AD-A420B9B9E10A}"/>
                  </a:ext>
                </a:extLst>
              </p:cNvPr>
              <p:cNvSpPr/>
              <p:nvPr/>
            </p:nvSpPr>
            <p:spPr>
              <a:xfrm>
                <a:off x="642759" y="5552862"/>
                <a:ext cx="4456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4A8D6EE2-4FC2-904C-83AD-A420B9B9E1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59" y="5552862"/>
                <a:ext cx="445698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7CE189C0-40B3-2242-B0BD-036D8D7902E2}"/>
                  </a:ext>
                </a:extLst>
              </p:cNvPr>
              <p:cNvSpPr/>
              <p:nvPr/>
            </p:nvSpPr>
            <p:spPr>
              <a:xfrm>
                <a:off x="642759" y="5970596"/>
                <a:ext cx="5414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7CE189C0-40B3-2242-B0BD-036D8D7902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59" y="5970596"/>
                <a:ext cx="541430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ADD16FE7-0A54-6741-B2F3-2F313F085C71}"/>
                  </a:ext>
                </a:extLst>
              </p:cNvPr>
              <p:cNvSpPr/>
              <p:nvPr/>
            </p:nvSpPr>
            <p:spPr>
              <a:xfrm>
                <a:off x="118403" y="4611908"/>
                <a:ext cx="13104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ADD16FE7-0A54-6741-B2F3-2F313F085C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03" y="4611908"/>
                <a:ext cx="1310423" cy="523220"/>
              </a:xfrm>
              <a:prstGeom prst="rect">
                <a:avLst/>
              </a:prstGeom>
              <a:blipFill>
                <a:blip r:embed="rId17"/>
                <a:stretch>
                  <a:fillRect r="-952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7477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37437-2177-C349-9510-9F9BF6ED2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Derivatives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49F29-3494-C940-9F9C-C830BC14C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 </a:t>
            </a:r>
          </a:p>
          <a:p>
            <a:endParaRPr lang="en-US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23C521D-438C-3E46-90B4-44AB24079173}"/>
                  </a:ext>
                </a:extLst>
              </p:cNvPr>
              <p:cNvSpPr/>
              <p:nvPr/>
            </p:nvSpPr>
            <p:spPr>
              <a:xfrm>
                <a:off x="628650" y="1357309"/>
                <a:ext cx="73588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c</m:t>
                      </m:r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8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80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28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p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23C521D-438C-3E46-90B4-44AB240791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357309"/>
                <a:ext cx="7358809" cy="523220"/>
              </a:xfrm>
              <a:prstGeom prst="rect">
                <a:avLst/>
              </a:prstGeom>
              <a:blipFill>
                <a:blip r:embed="rId3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id="{9ED49DCE-C471-9B46-ADBF-72EA99477844}"/>
              </a:ext>
            </a:extLst>
          </p:cNvPr>
          <p:cNvSpPr/>
          <p:nvPr/>
        </p:nvSpPr>
        <p:spPr>
          <a:xfrm>
            <a:off x="4711800" y="2389393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2CCA594-DE4D-AD44-ABAC-AF3A0CFFDE79}"/>
              </a:ext>
            </a:extLst>
          </p:cNvPr>
          <p:cNvSpPr/>
          <p:nvPr/>
        </p:nvSpPr>
        <p:spPr>
          <a:xfrm>
            <a:off x="3088271" y="2764299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B64D50B-849A-5F41-8119-5B8FBB24E04C}"/>
              </a:ext>
            </a:extLst>
          </p:cNvPr>
          <p:cNvSpPr/>
          <p:nvPr/>
        </p:nvSpPr>
        <p:spPr>
          <a:xfrm>
            <a:off x="4186630" y="3890584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CDD9F24-486C-074B-9C7D-8753AA7A18B2}"/>
              </a:ext>
            </a:extLst>
          </p:cNvPr>
          <p:cNvCxnSpPr>
            <a:cxnSpLocks/>
            <a:stCxn id="18" idx="3"/>
            <a:endCxn id="19" idx="5"/>
          </p:cNvCxnSpPr>
          <p:nvPr/>
        </p:nvCxnSpPr>
        <p:spPr>
          <a:xfrm flipH="1">
            <a:off x="3243285" y="2542735"/>
            <a:ext cx="1495111" cy="374906"/>
          </a:xfrm>
          <a:prstGeom prst="line">
            <a:avLst/>
          </a:prstGeom>
          <a:ln w="34925">
            <a:head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7BB61B2-7412-314D-B1AF-09D72F3FB845}"/>
              </a:ext>
            </a:extLst>
          </p:cNvPr>
          <p:cNvCxnSpPr>
            <a:cxnSpLocks/>
            <a:endCxn id="20" idx="0"/>
          </p:cNvCxnSpPr>
          <p:nvPr/>
        </p:nvCxnSpPr>
        <p:spPr>
          <a:xfrm flipH="1">
            <a:off x="4277435" y="2569044"/>
            <a:ext cx="525170" cy="1321540"/>
          </a:xfrm>
          <a:prstGeom prst="line">
            <a:avLst/>
          </a:prstGeom>
          <a:ln w="34925">
            <a:head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727C98F-AD2C-744C-AC71-6C18FAAEF33E}"/>
              </a:ext>
            </a:extLst>
          </p:cNvPr>
          <p:cNvCxnSpPr>
            <a:cxnSpLocks/>
            <a:stCxn id="20" idx="1"/>
            <a:endCxn id="19" idx="4"/>
          </p:cNvCxnSpPr>
          <p:nvPr/>
        </p:nvCxnSpPr>
        <p:spPr>
          <a:xfrm flipH="1" flipV="1">
            <a:off x="3179076" y="2943950"/>
            <a:ext cx="1034150" cy="972943"/>
          </a:xfrm>
          <a:prstGeom prst="line">
            <a:avLst/>
          </a:prstGeom>
          <a:ln w="34925">
            <a:head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2B31280-E039-074F-AB05-38AD2D620897}"/>
                  </a:ext>
                </a:extLst>
              </p:cNvPr>
              <p:cNvSpPr/>
              <p:nvPr/>
            </p:nvSpPr>
            <p:spPr>
              <a:xfrm>
                <a:off x="2871785" y="2105390"/>
                <a:ext cx="178177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p>
                              <m:r>
                                <a:rPr lang="en-US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2B31280-E039-074F-AB05-38AD2D6208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1785" y="2105390"/>
                <a:ext cx="1781770" cy="523220"/>
              </a:xfrm>
              <a:prstGeom prst="rect">
                <a:avLst/>
              </a:prstGeom>
              <a:blipFill>
                <a:blip r:embed="rId4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67FC4D6-A7CF-5F4B-B629-708AF8C1170D}"/>
                  </a:ext>
                </a:extLst>
              </p:cNvPr>
              <p:cNvSpPr/>
              <p:nvPr/>
            </p:nvSpPr>
            <p:spPr>
              <a:xfrm>
                <a:off x="1732413" y="3347230"/>
                <a:ext cx="188577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67FC4D6-A7CF-5F4B-B629-708AF8C117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413" y="3347230"/>
                <a:ext cx="1885773" cy="523220"/>
              </a:xfrm>
              <a:prstGeom prst="rect">
                <a:avLst/>
              </a:prstGeom>
              <a:blipFill>
                <a:blip r:embed="rId5"/>
                <a:stretch>
                  <a:fillRect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219682A-A95C-2D48-A352-AA8A50C43C19}"/>
                  </a:ext>
                </a:extLst>
              </p:cNvPr>
              <p:cNvSpPr/>
              <p:nvPr/>
            </p:nvSpPr>
            <p:spPr>
              <a:xfrm>
                <a:off x="4517327" y="3121340"/>
                <a:ext cx="185852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p>
                              <m:r>
                                <a:rPr lang="en-US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8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8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219682A-A95C-2D48-A352-AA8A50C43C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7327" y="3121340"/>
                <a:ext cx="1858522" cy="523220"/>
              </a:xfrm>
              <a:prstGeom prst="rect">
                <a:avLst/>
              </a:prstGeom>
              <a:blipFill>
                <a:blip r:embed="rId6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0583E9F-4327-034C-9E14-A00A1AA2993B}"/>
                  </a:ext>
                </a:extLst>
              </p:cNvPr>
              <p:cNvSpPr/>
              <p:nvPr/>
            </p:nvSpPr>
            <p:spPr>
              <a:xfrm>
                <a:off x="2576955" y="2542735"/>
                <a:ext cx="4729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0583E9F-4327-034C-9E14-A00A1AA299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955" y="2542735"/>
                <a:ext cx="472950" cy="523220"/>
              </a:xfrm>
              <a:prstGeom prst="rect">
                <a:avLst/>
              </a:prstGeom>
              <a:blipFill>
                <a:blip r:embed="rId7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8E3697F-6952-9C47-BF3A-ED5C2D3F05E1}"/>
                  </a:ext>
                </a:extLst>
              </p:cNvPr>
              <p:cNvSpPr/>
              <p:nvPr/>
            </p:nvSpPr>
            <p:spPr>
              <a:xfrm>
                <a:off x="4280389" y="3890584"/>
                <a:ext cx="5414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8E3697F-6952-9C47-BF3A-ED5C2D3F05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389" y="3890584"/>
                <a:ext cx="54143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D9B79EE-1530-214B-85C9-12F4624249F3}"/>
                  </a:ext>
                </a:extLst>
              </p:cNvPr>
              <p:cNvSpPr/>
              <p:nvPr/>
            </p:nvSpPr>
            <p:spPr>
              <a:xfrm>
                <a:off x="4931776" y="2045824"/>
                <a:ext cx="4456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D9B79EE-1530-214B-85C9-12F4624249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776" y="2045824"/>
                <a:ext cx="445698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E0DE65A-1B56-854C-83D3-10ADD554E8F3}"/>
                  </a:ext>
                </a:extLst>
              </p:cNvPr>
              <p:cNvSpPr txBox="1"/>
              <p:nvPr/>
            </p:nvSpPr>
            <p:spPr>
              <a:xfrm>
                <a:off x="1360317" y="5231633"/>
                <a:ext cx="2727863" cy="1180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9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9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9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900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E0DE65A-1B56-854C-83D3-10ADD554E8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317" y="5231633"/>
                <a:ext cx="2727863" cy="1180195"/>
              </a:xfrm>
              <a:prstGeom prst="rect">
                <a:avLst/>
              </a:prstGeom>
              <a:blipFill>
                <a:blip r:embed="rId10"/>
                <a:stretch>
                  <a:fillRect b="-95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10D2B2E-5D01-4B49-953F-1657E23D4B82}"/>
                  </a:ext>
                </a:extLst>
              </p:cNvPr>
              <p:cNvSpPr/>
              <p:nvPr/>
            </p:nvSpPr>
            <p:spPr>
              <a:xfrm>
                <a:off x="1741944" y="4717654"/>
                <a:ext cx="4729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10D2B2E-5D01-4B49-953F-1657E23D4B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944" y="4717654"/>
                <a:ext cx="472950" cy="523220"/>
              </a:xfrm>
              <a:prstGeom prst="rect">
                <a:avLst/>
              </a:prstGeom>
              <a:blipFill>
                <a:blip r:embed="rId11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D4B85DC-93D7-ED48-A42E-94A2C8FB773E}"/>
                  </a:ext>
                </a:extLst>
              </p:cNvPr>
              <p:cNvSpPr/>
              <p:nvPr/>
            </p:nvSpPr>
            <p:spPr>
              <a:xfrm>
                <a:off x="2622494" y="4717654"/>
                <a:ext cx="4456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D4B85DC-93D7-ED48-A42E-94A2C8FB77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2494" y="4717654"/>
                <a:ext cx="445698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8DB4B58-9A1F-264D-A32A-494D03294205}"/>
                  </a:ext>
                </a:extLst>
              </p:cNvPr>
              <p:cNvSpPr/>
              <p:nvPr/>
            </p:nvSpPr>
            <p:spPr>
              <a:xfrm>
                <a:off x="3393234" y="4717654"/>
                <a:ext cx="5414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8DB4B58-9A1F-264D-A32A-494D032942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234" y="4717654"/>
                <a:ext cx="541430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A21EC54-DF09-2547-9081-80DEED05A2CB}"/>
                  </a:ext>
                </a:extLst>
              </p:cNvPr>
              <p:cNvSpPr/>
              <p:nvPr/>
            </p:nvSpPr>
            <p:spPr>
              <a:xfrm>
                <a:off x="642759" y="5135128"/>
                <a:ext cx="4729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A21EC54-DF09-2547-9081-80DEED05A2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59" y="5135128"/>
                <a:ext cx="472950" cy="523220"/>
              </a:xfrm>
              <a:prstGeom prst="rect">
                <a:avLst/>
              </a:prstGeom>
              <a:blipFill>
                <a:blip r:embed="rId14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4D4C5AE-E188-2546-9C36-F80BF7B4C26A}"/>
                  </a:ext>
                </a:extLst>
              </p:cNvPr>
              <p:cNvSpPr/>
              <p:nvPr/>
            </p:nvSpPr>
            <p:spPr>
              <a:xfrm>
                <a:off x="642759" y="5552862"/>
                <a:ext cx="4456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4D4C5AE-E188-2546-9C36-F80BF7B4C2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59" y="5552862"/>
                <a:ext cx="445698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552ABBB-B46A-354A-88FF-D79676F087AD}"/>
                  </a:ext>
                </a:extLst>
              </p:cNvPr>
              <p:cNvSpPr/>
              <p:nvPr/>
            </p:nvSpPr>
            <p:spPr>
              <a:xfrm>
                <a:off x="642759" y="5970596"/>
                <a:ext cx="5414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552ABBB-B46A-354A-88FF-D79676F087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59" y="5970596"/>
                <a:ext cx="541430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AB5471CD-30B9-E84E-B12D-26EBA4A9BAD2}"/>
                  </a:ext>
                </a:extLst>
              </p:cNvPr>
              <p:cNvSpPr/>
              <p:nvPr/>
            </p:nvSpPr>
            <p:spPr>
              <a:xfrm>
                <a:off x="118403" y="4611908"/>
                <a:ext cx="13104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AB5471CD-30B9-E84E-B12D-26EBA4A9BA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03" y="4611908"/>
                <a:ext cx="1310423" cy="523220"/>
              </a:xfrm>
              <a:prstGeom prst="rect">
                <a:avLst/>
              </a:prstGeom>
              <a:blipFill>
                <a:blip r:embed="rId17"/>
                <a:stretch>
                  <a:fillRect r="-952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95464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37437-2177-C349-9510-9F9BF6ED2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Derivatives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49F29-3494-C940-9F9C-C830BC14C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15660"/>
            <a:ext cx="7886700" cy="5405816"/>
          </a:xfrm>
        </p:spPr>
        <p:txBody>
          <a:bodyPr>
            <a:normAutofit/>
          </a:bodyPr>
          <a:lstStyle/>
          <a:p>
            <a:r>
              <a:rPr lang="en-US" b="1" dirty="0"/>
              <a:t> </a:t>
            </a:r>
          </a:p>
          <a:p>
            <a:endParaRPr lang="en-US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23C521D-438C-3E46-90B4-44AB24079173}"/>
                  </a:ext>
                </a:extLst>
              </p:cNvPr>
              <p:cNvSpPr/>
              <p:nvPr/>
            </p:nvSpPr>
            <p:spPr>
              <a:xfrm>
                <a:off x="628650" y="1357309"/>
                <a:ext cx="73588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c</m:t>
                      </m:r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8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80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28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p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23C521D-438C-3E46-90B4-44AB240791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357309"/>
                <a:ext cx="7358809" cy="523220"/>
              </a:xfrm>
              <a:prstGeom prst="rect">
                <a:avLst/>
              </a:prstGeom>
              <a:blipFill>
                <a:blip r:embed="rId3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id="{9ED49DCE-C471-9B46-ADBF-72EA99477844}"/>
              </a:ext>
            </a:extLst>
          </p:cNvPr>
          <p:cNvSpPr/>
          <p:nvPr/>
        </p:nvSpPr>
        <p:spPr>
          <a:xfrm>
            <a:off x="4711800" y="2389393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2CCA594-DE4D-AD44-ABAC-AF3A0CFFDE79}"/>
              </a:ext>
            </a:extLst>
          </p:cNvPr>
          <p:cNvSpPr/>
          <p:nvPr/>
        </p:nvSpPr>
        <p:spPr>
          <a:xfrm>
            <a:off x="3088271" y="2764299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B64D50B-849A-5F41-8119-5B8FBB24E04C}"/>
              </a:ext>
            </a:extLst>
          </p:cNvPr>
          <p:cNvSpPr/>
          <p:nvPr/>
        </p:nvSpPr>
        <p:spPr>
          <a:xfrm>
            <a:off x="4186630" y="3890584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CDD9F24-486C-074B-9C7D-8753AA7A18B2}"/>
              </a:ext>
            </a:extLst>
          </p:cNvPr>
          <p:cNvCxnSpPr>
            <a:cxnSpLocks/>
            <a:stCxn id="18" idx="3"/>
            <a:endCxn id="19" idx="5"/>
          </p:cNvCxnSpPr>
          <p:nvPr/>
        </p:nvCxnSpPr>
        <p:spPr>
          <a:xfrm flipH="1">
            <a:off x="3243285" y="2542735"/>
            <a:ext cx="1495111" cy="374906"/>
          </a:xfrm>
          <a:prstGeom prst="line">
            <a:avLst/>
          </a:prstGeom>
          <a:ln w="34925">
            <a:head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7BB61B2-7412-314D-B1AF-09D72F3FB845}"/>
              </a:ext>
            </a:extLst>
          </p:cNvPr>
          <p:cNvCxnSpPr>
            <a:cxnSpLocks/>
            <a:endCxn id="20" idx="0"/>
          </p:cNvCxnSpPr>
          <p:nvPr/>
        </p:nvCxnSpPr>
        <p:spPr>
          <a:xfrm flipH="1">
            <a:off x="4277435" y="2569044"/>
            <a:ext cx="525170" cy="1321540"/>
          </a:xfrm>
          <a:prstGeom prst="line">
            <a:avLst/>
          </a:prstGeom>
          <a:ln w="34925">
            <a:head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727C98F-AD2C-744C-AC71-6C18FAAEF33E}"/>
              </a:ext>
            </a:extLst>
          </p:cNvPr>
          <p:cNvCxnSpPr>
            <a:cxnSpLocks/>
            <a:stCxn id="20" idx="1"/>
            <a:endCxn id="19" idx="4"/>
          </p:cNvCxnSpPr>
          <p:nvPr/>
        </p:nvCxnSpPr>
        <p:spPr>
          <a:xfrm flipH="1" flipV="1">
            <a:off x="3179076" y="2943950"/>
            <a:ext cx="1034150" cy="972943"/>
          </a:xfrm>
          <a:prstGeom prst="line">
            <a:avLst/>
          </a:prstGeom>
          <a:ln w="34925">
            <a:head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2B31280-E039-074F-AB05-38AD2D620897}"/>
                  </a:ext>
                </a:extLst>
              </p:cNvPr>
              <p:cNvSpPr/>
              <p:nvPr/>
            </p:nvSpPr>
            <p:spPr>
              <a:xfrm>
                <a:off x="2871785" y="2105390"/>
                <a:ext cx="178177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p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2B31280-E039-074F-AB05-38AD2D6208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1785" y="2105390"/>
                <a:ext cx="1781770" cy="523220"/>
              </a:xfrm>
              <a:prstGeom prst="rect">
                <a:avLst/>
              </a:prstGeom>
              <a:blipFill>
                <a:blip r:embed="rId4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67FC4D6-A7CF-5F4B-B629-708AF8C1170D}"/>
                  </a:ext>
                </a:extLst>
              </p:cNvPr>
              <p:cNvSpPr/>
              <p:nvPr/>
            </p:nvSpPr>
            <p:spPr>
              <a:xfrm>
                <a:off x="1732413" y="3347230"/>
                <a:ext cx="188577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67FC4D6-A7CF-5F4B-B629-708AF8C117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413" y="3347230"/>
                <a:ext cx="1885773" cy="523220"/>
              </a:xfrm>
              <a:prstGeom prst="rect">
                <a:avLst/>
              </a:prstGeom>
              <a:blipFill>
                <a:blip r:embed="rId5"/>
                <a:stretch>
                  <a:fillRect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219682A-A95C-2D48-A352-AA8A50C43C19}"/>
                  </a:ext>
                </a:extLst>
              </p:cNvPr>
              <p:cNvSpPr/>
              <p:nvPr/>
            </p:nvSpPr>
            <p:spPr>
              <a:xfrm>
                <a:off x="4517327" y="3121340"/>
                <a:ext cx="185852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p>
                              <m:r>
                                <a:rPr lang="en-US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8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8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219682A-A95C-2D48-A352-AA8A50C43C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7327" y="3121340"/>
                <a:ext cx="1858522" cy="523220"/>
              </a:xfrm>
              <a:prstGeom prst="rect">
                <a:avLst/>
              </a:prstGeom>
              <a:blipFill>
                <a:blip r:embed="rId6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0583E9F-4327-034C-9E14-A00A1AA2993B}"/>
                  </a:ext>
                </a:extLst>
              </p:cNvPr>
              <p:cNvSpPr/>
              <p:nvPr/>
            </p:nvSpPr>
            <p:spPr>
              <a:xfrm>
                <a:off x="2576955" y="2542735"/>
                <a:ext cx="4729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0583E9F-4327-034C-9E14-A00A1AA299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955" y="2542735"/>
                <a:ext cx="472950" cy="523220"/>
              </a:xfrm>
              <a:prstGeom prst="rect">
                <a:avLst/>
              </a:prstGeom>
              <a:blipFill>
                <a:blip r:embed="rId7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8E3697F-6952-9C47-BF3A-ED5C2D3F05E1}"/>
                  </a:ext>
                </a:extLst>
              </p:cNvPr>
              <p:cNvSpPr/>
              <p:nvPr/>
            </p:nvSpPr>
            <p:spPr>
              <a:xfrm>
                <a:off x="4280389" y="3890584"/>
                <a:ext cx="5414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8E3697F-6952-9C47-BF3A-ED5C2D3F05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389" y="3890584"/>
                <a:ext cx="54143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D9B79EE-1530-214B-85C9-12F4624249F3}"/>
                  </a:ext>
                </a:extLst>
              </p:cNvPr>
              <p:cNvSpPr/>
              <p:nvPr/>
            </p:nvSpPr>
            <p:spPr>
              <a:xfrm>
                <a:off x="4931776" y="2045824"/>
                <a:ext cx="4456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D9B79EE-1530-214B-85C9-12F4624249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776" y="2045824"/>
                <a:ext cx="445698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DC94E98-F5C6-6A49-B866-7EDFD94EA4FF}"/>
                  </a:ext>
                </a:extLst>
              </p:cNvPr>
              <p:cNvSpPr txBox="1"/>
              <p:nvPr/>
            </p:nvSpPr>
            <p:spPr>
              <a:xfrm>
                <a:off x="5377474" y="5221708"/>
                <a:ext cx="2727863" cy="1180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9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9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9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9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sz="29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9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9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9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9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9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DC94E98-F5C6-6A49-B866-7EDFD94EA4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7474" y="5221708"/>
                <a:ext cx="2727863" cy="1180195"/>
              </a:xfrm>
              <a:prstGeom prst="rect">
                <a:avLst/>
              </a:prstGeom>
              <a:blipFill>
                <a:blip r:embed="rId10"/>
                <a:stretch>
                  <a:fillRect t="-1064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3A4865D4-0A8E-FE41-9A47-E67F5CE8AED5}"/>
                  </a:ext>
                </a:extLst>
              </p:cNvPr>
              <p:cNvSpPr/>
              <p:nvPr/>
            </p:nvSpPr>
            <p:spPr>
              <a:xfrm>
                <a:off x="5776769" y="4698488"/>
                <a:ext cx="4729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3A4865D4-0A8E-FE41-9A47-E67F5CE8AE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6769" y="4698488"/>
                <a:ext cx="472950" cy="523220"/>
              </a:xfrm>
              <a:prstGeom prst="rect">
                <a:avLst/>
              </a:prstGeom>
              <a:blipFill>
                <a:blip r:embed="rId11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E071CD8-0E7B-6A4B-9868-26C6643FC1F7}"/>
                  </a:ext>
                </a:extLst>
              </p:cNvPr>
              <p:cNvSpPr/>
              <p:nvPr/>
            </p:nvSpPr>
            <p:spPr>
              <a:xfrm>
                <a:off x="6657319" y="4698488"/>
                <a:ext cx="4456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E071CD8-0E7B-6A4B-9868-26C6643FC1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7319" y="4698488"/>
                <a:ext cx="445698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E6573BB-EB13-3B47-920C-C11EF0B0C6A1}"/>
                  </a:ext>
                </a:extLst>
              </p:cNvPr>
              <p:cNvSpPr/>
              <p:nvPr/>
            </p:nvSpPr>
            <p:spPr>
              <a:xfrm>
                <a:off x="7428059" y="4698488"/>
                <a:ext cx="5414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E6573BB-EB13-3B47-920C-C11EF0B0C6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8059" y="4698488"/>
                <a:ext cx="541430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C9EE766-27BC-B742-9CBF-AC8C45DD0C1C}"/>
                  </a:ext>
                </a:extLst>
              </p:cNvPr>
              <p:cNvSpPr txBox="1"/>
              <p:nvPr/>
            </p:nvSpPr>
            <p:spPr>
              <a:xfrm>
                <a:off x="1360317" y="5231633"/>
                <a:ext cx="2727863" cy="1180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9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9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9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900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C9EE766-27BC-B742-9CBF-AC8C45DD0C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317" y="5231633"/>
                <a:ext cx="2727863" cy="1180195"/>
              </a:xfrm>
              <a:prstGeom prst="rect">
                <a:avLst/>
              </a:prstGeom>
              <a:blipFill>
                <a:blip r:embed="rId14"/>
                <a:stretch>
                  <a:fillRect b="-95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50639D98-C3C1-E645-B1CF-105615E44C93}"/>
                  </a:ext>
                </a:extLst>
              </p:cNvPr>
              <p:cNvSpPr/>
              <p:nvPr/>
            </p:nvSpPr>
            <p:spPr>
              <a:xfrm>
                <a:off x="1741944" y="4717654"/>
                <a:ext cx="4729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50639D98-C3C1-E645-B1CF-105615E44C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944" y="4717654"/>
                <a:ext cx="472950" cy="523220"/>
              </a:xfrm>
              <a:prstGeom prst="rect">
                <a:avLst/>
              </a:prstGeom>
              <a:blipFill>
                <a:blip r:embed="rId15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D3A777E-1705-5D42-AB7F-F2ABEB633275}"/>
                  </a:ext>
                </a:extLst>
              </p:cNvPr>
              <p:cNvSpPr/>
              <p:nvPr/>
            </p:nvSpPr>
            <p:spPr>
              <a:xfrm>
                <a:off x="2622494" y="4717654"/>
                <a:ext cx="4456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D3A777E-1705-5D42-AB7F-F2ABEB6332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2494" y="4717654"/>
                <a:ext cx="445698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7CD88F0-85E6-3E40-807F-6AF1CD5B84D7}"/>
                  </a:ext>
                </a:extLst>
              </p:cNvPr>
              <p:cNvSpPr/>
              <p:nvPr/>
            </p:nvSpPr>
            <p:spPr>
              <a:xfrm>
                <a:off x="3393234" y="4717654"/>
                <a:ext cx="5414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7CD88F0-85E6-3E40-807F-6AF1CD5B84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234" y="4717654"/>
                <a:ext cx="541430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74379DB-0752-1241-ADC8-3F2FC33B005A}"/>
                  </a:ext>
                </a:extLst>
              </p:cNvPr>
              <p:cNvSpPr/>
              <p:nvPr/>
            </p:nvSpPr>
            <p:spPr>
              <a:xfrm>
                <a:off x="642759" y="5135128"/>
                <a:ext cx="4729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74379DB-0752-1241-ADC8-3F2FC33B00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59" y="5135128"/>
                <a:ext cx="472950" cy="523220"/>
              </a:xfrm>
              <a:prstGeom prst="rect">
                <a:avLst/>
              </a:prstGeom>
              <a:blipFill>
                <a:blip r:embed="rId18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DA2C3CC-B44D-AA42-BE43-1E3778CF104A}"/>
                  </a:ext>
                </a:extLst>
              </p:cNvPr>
              <p:cNvSpPr/>
              <p:nvPr/>
            </p:nvSpPr>
            <p:spPr>
              <a:xfrm>
                <a:off x="642759" y="5552862"/>
                <a:ext cx="4456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DA2C3CC-B44D-AA42-BE43-1E3778CF10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59" y="5552862"/>
                <a:ext cx="445698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B69A57E-F0D3-F944-835B-ABD022390F7B}"/>
                  </a:ext>
                </a:extLst>
              </p:cNvPr>
              <p:cNvSpPr/>
              <p:nvPr/>
            </p:nvSpPr>
            <p:spPr>
              <a:xfrm>
                <a:off x="642759" y="5970596"/>
                <a:ext cx="5414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B69A57E-F0D3-F944-835B-ABD022390F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59" y="5970596"/>
                <a:ext cx="541430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7C58A79A-ECF8-A24F-9331-2326ADEF1F68}"/>
                  </a:ext>
                </a:extLst>
              </p:cNvPr>
              <p:cNvSpPr/>
              <p:nvPr/>
            </p:nvSpPr>
            <p:spPr>
              <a:xfrm>
                <a:off x="118403" y="4611908"/>
                <a:ext cx="13104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7C58A79A-ECF8-A24F-9331-2326ADEF1F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03" y="4611908"/>
                <a:ext cx="1310423" cy="523220"/>
              </a:xfrm>
              <a:prstGeom prst="rect">
                <a:avLst/>
              </a:prstGeom>
              <a:blipFill>
                <a:blip r:embed="rId21"/>
                <a:stretch>
                  <a:fillRect r="-952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78953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37437-2177-C349-9510-9F9BF6ED2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Derivatives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49F29-3494-C940-9F9C-C830BC14C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 </a:t>
            </a:r>
          </a:p>
          <a:p>
            <a:endParaRPr lang="en-US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23C521D-438C-3E46-90B4-44AB24079173}"/>
                  </a:ext>
                </a:extLst>
              </p:cNvPr>
              <p:cNvSpPr/>
              <p:nvPr/>
            </p:nvSpPr>
            <p:spPr>
              <a:xfrm>
                <a:off x="628650" y="1357309"/>
                <a:ext cx="73588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c</m:t>
                      </m:r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8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80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28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p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23C521D-438C-3E46-90B4-44AB240791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357309"/>
                <a:ext cx="7358809" cy="523220"/>
              </a:xfrm>
              <a:prstGeom prst="rect">
                <a:avLst/>
              </a:prstGeom>
              <a:blipFill>
                <a:blip r:embed="rId3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id="{9ED49DCE-C471-9B46-ADBF-72EA99477844}"/>
              </a:ext>
            </a:extLst>
          </p:cNvPr>
          <p:cNvSpPr/>
          <p:nvPr/>
        </p:nvSpPr>
        <p:spPr>
          <a:xfrm>
            <a:off x="4711800" y="2389393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2CCA594-DE4D-AD44-ABAC-AF3A0CFFDE79}"/>
              </a:ext>
            </a:extLst>
          </p:cNvPr>
          <p:cNvSpPr/>
          <p:nvPr/>
        </p:nvSpPr>
        <p:spPr>
          <a:xfrm>
            <a:off x="3088271" y="2764299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B64D50B-849A-5F41-8119-5B8FBB24E04C}"/>
              </a:ext>
            </a:extLst>
          </p:cNvPr>
          <p:cNvSpPr/>
          <p:nvPr/>
        </p:nvSpPr>
        <p:spPr>
          <a:xfrm>
            <a:off x="4186630" y="3890584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CDD9F24-486C-074B-9C7D-8753AA7A18B2}"/>
              </a:ext>
            </a:extLst>
          </p:cNvPr>
          <p:cNvCxnSpPr>
            <a:cxnSpLocks/>
            <a:stCxn id="18" idx="3"/>
            <a:endCxn id="19" idx="5"/>
          </p:cNvCxnSpPr>
          <p:nvPr/>
        </p:nvCxnSpPr>
        <p:spPr>
          <a:xfrm flipH="1">
            <a:off x="3243285" y="2542735"/>
            <a:ext cx="1495111" cy="374906"/>
          </a:xfrm>
          <a:prstGeom prst="line">
            <a:avLst/>
          </a:prstGeom>
          <a:ln w="34925">
            <a:head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7BB61B2-7412-314D-B1AF-09D72F3FB845}"/>
              </a:ext>
            </a:extLst>
          </p:cNvPr>
          <p:cNvCxnSpPr>
            <a:cxnSpLocks/>
            <a:endCxn id="20" idx="0"/>
          </p:cNvCxnSpPr>
          <p:nvPr/>
        </p:nvCxnSpPr>
        <p:spPr>
          <a:xfrm flipH="1">
            <a:off x="4277435" y="2569044"/>
            <a:ext cx="525170" cy="1321540"/>
          </a:xfrm>
          <a:prstGeom prst="line">
            <a:avLst/>
          </a:prstGeom>
          <a:ln w="34925">
            <a:head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727C98F-AD2C-744C-AC71-6C18FAAEF33E}"/>
              </a:ext>
            </a:extLst>
          </p:cNvPr>
          <p:cNvCxnSpPr>
            <a:cxnSpLocks/>
            <a:stCxn id="20" idx="1"/>
            <a:endCxn id="19" idx="4"/>
          </p:cNvCxnSpPr>
          <p:nvPr/>
        </p:nvCxnSpPr>
        <p:spPr>
          <a:xfrm flipH="1" flipV="1">
            <a:off x="3179076" y="2943950"/>
            <a:ext cx="1034150" cy="972943"/>
          </a:xfrm>
          <a:prstGeom prst="line">
            <a:avLst/>
          </a:prstGeom>
          <a:ln w="34925">
            <a:head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2B31280-E039-074F-AB05-38AD2D620897}"/>
                  </a:ext>
                </a:extLst>
              </p:cNvPr>
              <p:cNvSpPr/>
              <p:nvPr/>
            </p:nvSpPr>
            <p:spPr>
              <a:xfrm>
                <a:off x="2871785" y="2105390"/>
                <a:ext cx="178177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p>
                              <m:r>
                                <a:rPr lang="en-US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2B31280-E039-074F-AB05-38AD2D6208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1785" y="2105390"/>
                <a:ext cx="1781770" cy="523220"/>
              </a:xfrm>
              <a:prstGeom prst="rect">
                <a:avLst/>
              </a:prstGeom>
              <a:blipFill>
                <a:blip r:embed="rId4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67FC4D6-A7CF-5F4B-B629-708AF8C1170D}"/>
                  </a:ext>
                </a:extLst>
              </p:cNvPr>
              <p:cNvSpPr/>
              <p:nvPr/>
            </p:nvSpPr>
            <p:spPr>
              <a:xfrm>
                <a:off x="1732413" y="3347230"/>
                <a:ext cx="188577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67FC4D6-A7CF-5F4B-B629-708AF8C117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413" y="3347230"/>
                <a:ext cx="1885773" cy="523220"/>
              </a:xfrm>
              <a:prstGeom prst="rect">
                <a:avLst/>
              </a:prstGeom>
              <a:blipFill>
                <a:blip r:embed="rId5"/>
                <a:stretch>
                  <a:fillRect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219682A-A95C-2D48-A352-AA8A50C43C19}"/>
                  </a:ext>
                </a:extLst>
              </p:cNvPr>
              <p:cNvSpPr/>
              <p:nvPr/>
            </p:nvSpPr>
            <p:spPr>
              <a:xfrm>
                <a:off x="4517327" y="3121340"/>
                <a:ext cx="185852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p>
                              <m:r>
                                <a:rPr lang="en-US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8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8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219682A-A95C-2D48-A352-AA8A50C43C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7327" y="3121340"/>
                <a:ext cx="1858522" cy="523220"/>
              </a:xfrm>
              <a:prstGeom prst="rect">
                <a:avLst/>
              </a:prstGeom>
              <a:blipFill>
                <a:blip r:embed="rId6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0583E9F-4327-034C-9E14-A00A1AA2993B}"/>
                  </a:ext>
                </a:extLst>
              </p:cNvPr>
              <p:cNvSpPr/>
              <p:nvPr/>
            </p:nvSpPr>
            <p:spPr>
              <a:xfrm>
                <a:off x="2576955" y="2542735"/>
                <a:ext cx="4729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0583E9F-4327-034C-9E14-A00A1AA299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955" y="2542735"/>
                <a:ext cx="472950" cy="523220"/>
              </a:xfrm>
              <a:prstGeom prst="rect">
                <a:avLst/>
              </a:prstGeom>
              <a:blipFill>
                <a:blip r:embed="rId7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8E3697F-6952-9C47-BF3A-ED5C2D3F05E1}"/>
                  </a:ext>
                </a:extLst>
              </p:cNvPr>
              <p:cNvSpPr/>
              <p:nvPr/>
            </p:nvSpPr>
            <p:spPr>
              <a:xfrm>
                <a:off x="4280389" y="3890584"/>
                <a:ext cx="5414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8E3697F-6952-9C47-BF3A-ED5C2D3F05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389" y="3890584"/>
                <a:ext cx="54143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D9B79EE-1530-214B-85C9-12F4624249F3}"/>
                  </a:ext>
                </a:extLst>
              </p:cNvPr>
              <p:cNvSpPr/>
              <p:nvPr/>
            </p:nvSpPr>
            <p:spPr>
              <a:xfrm>
                <a:off x="4931776" y="2045824"/>
                <a:ext cx="4456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D9B79EE-1530-214B-85C9-12F4624249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776" y="2045824"/>
                <a:ext cx="445698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0D5DB52-7CAA-E748-97DA-898B1EDFEDF0}"/>
                  </a:ext>
                </a:extLst>
              </p:cNvPr>
              <p:cNvSpPr txBox="1"/>
              <p:nvPr/>
            </p:nvSpPr>
            <p:spPr>
              <a:xfrm>
                <a:off x="5377474" y="5221708"/>
                <a:ext cx="2727863" cy="1180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9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9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9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9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sz="29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9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9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9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9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9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0D5DB52-7CAA-E748-97DA-898B1EDFED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7474" y="5221708"/>
                <a:ext cx="2727863" cy="1180195"/>
              </a:xfrm>
              <a:prstGeom prst="rect">
                <a:avLst/>
              </a:prstGeom>
              <a:blipFill>
                <a:blip r:embed="rId18"/>
                <a:stretch>
                  <a:fillRect t="-1064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A897AD2C-4415-B544-A67F-CFEA28C38AB6}"/>
                  </a:ext>
                </a:extLst>
              </p:cNvPr>
              <p:cNvSpPr/>
              <p:nvPr/>
            </p:nvSpPr>
            <p:spPr>
              <a:xfrm>
                <a:off x="5776769" y="4698488"/>
                <a:ext cx="4729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A897AD2C-4415-B544-A67F-CFEA28C38A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6769" y="4698488"/>
                <a:ext cx="472950" cy="523220"/>
              </a:xfrm>
              <a:prstGeom prst="rect">
                <a:avLst/>
              </a:prstGeom>
              <a:blipFill>
                <a:blip r:embed="rId13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BE38C4A1-B629-9346-B491-1830B0C1A436}"/>
                  </a:ext>
                </a:extLst>
              </p:cNvPr>
              <p:cNvSpPr/>
              <p:nvPr/>
            </p:nvSpPr>
            <p:spPr>
              <a:xfrm>
                <a:off x="6657319" y="4698488"/>
                <a:ext cx="4456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BE38C4A1-B629-9346-B491-1830B0C1A4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7319" y="4698488"/>
                <a:ext cx="445698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B58DA5C0-F7FB-ED47-AB94-17E74B7E9A4A}"/>
                  </a:ext>
                </a:extLst>
              </p:cNvPr>
              <p:cNvSpPr/>
              <p:nvPr/>
            </p:nvSpPr>
            <p:spPr>
              <a:xfrm>
                <a:off x="7428059" y="4698488"/>
                <a:ext cx="5414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B58DA5C0-F7FB-ED47-AB94-17E74B7E9A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8059" y="4698488"/>
                <a:ext cx="541430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3A4AF4B-7EEA-A54C-A8BF-4F72C4F17246}"/>
                  </a:ext>
                </a:extLst>
              </p:cNvPr>
              <p:cNvSpPr txBox="1"/>
              <p:nvPr/>
            </p:nvSpPr>
            <p:spPr>
              <a:xfrm>
                <a:off x="1360317" y="5231633"/>
                <a:ext cx="2727863" cy="1186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9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9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9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900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3A4AF4B-7EEA-A54C-A8BF-4F72C4F172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317" y="5231633"/>
                <a:ext cx="2727863" cy="1186415"/>
              </a:xfrm>
              <a:prstGeom prst="rect">
                <a:avLst/>
              </a:prstGeom>
              <a:blipFill>
                <a:blip r:embed="rId21"/>
                <a:stretch>
                  <a:fillRect b="-95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742B6CE8-A5BC-ED4B-A9C4-09B113271EE5}"/>
                  </a:ext>
                </a:extLst>
              </p:cNvPr>
              <p:cNvSpPr/>
              <p:nvPr/>
            </p:nvSpPr>
            <p:spPr>
              <a:xfrm>
                <a:off x="1741944" y="4717654"/>
                <a:ext cx="4729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742B6CE8-A5BC-ED4B-A9C4-09B113271E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944" y="4717654"/>
                <a:ext cx="472950" cy="523220"/>
              </a:xfrm>
              <a:prstGeom prst="rect">
                <a:avLst/>
              </a:prstGeom>
              <a:blipFill>
                <a:blip r:embed="rId22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D3035DAE-AC69-8D47-9FD2-FBFC62D9F456}"/>
                  </a:ext>
                </a:extLst>
              </p:cNvPr>
              <p:cNvSpPr/>
              <p:nvPr/>
            </p:nvSpPr>
            <p:spPr>
              <a:xfrm>
                <a:off x="2622494" y="4717654"/>
                <a:ext cx="4456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D3035DAE-AC69-8D47-9FD2-FBFC62D9F4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2494" y="4717654"/>
                <a:ext cx="445698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53C4799-AD45-BA45-91D4-34179CCD6701}"/>
                  </a:ext>
                </a:extLst>
              </p:cNvPr>
              <p:cNvSpPr/>
              <p:nvPr/>
            </p:nvSpPr>
            <p:spPr>
              <a:xfrm>
                <a:off x="3393234" y="4717654"/>
                <a:ext cx="5414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53C4799-AD45-BA45-91D4-34179CCD67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234" y="4717654"/>
                <a:ext cx="541430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08A7BEE4-8DC0-DF43-A9E8-9C2E584B032D}"/>
                  </a:ext>
                </a:extLst>
              </p:cNvPr>
              <p:cNvSpPr/>
              <p:nvPr/>
            </p:nvSpPr>
            <p:spPr>
              <a:xfrm>
                <a:off x="642759" y="5135128"/>
                <a:ext cx="4729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08A7BEE4-8DC0-DF43-A9E8-9C2E584B03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59" y="5135128"/>
                <a:ext cx="472950" cy="523220"/>
              </a:xfrm>
              <a:prstGeom prst="rect">
                <a:avLst/>
              </a:prstGeom>
              <a:blipFill>
                <a:blip r:embed="rId25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F69CF88-34D4-604E-B265-98963EC25678}"/>
                  </a:ext>
                </a:extLst>
              </p:cNvPr>
              <p:cNvSpPr/>
              <p:nvPr/>
            </p:nvSpPr>
            <p:spPr>
              <a:xfrm>
                <a:off x="642759" y="5552862"/>
                <a:ext cx="4456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F69CF88-34D4-604E-B265-98963EC256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59" y="5552862"/>
                <a:ext cx="445698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461DB941-12F7-004E-9714-1B203BE51D21}"/>
                  </a:ext>
                </a:extLst>
              </p:cNvPr>
              <p:cNvSpPr/>
              <p:nvPr/>
            </p:nvSpPr>
            <p:spPr>
              <a:xfrm>
                <a:off x="642759" y="5970596"/>
                <a:ext cx="5414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461DB941-12F7-004E-9714-1B203BE51D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59" y="5970596"/>
                <a:ext cx="541430" cy="52322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027F678-803D-4942-A3B9-BCC1D1BD3DA7}"/>
                  </a:ext>
                </a:extLst>
              </p:cNvPr>
              <p:cNvSpPr/>
              <p:nvPr/>
            </p:nvSpPr>
            <p:spPr>
              <a:xfrm>
                <a:off x="118403" y="4611908"/>
                <a:ext cx="13104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027F678-803D-4942-A3B9-BCC1D1BD3D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03" y="4611908"/>
                <a:ext cx="1310423" cy="523220"/>
              </a:xfrm>
              <a:prstGeom prst="rect">
                <a:avLst/>
              </a:prstGeom>
              <a:blipFill>
                <a:blip r:embed="rId28"/>
                <a:stretch>
                  <a:fillRect r="-952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99784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37437-2177-C349-9510-9F9BF6ED2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Derivatives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49F29-3494-C940-9F9C-C830BC14C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15660"/>
            <a:ext cx="7886700" cy="5405816"/>
          </a:xfrm>
        </p:spPr>
        <p:txBody>
          <a:bodyPr>
            <a:normAutofit/>
          </a:bodyPr>
          <a:lstStyle/>
          <a:p>
            <a:r>
              <a:rPr lang="en-US" b="1" dirty="0"/>
              <a:t> </a:t>
            </a:r>
          </a:p>
          <a:p>
            <a:endParaRPr lang="en-US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23C521D-438C-3E46-90B4-44AB24079173}"/>
                  </a:ext>
                </a:extLst>
              </p:cNvPr>
              <p:cNvSpPr/>
              <p:nvPr/>
            </p:nvSpPr>
            <p:spPr>
              <a:xfrm>
                <a:off x="628650" y="1357309"/>
                <a:ext cx="73588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c</m:t>
                      </m:r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8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80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28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p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23C521D-438C-3E46-90B4-44AB240791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357309"/>
                <a:ext cx="7358809" cy="523220"/>
              </a:xfrm>
              <a:prstGeom prst="rect">
                <a:avLst/>
              </a:prstGeom>
              <a:blipFill>
                <a:blip r:embed="rId3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id="{9ED49DCE-C471-9B46-ADBF-72EA99477844}"/>
              </a:ext>
            </a:extLst>
          </p:cNvPr>
          <p:cNvSpPr/>
          <p:nvPr/>
        </p:nvSpPr>
        <p:spPr>
          <a:xfrm>
            <a:off x="4711800" y="2389393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2CCA594-DE4D-AD44-ABAC-AF3A0CFFDE79}"/>
              </a:ext>
            </a:extLst>
          </p:cNvPr>
          <p:cNvSpPr/>
          <p:nvPr/>
        </p:nvSpPr>
        <p:spPr>
          <a:xfrm>
            <a:off x="3088271" y="2764299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B64D50B-849A-5F41-8119-5B8FBB24E04C}"/>
              </a:ext>
            </a:extLst>
          </p:cNvPr>
          <p:cNvSpPr/>
          <p:nvPr/>
        </p:nvSpPr>
        <p:spPr>
          <a:xfrm>
            <a:off x="4186630" y="3890584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CDD9F24-486C-074B-9C7D-8753AA7A18B2}"/>
              </a:ext>
            </a:extLst>
          </p:cNvPr>
          <p:cNvCxnSpPr>
            <a:cxnSpLocks/>
            <a:stCxn id="18" idx="3"/>
            <a:endCxn id="19" idx="5"/>
          </p:cNvCxnSpPr>
          <p:nvPr/>
        </p:nvCxnSpPr>
        <p:spPr>
          <a:xfrm flipH="1">
            <a:off x="3243285" y="2542735"/>
            <a:ext cx="1495111" cy="374906"/>
          </a:xfrm>
          <a:prstGeom prst="line">
            <a:avLst/>
          </a:prstGeom>
          <a:ln w="34925">
            <a:head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7BB61B2-7412-314D-B1AF-09D72F3FB845}"/>
              </a:ext>
            </a:extLst>
          </p:cNvPr>
          <p:cNvCxnSpPr>
            <a:cxnSpLocks/>
            <a:endCxn id="20" idx="0"/>
          </p:cNvCxnSpPr>
          <p:nvPr/>
        </p:nvCxnSpPr>
        <p:spPr>
          <a:xfrm flipH="1">
            <a:off x="4277435" y="2569044"/>
            <a:ext cx="525170" cy="1321540"/>
          </a:xfrm>
          <a:prstGeom prst="line">
            <a:avLst/>
          </a:prstGeom>
          <a:ln w="34925">
            <a:head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727C98F-AD2C-744C-AC71-6C18FAAEF33E}"/>
              </a:ext>
            </a:extLst>
          </p:cNvPr>
          <p:cNvCxnSpPr>
            <a:cxnSpLocks/>
            <a:stCxn id="20" idx="1"/>
            <a:endCxn id="19" idx="4"/>
          </p:cNvCxnSpPr>
          <p:nvPr/>
        </p:nvCxnSpPr>
        <p:spPr>
          <a:xfrm flipH="1" flipV="1">
            <a:off x="3179076" y="2943950"/>
            <a:ext cx="1034150" cy="972943"/>
          </a:xfrm>
          <a:prstGeom prst="line">
            <a:avLst/>
          </a:prstGeom>
          <a:ln w="34925">
            <a:head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2B31280-E039-074F-AB05-38AD2D620897}"/>
                  </a:ext>
                </a:extLst>
              </p:cNvPr>
              <p:cNvSpPr/>
              <p:nvPr/>
            </p:nvSpPr>
            <p:spPr>
              <a:xfrm>
                <a:off x="2871785" y="2105390"/>
                <a:ext cx="178177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p>
                              <m:r>
                                <a:rPr lang="en-US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2B31280-E039-074F-AB05-38AD2D6208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1785" y="2105390"/>
                <a:ext cx="1781770" cy="523220"/>
              </a:xfrm>
              <a:prstGeom prst="rect">
                <a:avLst/>
              </a:prstGeom>
              <a:blipFill>
                <a:blip r:embed="rId4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67FC4D6-A7CF-5F4B-B629-708AF8C1170D}"/>
                  </a:ext>
                </a:extLst>
              </p:cNvPr>
              <p:cNvSpPr/>
              <p:nvPr/>
            </p:nvSpPr>
            <p:spPr>
              <a:xfrm>
                <a:off x="1732413" y="3347230"/>
                <a:ext cx="188577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67FC4D6-A7CF-5F4B-B629-708AF8C117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413" y="3347230"/>
                <a:ext cx="1885773" cy="523220"/>
              </a:xfrm>
              <a:prstGeom prst="rect">
                <a:avLst/>
              </a:prstGeom>
              <a:blipFill>
                <a:blip r:embed="rId5"/>
                <a:stretch>
                  <a:fillRect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219682A-A95C-2D48-A352-AA8A50C43C19}"/>
                  </a:ext>
                </a:extLst>
              </p:cNvPr>
              <p:cNvSpPr/>
              <p:nvPr/>
            </p:nvSpPr>
            <p:spPr>
              <a:xfrm>
                <a:off x="4517327" y="3121340"/>
                <a:ext cx="185852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p>
                              <m:r>
                                <a:rPr lang="en-US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8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219682A-A95C-2D48-A352-AA8A50C43C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7327" y="3121340"/>
                <a:ext cx="1858522" cy="523220"/>
              </a:xfrm>
              <a:prstGeom prst="rect">
                <a:avLst/>
              </a:prstGeom>
              <a:blipFill>
                <a:blip r:embed="rId6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0583E9F-4327-034C-9E14-A00A1AA2993B}"/>
                  </a:ext>
                </a:extLst>
              </p:cNvPr>
              <p:cNvSpPr/>
              <p:nvPr/>
            </p:nvSpPr>
            <p:spPr>
              <a:xfrm>
                <a:off x="2576955" y="2542735"/>
                <a:ext cx="4729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0583E9F-4327-034C-9E14-A00A1AA299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955" y="2542735"/>
                <a:ext cx="472950" cy="523220"/>
              </a:xfrm>
              <a:prstGeom prst="rect">
                <a:avLst/>
              </a:prstGeom>
              <a:blipFill>
                <a:blip r:embed="rId7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8E3697F-6952-9C47-BF3A-ED5C2D3F05E1}"/>
                  </a:ext>
                </a:extLst>
              </p:cNvPr>
              <p:cNvSpPr/>
              <p:nvPr/>
            </p:nvSpPr>
            <p:spPr>
              <a:xfrm>
                <a:off x="4280389" y="3890584"/>
                <a:ext cx="5414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8E3697F-6952-9C47-BF3A-ED5C2D3F05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389" y="3890584"/>
                <a:ext cx="54143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D9B79EE-1530-214B-85C9-12F4624249F3}"/>
                  </a:ext>
                </a:extLst>
              </p:cNvPr>
              <p:cNvSpPr/>
              <p:nvPr/>
            </p:nvSpPr>
            <p:spPr>
              <a:xfrm>
                <a:off x="4931776" y="2045824"/>
                <a:ext cx="4456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D9B79EE-1530-214B-85C9-12F4624249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776" y="2045824"/>
                <a:ext cx="445698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FBC2615-C299-3E44-BBCE-0F7EC3A33BCB}"/>
                  </a:ext>
                </a:extLst>
              </p:cNvPr>
              <p:cNvSpPr txBox="1"/>
              <p:nvPr/>
            </p:nvSpPr>
            <p:spPr>
              <a:xfrm>
                <a:off x="1360317" y="5231633"/>
                <a:ext cx="2727863" cy="1186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9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9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9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900" dirty="0"/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FBC2615-C299-3E44-BBCE-0F7EC3A33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317" y="5231633"/>
                <a:ext cx="2727863" cy="1186415"/>
              </a:xfrm>
              <a:prstGeom prst="rect">
                <a:avLst/>
              </a:prstGeom>
              <a:blipFill>
                <a:blip r:embed="rId10"/>
                <a:stretch>
                  <a:fillRect b="-95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24A887A6-CAA5-BB49-81BC-C3598E5671CE}"/>
                  </a:ext>
                </a:extLst>
              </p:cNvPr>
              <p:cNvSpPr/>
              <p:nvPr/>
            </p:nvSpPr>
            <p:spPr>
              <a:xfrm>
                <a:off x="1741944" y="4717654"/>
                <a:ext cx="4729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24A887A6-CAA5-BB49-81BC-C3598E5671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944" y="4717654"/>
                <a:ext cx="472950" cy="523220"/>
              </a:xfrm>
              <a:prstGeom prst="rect">
                <a:avLst/>
              </a:prstGeom>
              <a:blipFill>
                <a:blip r:embed="rId11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E97DBF8-47F5-1A41-86EF-9116F2DEAAD8}"/>
                  </a:ext>
                </a:extLst>
              </p:cNvPr>
              <p:cNvSpPr/>
              <p:nvPr/>
            </p:nvSpPr>
            <p:spPr>
              <a:xfrm>
                <a:off x="2622494" y="4717654"/>
                <a:ext cx="4456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E97DBF8-47F5-1A41-86EF-9116F2DEAA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2494" y="4717654"/>
                <a:ext cx="445698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FD31CBCB-F16B-C449-84A0-10F14BB007F3}"/>
                  </a:ext>
                </a:extLst>
              </p:cNvPr>
              <p:cNvSpPr/>
              <p:nvPr/>
            </p:nvSpPr>
            <p:spPr>
              <a:xfrm>
                <a:off x="3393234" y="4717654"/>
                <a:ext cx="5414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FD31CBCB-F16B-C449-84A0-10F14BB007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234" y="4717654"/>
                <a:ext cx="541430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FA3203C1-4384-ED43-A436-D4EC709B1AB2}"/>
                  </a:ext>
                </a:extLst>
              </p:cNvPr>
              <p:cNvSpPr/>
              <p:nvPr/>
            </p:nvSpPr>
            <p:spPr>
              <a:xfrm>
                <a:off x="642759" y="5135128"/>
                <a:ext cx="4729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FA3203C1-4384-ED43-A436-D4EC709B1A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59" y="5135128"/>
                <a:ext cx="472950" cy="523220"/>
              </a:xfrm>
              <a:prstGeom prst="rect">
                <a:avLst/>
              </a:prstGeom>
              <a:blipFill>
                <a:blip r:embed="rId14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A3D602BA-8994-E547-B440-7961E7C60848}"/>
                  </a:ext>
                </a:extLst>
              </p:cNvPr>
              <p:cNvSpPr/>
              <p:nvPr/>
            </p:nvSpPr>
            <p:spPr>
              <a:xfrm>
                <a:off x="642759" y="5552862"/>
                <a:ext cx="4456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A3D602BA-8994-E547-B440-7961E7C608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59" y="5552862"/>
                <a:ext cx="445698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0AEDDAD-8731-A541-A16C-A54479D32518}"/>
                  </a:ext>
                </a:extLst>
              </p:cNvPr>
              <p:cNvSpPr/>
              <p:nvPr/>
            </p:nvSpPr>
            <p:spPr>
              <a:xfrm>
                <a:off x="642759" y="5970596"/>
                <a:ext cx="5414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0AEDDAD-8731-A541-A16C-A54479D325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59" y="5970596"/>
                <a:ext cx="541430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A908B4B2-6A33-C241-A675-FD00813A1879}"/>
                  </a:ext>
                </a:extLst>
              </p:cNvPr>
              <p:cNvSpPr/>
              <p:nvPr/>
            </p:nvSpPr>
            <p:spPr>
              <a:xfrm>
                <a:off x="118403" y="4611908"/>
                <a:ext cx="13104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A908B4B2-6A33-C241-A675-FD00813A18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03" y="4611908"/>
                <a:ext cx="1310423" cy="523220"/>
              </a:xfrm>
              <a:prstGeom prst="rect">
                <a:avLst/>
              </a:prstGeom>
              <a:blipFill>
                <a:blip r:embed="rId17"/>
                <a:stretch>
                  <a:fillRect r="-952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85272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37437-2177-C349-9510-9F9BF6ED2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Derivatives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49F29-3494-C940-9F9C-C830BC14C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 </a:t>
            </a:r>
          </a:p>
          <a:p>
            <a:endParaRPr lang="en-US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23C521D-438C-3E46-90B4-44AB24079173}"/>
                  </a:ext>
                </a:extLst>
              </p:cNvPr>
              <p:cNvSpPr/>
              <p:nvPr/>
            </p:nvSpPr>
            <p:spPr>
              <a:xfrm>
                <a:off x="628650" y="1357309"/>
                <a:ext cx="73588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c</m:t>
                      </m:r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8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80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28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p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23C521D-438C-3E46-90B4-44AB240791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357309"/>
                <a:ext cx="7358809" cy="523220"/>
              </a:xfrm>
              <a:prstGeom prst="rect">
                <a:avLst/>
              </a:prstGeom>
              <a:blipFill>
                <a:blip r:embed="rId3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id="{9ED49DCE-C471-9B46-ADBF-72EA99477844}"/>
              </a:ext>
            </a:extLst>
          </p:cNvPr>
          <p:cNvSpPr/>
          <p:nvPr/>
        </p:nvSpPr>
        <p:spPr>
          <a:xfrm>
            <a:off x="4711800" y="2389393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2CCA594-DE4D-AD44-ABAC-AF3A0CFFDE79}"/>
              </a:ext>
            </a:extLst>
          </p:cNvPr>
          <p:cNvSpPr/>
          <p:nvPr/>
        </p:nvSpPr>
        <p:spPr>
          <a:xfrm>
            <a:off x="3088271" y="2764299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B64D50B-849A-5F41-8119-5B8FBB24E04C}"/>
              </a:ext>
            </a:extLst>
          </p:cNvPr>
          <p:cNvSpPr/>
          <p:nvPr/>
        </p:nvSpPr>
        <p:spPr>
          <a:xfrm>
            <a:off x="4186630" y="3890584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CDD9F24-486C-074B-9C7D-8753AA7A18B2}"/>
              </a:ext>
            </a:extLst>
          </p:cNvPr>
          <p:cNvCxnSpPr>
            <a:cxnSpLocks/>
            <a:stCxn id="18" idx="3"/>
            <a:endCxn id="19" idx="5"/>
          </p:cNvCxnSpPr>
          <p:nvPr/>
        </p:nvCxnSpPr>
        <p:spPr>
          <a:xfrm flipH="1">
            <a:off x="3243285" y="2542735"/>
            <a:ext cx="1495111" cy="374906"/>
          </a:xfrm>
          <a:prstGeom prst="line">
            <a:avLst/>
          </a:prstGeom>
          <a:ln w="34925">
            <a:head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7BB61B2-7412-314D-B1AF-09D72F3FB845}"/>
              </a:ext>
            </a:extLst>
          </p:cNvPr>
          <p:cNvCxnSpPr>
            <a:cxnSpLocks/>
            <a:endCxn id="20" idx="0"/>
          </p:cNvCxnSpPr>
          <p:nvPr/>
        </p:nvCxnSpPr>
        <p:spPr>
          <a:xfrm flipH="1">
            <a:off x="4277435" y="2569044"/>
            <a:ext cx="525170" cy="1321540"/>
          </a:xfrm>
          <a:prstGeom prst="line">
            <a:avLst/>
          </a:prstGeom>
          <a:ln w="34925">
            <a:head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727C98F-AD2C-744C-AC71-6C18FAAEF33E}"/>
              </a:ext>
            </a:extLst>
          </p:cNvPr>
          <p:cNvCxnSpPr>
            <a:cxnSpLocks/>
            <a:stCxn id="20" idx="1"/>
            <a:endCxn id="19" idx="4"/>
          </p:cNvCxnSpPr>
          <p:nvPr/>
        </p:nvCxnSpPr>
        <p:spPr>
          <a:xfrm flipH="1" flipV="1">
            <a:off x="3179076" y="2943950"/>
            <a:ext cx="1034150" cy="972943"/>
          </a:xfrm>
          <a:prstGeom prst="line">
            <a:avLst/>
          </a:prstGeom>
          <a:ln w="34925">
            <a:head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2B31280-E039-074F-AB05-38AD2D620897}"/>
                  </a:ext>
                </a:extLst>
              </p:cNvPr>
              <p:cNvSpPr/>
              <p:nvPr/>
            </p:nvSpPr>
            <p:spPr>
              <a:xfrm>
                <a:off x="2871785" y="2105390"/>
                <a:ext cx="178177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p>
                              <m:r>
                                <a:rPr lang="en-US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2B31280-E039-074F-AB05-38AD2D6208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1785" y="2105390"/>
                <a:ext cx="1781770" cy="523220"/>
              </a:xfrm>
              <a:prstGeom prst="rect">
                <a:avLst/>
              </a:prstGeom>
              <a:blipFill>
                <a:blip r:embed="rId4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67FC4D6-A7CF-5F4B-B629-708AF8C1170D}"/>
                  </a:ext>
                </a:extLst>
              </p:cNvPr>
              <p:cNvSpPr/>
              <p:nvPr/>
            </p:nvSpPr>
            <p:spPr>
              <a:xfrm>
                <a:off x="1732413" y="3347230"/>
                <a:ext cx="188577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67FC4D6-A7CF-5F4B-B629-708AF8C117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413" y="3347230"/>
                <a:ext cx="1885773" cy="523220"/>
              </a:xfrm>
              <a:prstGeom prst="rect">
                <a:avLst/>
              </a:prstGeom>
              <a:blipFill>
                <a:blip r:embed="rId5"/>
                <a:stretch>
                  <a:fillRect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219682A-A95C-2D48-A352-AA8A50C43C19}"/>
                  </a:ext>
                </a:extLst>
              </p:cNvPr>
              <p:cNvSpPr/>
              <p:nvPr/>
            </p:nvSpPr>
            <p:spPr>
              <a:xfrm>
                <a:off x="4517327" y="3121340"/>
                <a:ext cx="185852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p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80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800" b="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219682A-A95C-2D48-A352-AA8A50C43C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7327" y="3121340"/>
                <a:ext cx="1858522" cy="523220"/>
              </a:xfrm>
              <a:prstGeom prst="rect">
                <a:avLst/>
              </a:prstGeom>
              <a:blipFill>
                <a:blip r:embed="rId6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0583E9F-4327-034C-9E14-A00A1AA2993B}"/>
                  </a:ext>
                </a:extLst>
              </p:cNvPr>
              <p:cNvSpPr/>
              <p:nvPr/>
            </p:nvSpPr>
            <p:spPr>
              <a:xfrm>
                <a:off x="2576955" y="2542735"/>
                <a:ext cx="4729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0583E9F-4327-034C-9E14-A00A1AA299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955" y="2542735"/>
                <a:ext cx="472950" cy="523220"/>
              </a:xfrm>
              <a:prstGeom prst="rect">
                <a:avLst/>
              </a:prstGeom>
              <a:blipFill>
                <a:blip r:embed="rId7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8E3697F-6952-9C47-BF3A-ED5C2D3F05E1}"/>
                  </a:ext>
                </a:extLst>
              </p:cNvPr>
              <p:cNvSpPr/>
              <p:nvPr/>
            </p:nvSpPr>
            <p:spPr>
              <a:xfrm>
                <a:off x="4280389" y="3890584"/>
                <a:ext cx="5414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8E3697F-6952-9C47-BF3A-ED5C2D3F05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389" y="3890584"/>
                <a:ext cx="54143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D9B79EE-1530-214B-85C9-12F4624249F3}"/>
                  </a:ext>
                </a:extLst>
              </p:cNvPr>
              <p:cNvSpPr/>
              <p:nvPr/>
            </p:nvSpPr>
            <p:spPr>
              <a:xfrm>
                <a:off x="4931776" y="2045824"/>
                <a:ext cx="4456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D9B79EE-1530-214B-85C9-12F4624249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776" y="2045824"/>
                <a:ext cx="445698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8CC9EC2-371D-284E-874A-A4204E060FAC}"/>
                  </a:ext>
                </a:extLst>
              </p:cNvPr>
              <p:cNvSpPr txBox="1"/>
              <p:nvPr/>
            </p:nvSpPr>
            <p:spPr>
              <a:xfrm>
                <a:off x="4301428" y="4465500"/>
                <a:ext cx="4013760" cy="16278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40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40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 1</m:t>
                                </m:r>
                              </m:e>
                              <m:e>
                                <m: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8CC9EC2-371D-284E-874A-A4204E060F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1428" y="4465500"/>
                <a:ext cx="4013760" cy="1627818"/>
              </a:xfrm>
              <a:prstGeom prst="rect">
                <a:avLst/>
              </a:prstGeom>
              <a:blipFill>
                <a:blip r:embed="rId10"/>
                <a:stretch>
                  <a:fillRect t="-775" b="-10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9716DBDF-9FED-0244-9823-69CBB3384E61}"/>
              </a:ext>
            </a:extLst>
          </p:cNvPr>
          <p:cNvSpPr/>
          <p:nvPr/>
        </p:nvSpPr>
        <p:spPr>
          <a:xfrm>
            <a:off x="628650" y="4747017"/>
            <a:ext cx="34726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If every term looks like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299862C-31CF-CB45-B105-8E6F548616BE}"/>
              </a:ext>
            </a:extLst>
          </p:cNvPr>
          <p:cNvSpPr/>
          <p:nvPr/>
        </p:nvSpPr>
        <p:spPr>
          <a:xfrm>
            <a:off x="660302" y="6174757"/>
            <a:ext cx="36101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the sum is an M-matrix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C7FCD5F-1F8B-0B4B-A760-5C8E902BA491}"/>
              </a:ext>
            </a:extLst>
          </p:cNvPr>
          <p:cNvSpPr/>
          <p:nvPr/>
        </p:nvSpPr>
        <p:spPr>
          <a:xfrm>
            <a:off x="4974571" y="4502232"/>
            <a:ext cx="1999497" cy="1107996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200" dirty="0"/>
              <a:t>2-by-2 PSD</a:t>
            </a:r>
          </a:p>
          <a:p>
            <a:pPr algn="ctr"/>
            <a:r>
              <a:rPr lang="en-US" sz="2200" dirty="0"/>
              <a:t>non-negative eigenvalues </a:t>
            </a:r>
          </a:p>
        </p:txBody>
      </p:sp>
    </p:spTree>
    <p:extLst>
      <p:ext uri="{BB962C8B-B14F-4D97-AF65-F5344CB8AC3E}">
        <p14:creationId xmlns:p14="http://schemas.microsoft.com/office/powerpoint/2010/main" val="762697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A85D4-0032-7444-8168-5738C539D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Isotonic Regression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52C1C-46DF-9544-B455-8FDEE5879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15660"/>
            <a:ext cx="7886700" cy="5405816"/>
          </a:xfrm>
        </p:spPr>
        <p:txBody>
          <a:bodyPr/>
          <a:lstStyle/>
          <a:p>
            <a:r>
              <a:rPr lang="en-US" dirty="0"/>
              <a:t>Predict child’s height from mother’s height</a:t>
            </a:r>
          </a:p>
          <a:p>
            <a:r>
              <a:rPr lang="en-US" dirty="0"/>
              <a:t>Model?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42BAD96-71FD-A548-A1E4-B7096E212ECE}"/>
              </a:ext>
            </a:extLst>
          </p:cNvPr>
          <p:cNvCxnSpPr/>
          <p:nvPr/>
        </p:nvCxnSpPr>
        <p:spPr>
          <a:xfrm flipV="1">
            <a:off x="2188066" y="5690207"/>
            <a:ext cx="3657600" cy="0"/>
          </a:xfrm>
          <a:prstGeom prst="line">
            <a:avLst/>
          </a:prstGeom>
          <a:ln w="95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29FAB261-5E2D-C947-A030-A9181183D5D4}"/>
              </a:ext>
            </a:extLst>
          </p:cNvPr>
          <p:cNvSpPr txBox="1"/>
          <p:nvPr/>
        </p:nvSpPr>
        <p:spPr>
          <a:xfrm>
            <a:off x="1701148" y="5690207"/>
            <a:ext cx="4491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Height of mother</a:t>
            </a:r>
          </a:p>
        </p:txBody>
      </p:sp>
      <p:sp>
        <p:nvSpPr>
          <p:cNvPr id="56" name="Cross 55">
            <a:extLst>
              <a:ext uri="{FF2B5EF4-FFF2-40B4-BE49-F238E27FC236}">
                <a16:creationId xmlns:a16="http://schemas.microsoft.com/office/drawing/2014/main" id="{E4A83191-730B-7840-8BD5-CFB4D409353D}"/>
              </a:ext>
            </a:extLst>
          </p:cNvPr>
          <p:cNvSpPr/>
          <p:nvPr/>
        </p:nvSpPr>
        <p:spPr>
          <a:xfrm>
            <a:off x="2115837" y="4913096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Cross 57">
            <a:extLst>
              <a:ext uri="{FF2B5EF4-FFF2-40B4-BE49-F238E27FC236}">
                <a16:creationId xmlns:a16="http://schemas.microsoft.com/office/drawing/2014/main" id="{27DEDBAA-5AB3-594A-9649-E5F2CABA1A14}"/>
              </a:ext>
            </a:extLst>
          </p:cNvPr>
          <p:cNvSpPr/>
          <p:nvPr/>
        </p:nvSpPr>
        <p:spPr>
          <a:xfrm>
            <a:off x="2751590" y="5136020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Cross 59">
            <a:extLst>
              <a:ext uri="{FF2B5EF4-FFF2-40B4-BE49-F238E27FC236}">
                <a16:creationId xmlns:a16="http://schemas.microsoft.com/office/drawing/2014/main" id="{9186AE48-5BF5-7241-A506-76DF490856E0}"/>
              </a:ext>
            </a:extLst>
          </p:cNvPr>
          <p:cNvSpPr/>
          <p:nvPr/>
        </p:nvSpPr>
        <p:spPr>
          <a:xfrm>
            <a:off x="3277364" y="4706171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Cross 60">
            <a:extLst>
              <a:ext uri="{FF2B5EF4-FFF2-40B4-BE49-F238E27FC236}">
                <a16:creationId xmlns:a16="http://schemas.microsoft.com/office/drawing/2014/main" id="{9313AAE9-76C7-F046-8517-FC68A7BC0746}"/>
              </a:ext>
            </a:extLst>
          </p:cNvPr>
          <p:cNvSpPr/>
          <p:nvPr/>
        </p:nvSpPr>
        <p:spPr>
          <a:xfrm>
            <a:off x="3865156" y="3431019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Cross 63">
            <a:extLst>
              <a:ext uri="{FF2B5EF4-FFF2-40B4-BE49-F238E27FC236}">
                <a16:creationId xmlns:a16="http://schemas.microsoft.com/office/drawing/2014/main" id="{2A9FF20B-27C5-EE4E-BB0E-36811534A1CA}"/>
              </a:ext>
            </a:extLst>
          </p:cNvPr>
          <p:cNvSpPr/>
          <p:nvPr/>
        </p:nvSpPr>
        <p:spPr>
          <a:xfrm>
            <a:off x="4934401" y="4080788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Cross 64">
            <a:extLst>
              <a:ext uri="{FF2B5EF4-FFF2-40B4-BE49-F238E27FC236}">
                <a16:creationId xmlns:a16="http://schemas.microsoft.com/office/drawing/2014/main" id="{EA74B32B-16CA-AD4C-B0A7-C5F644B3EB44}"/>
              </a:ext>
            </a:extLst>
          </p:cNvPr>
          <p:cNvSpPr/>
          <p:nvPr/>
        </p:nvSpPr>
        <p:spPr>
          <a:xfrm>
            <a:off x="4488815" y="3511402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4DA6827-8758-3648-93DF-432DA9FA5B07}"/>
              </a:ext>
            </a:extLst>
          </p:cNvPr>
          <p:cNvCxnSpPr/>
          <p:nvPr/>
        </p:nvCxnSpPr>
        <p:spPr>
          <a:xfrm flipV="1">
            <a:off x="1717094" y="2693419"/>
            <a:ext cx="0" cy="2743200"/>
          </a:xfrm>
          <a:prstGeom prst="line">
            <a:avLst/>
          </a:prstGeom>
          <a:ln w="95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EB80D7BD-51FE-1F40-94BA-B57AA4596465}"/>
              </a:ext>
            </a:extLst>
          </p:cNvPr>
          <p:cNvSpPr txBox="1"/>
          <p:nvPr/>
        </p:nvSpPr>
        <p:spPr>
          <a:xfrm rot="16200000">
            <a:off x="-184717" y="3992024"/>
            <a:ext cx="3221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Height of child</a:t>
            </a:r>
          </a:p>
        </p:txBody>
      </p:sp>
      <p:sp>
        <p:nvSpPr>
          <p:cNvPr id="82" name="Cross 81">
            <a:extLst>
              <a:ext uri="{FF2B5EF4-FFF2-40B4-BE49-F238E27FC236}">
                <a16:creationId xmlns:a16="http://schemas.microsoft.com/office/drawing/2014/main" id="{C5320B89-D2ED-0341-83EA-33983ECBA80B}"/>
              </a:ext>
            </a:extLst>
          </p:cNvPr>
          <p:cNvSpPr/>
          <p:nvPr/>
        </p:nvSpPr>
        <p:spPr>
          <a:xfrm>
            <a:off x="5463303" y="3579152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6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8" grpId="0" animBg="1"/>
      <p:bldP spid="60" grpId="0" animBg="1"/>
      <p:bldP spid="61" grpId="0" animBg="1"/>
      <p:bldP spid="64" grpId="0" animBg="1"/>
      <p:bldP spid="65" grpId="0" animBg="1"/>
      <p:bldP spid="8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37437-2177-C349-9510-9F9BF6ED2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Derivatives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49F29-3494-C940-9F9C-C830BC14C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 </a:t>
            </a:r>
          </a:p>
          <a:p>
            <a:endParaRPr lang="en-US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23C521D-438C-3E46-90B4-44AB24079173}"/>
                  </a:ext>
                </a:extLst>
              </p:cNvPr>
              <p:cNvSpPr/>
              <p:nvPr/>
            </p:nvSpPr>
            <p:spPr>
              <a:xfrm>
                <a:off x="628650" y="1357309"/>
                <a:ext cx="73588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c</m:t>
                      </m:r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8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80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28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p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23C521D-438C-3E46-90B4-44AB240791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357309"/>
                <a:ext cx="7358809" cy="523220"/>
              </a:xfrm>
              <a:prstGeom prst="rect">
                <a:avLst/>
              </a:prstGeom>
              <a:blipFill>
                <a:blip r:embed="rId3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id="{9ED49DCE-C471-9B46-ADBF-72EA99477844}"/>
              </a:ext>
            </a:extLst>
          </p:cNvPr>
          <p:cNvSpPr/>
          <p:nvPr/>
        </p:nvSpPr>
        <p:spPr>
          <a:xfrm>
            <a:off x="4711800" y="2389393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2CCA594-DE4D-AD44-ABAC-AF3A0CFFDE79}"/>
              </a:ext>
            </a:extLst>
          </p:cNvPr>
          <p:cNvSpPr/>
          <p:nvPr/>
        </p:nvSpPr>
        <p:spPr>
          <a:xfrm>
            <a:off x="3088271" y="2764299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B64D50B-849A-5F41-8119-5B8FBB24E04C}"/>
              </a:ext>
            </a:extLst>
          </p:cNvPr>
          <p:cNvSpPr/>
          <p:nvPr/>
        </p:nvSpPr>
        <p:spPr>
          <a:xfrm>
            <a:off x="4186630" y="3890584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CDD9F24-486C-074B-9C7D-8753AA7A18B2}"/>
              </a:ext>
            </a:extLst>
          </p:cNvPr>
          <p:cNvCxnSpPr>
            <a:cxnSpLocks/>
            <a:stCxn id="18" idx="3"/>
            <a:endCxn id="19" idx="5"/>
          </p:cNvCxnSpPr>
          <p:nvPr/>
        </p:nvCxnSpPr>
        <p:spPr>
          <a:xfrm flipH="1">
            <a:off x="3243285" y="2542735"/>
            <a:ext cx="1495111" cy="374906"/>
          </a:xfrm>
          <a:prstGeom prst="line">
            <a:avLst/>
          </a:prstGeom>
          <a:ln w="34925">
            <a:head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7BB61B2-7412-314D-B1AF-09D72F3FB845}"/>
              </a:ext>
            </a:extLst>
          </p:cNvPr>
          <p:cNvCxnSpPr>
            <a:cxnSpLocks/>
            <a:endCxn id="20" idx="0"/>
          </p:cNvCxnSpPr>
          <p:nvPr/>
        </p:nvCxnSpPr>
        <p:spPr>
          <a:xfrm flipH="1">
            <a:off x="4277435" y="2569044"/>
            <a:ext cx="525170" cy="1321540"/>
          </a:xfrm>
          <a:prstGeom prst="line">
            <a:avLst/>
          </a:prstGeom>
          <a:ln w="34925">
            <a:head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727C98F-AD2C-744C-AC71-6C18FAAEF33E}"/>
              </a:ext>
            </a:extLst>
          </p:cNvPr>
          <p:cNvCxnSpPr>
            <a:cxnSpLocks/>
            <a:stCxn id="20" idx="1"/>
            <a:endCxn id="19" idx="4"/>
          </p:cNvCxnSpPr>
          <p:nvPr/>
        </p:nvCxnSpPr>
        <p:spPr>
          <a:xfrm flipH="1" flipV="1">
            <a:off x="3179076" y="2943950"/>
            <a:ext cx="1034150" cy="972943"/>
          </a:xfrm>
          <a:prstGeom prst="line">
            <a:avLst/>
          </a:prstGeom>
          <a:ln w="34925">
            <a:head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2B31280-E039-074F-AB05-38AD2D620897}"/>
                  </a:ext>
                </a:extLst>
              </p:cNvPr>
              <p:cNvSpPr/>
              <p:nvPr/>
            </p:nvSpPr>
            <p:spPr>
              <a:xfrm>
                <a:off x="2871785" y="2105390"/>
                <a:ext cx="178177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p>
                              <m:r>
                                <a:rPr lang="en-US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2B31280-E039-074F-AB05-38AD2D6208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1785" y="2105390"/>
                <a:ext cx="1781770" cy="523220"/>
              </a:xfrm>
              <a:prstGeom prst="rect">
                <a:avLst/>
              </a:prstGeom>
              <a:blipFill>
                <a:blip r:embed="rId4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67FC4D6-A7CF-5F4B-B629-708AF8C1170D}"/>
                  </a:ext>
                </a:extLst>
              </p:cNvPr>
              <p:cNvSpPr/>
              <p:nvPr/>
            </p:nvSpPr>
            <p:spPr>
              <a:xfrm>
                <a:off x="1732413" y="3347230"/>
                <a:ext cx="188577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67FC4D6-A7CF-5F4B-B629-708AF8C117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413" y="3347230"/>
                <a:ext cx="1885773" cy="523220"/>
              </a:xfrm>
              <a:prstGeom prst="rect">
                <a:avLst/>
              </a:prstGeom>
              <a:blipFill>
                <a:blip r:embed="rId5"/>
                <a:stretch>
                  <a:fillRect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219682A-A95C-2D48-A352-AA8A50C43C19}"/>
                  </a:ext>
                </a:extLst>
              </p:cNvPr>
              <p:cNvSpPr/>
              <p:nvPr/>
            </p:nvSpPr>
            <p:spPr>
              <a:xfrm>
                <a:off x="4517327" y="3121340"/>
                <a:ext cx="185852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p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80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800" b="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219682A-A95C-2D48-A352-AA8A50C43C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7327" y="3121340"/>
                <a:ext cx="1858522" cy="523220"/>
              </a:xfrm>
              <a:prstGeom prst="rect">
                <a:avLst/>
              </a:prstGeom>
              <a:blipFill>
                <a:blip r:embed="rId6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0583E9F-4327-034C-9E14-A00A1AA2993B}"/>
                  </a:ext>
                </a:extLst>
              </p:cNvPr>
              <p:cNvSpPr/>
              <p:nvPr/>
            </p:nvSpPr>
            <p:spPr>
              <a:xfrm>
                <a:off x="2576955" y="2542735"/>
                <a:ext cx="4729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0583E9F-4327-034C-9E14-A00A1AA299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955" y="2542735"/>
                <a:ext cx="472950" cy="523220"/>
              </a:xfrm>
              <a:prstGeom prst="rect">
                <a:avLst/>
              </a:prstGeom>
              <a:blipFill>
                <a:blip r:embed="rId7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8E3697F-6952-9C47-BF3A-ED5C2D3F05E1}"/>
                  </a:ext>
                </a:extLst>
              </p:cNvPr>
              <p:cNvSpPr/>
              <p:nvPr/>
            </p:nvSpPr>
            <p:spPr>
              <a:xfrm>
                <a:off x="4280389" y="3890584"/>
                <a:ext cx="5414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8E3697F-6952-9C47-BF3A-ED5C2D3F05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389" y="3890584"/>
                <a:ext cx="54143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D9B79EE-1530-214B-85C9-12F4624249F3}"/>
                  </a:ext>
                </a:extLst>
              </p:cNvPr>
              <p:cNvSpPr/>
              <p:nvPr/>
            </p:nvSpPr>
            <p:spPr>
              <a:xfrm>
                <a:off x="4931776" y="2045824"/>
                <a:ext cx="4456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D9B79EE-1530-214B-85C9-12F4624249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776" y="2045824"/>
                <a:ext cx="445698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8CC9EC2-371D-284E-874A-A4204E060FAC}"/>
                  </a:ext>
                </a:extLst>
              </p:cNvPr>
              <p:cNvSpPr txBox="1"/>
              <p:nvPr/>
            </p:nvSpPr>
            <p:spPr>
              <a:xfrm>
                <a:off x="4301428" y="4465500"/>
                <a:ext cx="4013760" cy="16278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40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40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 1</m:t>
                                </m:r>
                              </m:e>
                              <m:e>
                                <m: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8CC9EC2-371D-284E-874A-A4204E060F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1428" y="4465500"/>
                <a:ext cx="4013760" cy="1627818"/>
              </a:xfrm>
              <a:prstGeom prst="rect">
                <a:avLst/>
              </a:prstGeom>
              <a:blipFill>
                <a:blip r:embed="rId10"/>
                <a:stretch>
                  <a:fillRect t="-775" b="-10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9716DBDF-9FED-0244-9823-69CBB3384E61}"/>
              </a:ext>
            </a:extLst>
          </p:cNvPr>
          <p:cNvSpPr/>
          <p:nvPr/>
        </p:nvSpPr>
        <p:spPr>
          <a:xfrm>
            <a:off x="628650" y="4747017"/>
            <a:ext cx="34726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If every term looks like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299862C-31CF-CB45-B105-8E6F548616BE}"/>
              </a:ext>
            </a:extLst>
          </p:cNvPr>
          <p:cNvSpPr/>
          <p:nvPr/>
        </p:nvSpPr>
        <p:spPr>
          <a:xfrm>
            <a:off x="660302" y="6201651"/>
            <a:ext cx="78641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Newton Step can be computed in nearly linear time!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C7FCD5F-1F8B-0B4B-A760-5C8E902BA491}"/>
              </a:ext>
            </a:extLst>
          </p:cNvPr>
          <p:cNvSpPr/>
          <p:nvPr/>
        </p:nvSpPr>
        <p:spPr>
          <a:xfrm>
            <a:off x="4974571" y="4502232"/>
            <a:ext cx="1999497" cy="1107996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200" dirty="0"/>
              <a:t>2-by-2 PSD</a:t>
            </a:r>
          </a:p>
          <a:p>
            <a:pPr algn="ctr"/>
            <a:r>
              <a:rPr lang="en-US" sz="2200" dirty="0"/>
              <a:t>non-negative eigenvalues </a:t>
            </a:r>
          </a:p>
        </p:txBody>
      </p:sp>
    </p:spTree>
    <p:extLst>
      <p:ext uri="{BB962C8B-B14F-4D97-AF65-F5344CB8AC3E}">
        <p14:creationId xmlns:p14="http://schemas.microsoft.com/office/powerpoint/2010/main" val="26084079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A85D4-0032-7444-8168-5738C539D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on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52C1C-46DF-9544-B455-8FDEE5879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Variants of this framework have been used for many optimization problems: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2400" dirty="0"/>
              <a:t>Maximum flow [DS08, CKMST11,KMP12, Mad13, Mad16]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2400" dirty="0"/>
              <a:t>Minimum cost flow [LS14]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2400" dirty="0"/>
              <a:t>Negative weight shortest paths [CMSV16]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2400" dirty="0"/>
              <a:t>Isotonic regression [</a:t>
            </a:r>
            <a:r>
              <a:rPr lang="en-US" sz="2400" b="1" dirty="0"/>
              <a:t>K</a:t>
            </a:r>
            <a:r>
              <a:rPr lang="en-US" sz="2400" dirty="0"/>
              <a:t>RS15]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2400" dirty="0"/>
              <a:t>Regularized Lipschitz learning on graphs [</a:t>
            </a:r>
            <a:r>
              <a:rPr lang="en-US" sz="2400" b="1" dirty="0"/>
              <a:t>K</a:t>
            </a:r>
            <a:r>
              <a:rPr lang="en-US" sz="2400" dirty="0"/>
              <a:t>RSS15]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2400" dirty="0"/>
              <a:t>P-norm flow [</a:t>
            </a:r>
            <a:r>
              <a:rPr lang="en-US" sz="2400" b="1" dirty="0"/>
              <a:t>K</a:t>
            </a:r>
            <a:r>
              <a:rPr lang="en-US" sz="2400" dirty="0"/>
              <a:t>PSW19]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7216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A85D4-0032-7444-8168-5738C539D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on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52C1C-46DF-9544-B455-8FDEE5879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M-matrix &amp; Laplacian matrix solvers used for many</a:t>
            </a:r>
          </a:p>
          <a:p>
            <a:r>
              <a:rPr lang="en-US" dirty="0"/>
              <a:t>other problems in TCS</a:t>
            </a:r>
          </a:p>
          <a:p>
            <a:endParaRPr lang="en-US" sz="2400" dirty="0"/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2400" dirty="0"/>
              <a:t>Learning on graphs </a:t>
            </a:r>
            <a:r>
              <a:rPr lang="en-US" sz="1800" dirty="0"/>
              <a:t>[ZGL03, ZS04, ZBLWS04]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2400" dirty="0"/>
              <a:t>Graph partitioning </a:t>
            </a:r>
            <a:r>
              <a:rPr lang="en-US" sz="1800" dirty="0"/>
              <a:t>[OSV12]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2400" dirty="0"/>
              <a:t>Sampling random spanning trees </a:t>
            </a:r>
            <a:r>
              <a:rPr lang="en-US" sz="1800" dirty="0"/>
              <a:t>[KM09,MST15,D</a:t>
            </a:r>
            <a:r>
              <a:rPr lang="en-US" sz="1800" b="1" dirty="0"/>
              <a:t>K</a:t>
            </a:r>
            <a:r>
              <a:rPr lang="en-US" sz="1800" dirty="0"/>
              <a:t>PRS17,DPR17,S18]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2400" dirty="0"/>
              <a:t>Graph </a:t>
            </a:r>
            <a:r>
              <a:rPr lang="en-US" sz="2400" dirty="0" err="1"/>
              <a:t>sparsification</a:t>
            </a:r>
            <a:r>
              <a:rPr lang="en-US" sz="2400" dirty="0"/>
              <a:t> </a:t>
            </a:r>
            <a:r>
              <a:rPr lang="en-US" sz="1800" dirty="0"/>
              <a:t>[SS08,LKP12,</a:t>
            </a:r>
            <a:r>
              <a:rPr lang="en-US" sz="1800" b="1" dirty="0"/>
              <a:t>K</a:t>
            </a:r>
            <a:r>
              <a:rPr lang="en-US" sz="1800" dirty="0"/>
              <a:t>PPS17]</a:t>
            </a:r>
            <a:endParaRPr lang="en-US" sz="2400" dirty="0"/>
          </a:p>
          <a:p>
            <a:pPr>
              <a:lnSpc>
                <a:spcPct val="200000"/>
              </a:lnSpc>
              <a:spcBef>
                <a:spcPts val="0"/>
              </a:spcBef>
            </a:pP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87728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5439E-A560-6D4A-A9C6-EBF46D677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M-matrices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7D26C-C363-A049-92FC-F5E2BA51B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15660"/>
            <a:ext cx="8838079" cy="5405816"/>
          </a:xfrm>
        </p:spPr>
        <p:txBody>
          <a:bodyPr/>
          <a:lstStyle/>
          <a:p>
            <a:r>
              <a:rPr lang="en-US" dirty="0" err="1"/>
              <a:t>Daitch</a:t>
            </a:r>
            <a:r>
              <a:rPr lang="en-US" dirty="0"/>
              <a:t>-Spielman ‘08 gave reduction to Laplacian matrices</a:t>
            </a:r>
          </a:p>
          <a:p>
            <a:endParaRPr lang="en-US" dirty="0"/>
          </a:p>
          <a:p>
            <a:r>
              <a:rPr lang="en-US" dirty="0"/>
              <a:t>Spielman-Teng ’04 gave fast Laplacian solver</a:t>
            </a:r>
          </a:p>
          <a:p>
            <a:endParaRPr lang="en-US" dirty="0"/>
          </a:p>
          <a:p>
            <a:r>
              <a:rPr lang="en-US" dirty="0"/>
              <a:t>Since, much work on trying to get a practical solver:</a:t>
            </a:r>
          </a:p>
          <a:p>
            <a:r>
              <a:rPr lang="en-US" dirty="0"/>
              <a:t>[KMP10, KMP11, KOSZ13, LS13, C</a:t>
            </a:r>
            <a:r>
              <a:rPr lang="en-US" b="1" dirty="0"/>
              <a:t>K</a:t>
            </a:r>
            <a:r>
              <a:rPr lang="en-US" dirty="0"/>
              <a:t>M+14, PS14, LPS16]</a:t>
            </a:r>
          </a:p>
          <a:p>
            <a:endParaRPr lang="en-US" dirty="0"/>
          </a:p>
          <a:p>
            <a:r>
              <a:rPr lang="en-US" dirty="0"/>
              <a:t>We finally succeeded?</a:t>
            </a:r>
          </a:p>
          <a:p>
            <a:r>
              <a:rPr lang="en-US" dirty="0"/>
              <a:t>Kyng-Sachdeva ’16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33489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2E521-DCDE-064D-AB77-B1A61AD17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DFF04-821E-264E-85FB-4616606B6E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80A61C9-A21A-464D-93D9-8BC65AB83F55}"/>
              </a:ext>
            </a:extLst>
          </p:cNvPr>
          <p:cNvSpPr txBox="1">
            <a:spLocks/>
          </p:cNvSpPr>
          <p:nvPr/>
        </p:nvSpPr>
        <p:spPr>
          <a:xfrm>
            <a:off x="628650" y="311672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Optimization on Graphs:</a:t>
            </a:r>
          </a:p>
          <a:p>
            <a:pPr algn="ctr"/>
            <a:r>
              <a:rPr lang="en-US" dirty="0"/>
              <a:t>Toward Practical Algorithms</a:t>
            </a:r>
          </a:p>
        </p:txBody>
      </p:sp>
    </p:spTree>
    <p:extLst>
      <p:ext uri="{BB962C8B-B14F-4D97-AF65-F5344CB8AC3E}">
        <p14:creationId xmlns:p14="http://schemas.microsoft.com/office/powerpoint/2010/main" val="124277763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4F911-5793-6D49-8202-3AD970192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Julia Package: </a:t>
            </a:r>
            <a:r>
              <a:rPr lang="en-US" dirty="0" err="1"/>
              <a:t>Laplacians.jl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1612B-D98F-8643-B5E0-A7C2A96CE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470E92A-05FB-6B47-888D-E7AA5DC3C61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71500" y="1130300"/>
          <a:ext cx="8013700" cy="89746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r>
                        <a:rPr lang="en-US" sz="2000" dirty="0"/>
                        <a:t>Graph</a:t>
                      </a:r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Apx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Elim</a:t>
                      </a:r>
                      <a:endParaRPr lang="en-US" sz="2000" dirty="0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LAMG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r>
                        <a:rPr lang="en-US" sz="2000" dirty="0"/>
                        <a:t>1000x1000 grid</a:t>
                      </a:r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6.3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B5FD696-7960-AE45-99CC-AF5555D1AA85}"/>
              </a:ext>
            </a:extLst>
          </p:cNvPr>
          <p:cNvSpPr txBox="1"/>
          <p:nvPr/>
        </p:nvSpPr>
        <p:spPr>
          <a:xfrm>
            <a:off x="876300" y="5096576"/>
            <a:ext cx="72113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Apx</a:t>
            </a:r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Elim</a:t>
            </a:r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 = Approximate Elimination (K &amp; </a:t>
            </a:r>
            <a:r>
              <a:rPr lang="en-US" sz="2400" dirty="0" err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Spielman</a:t>
            </a:r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)</a:t>
            </a:r>
          </a:p>
          <a:p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CMG = Combinatorial Multigrid (</a:t>
            </a:r>
            <a:r>
              <a:rPr lang="en-US" sz="2400" dirty="0" err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Koutis</a:t>
            </a:r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)</a:t>
            </a:r>
          </a:p>
          <a:p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LAMG = Lean Algebraic Multigrid (</a:t>
            </a:r>
            <a:r>
              <a:rPr lang="en-US" sz="2400" dirty="0" err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Livne</a:t>
            </a:r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 &amp; Brandt)</a:t>
            </a:r>
          </a:p>
        </p:txBody>
      </p:sp>
    </p:spTree>
    <p:extLst>
      <p:ext uri="{BB962C8B-B14F-4D97-AF65-F5344CB8AC3E}">
        <p14:creationId xmlns:p14="http://schemas.microsoft.com/office/powerpoint/2010/main" val="418754287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4F911-5793-6D49-8202-3AD970192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Julia Package: </a:t>
            </a:r>
            <a:r>
              <a:rPr lang="en-US" dirty="0" err="1"/>
              <a:t>Laplacians.jl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1612B-D98F-8643-B5E0-A7C2A96CE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0A971ED-9EC3-BD47-B21A-ED0A48911B8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71500" y="1130300"/>
          <a:ext cx="8013700" cy="134619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r>
                        <a:rPr lang="en-US" sz="2000" dirty="0"/>
                        <a:t>Graph</a:t>
                      </a:r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Apx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Elim</a:t>
                      </a:r>
                      <a:endParaRPr lang="en-US" sz="2000" dirty="0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LAMG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r>
                        <a:rPr lang="en-US" sz="2000" dirty="0"/>
                        <a:t>1000x1000 grid</a:t>
                      </a:r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6.3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r>
                        <a:rPr lang="en-US" sz="2000" dirty="0"/>
                        <a:t>100x100x100 grid</a:t>
                      </a:r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8.7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1301D52-9CD9-1A49-980F-4420D93AC264}"/>
              </a:ext>
            </a:extLst>
          </p:cNvPr>
          <p:cNvSpPr txBox="1"/>
          <p:nvPr/>
        </p:nvSpPr>
        <p:spPr>
          <a:xfrm>
            <a:off x="876300" y="5096576"/>
            <a:ext cx="72113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Apx</a:t>
            </a:r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Elim</a:t>
            </a:r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 = Approximate Elimination (K &amp; </a:t>
            </a:r>
            <a:r>
              <a:rPr lang="en-US" sz="2400" dirty="0" err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Spielman</a:t>
            </a:r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)</a:t>
            </a:r>
          </a:p>
          <a:p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CMG = Combinatorial Multigrid (</a:t>
            </a:r>
            <a:r>
              <a:rPr lang="en-US" sz="2400" dirty="0" err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Koutis</a:t>
            </a:r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)</a:t>
            </a:r>
          </a:p>
          <a:p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LAMG = Lean Algebraic Multigrid (</a:t>
            </a:r>
            <a:r>
              <a:rPr lang="en-US" sz="2400" dirty="0" err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Livne</a:t>
            </a:r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 &amp; Brandt)</a:t>
            </a:r>
          </a:p>
        </p:txBody>
      </p:sp>
    </p:spTree>
    <p:extLst>
      <p:ext uri="{BB962C8B-B14F-4D97-AF65-F5344CB8AC3E}">
        <p14:creationId xmlns:p14="http://schemas.microsoft.com/office/powerpoint/2010/main" val="87677970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4F911-5793-6D49-8202-3AD970192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Julia Package: </a:t>
            </a:r>
            <a:r>
              <a:rPr lang="en-US" dirty="0" err="1"/>
              <a:t>Laplacians.jl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1612B-D98F-8643-B5E0-A7C2A96CE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A41FFE5-2EBB-D942-883A-947FF29D068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71500" y="1130300"/>
          <a:ext cx="8013700" cy="179493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r>
                        <a:rPr lang="en-US" sz="2000" dirty="0"/>
                        <a:t>Graph</a:t>
                      </a:r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Apx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Elim</a:t>
                      </a:r>
                      <a:endParaRPr lang="en-US" sz="2000" dirty="0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LAMG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r>
                        <a:rPr lang="en-US" sz="2000" dirty="0"/>
                        <a:t>1000x1000 grid</a:t>
                      </a:r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6.3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r>
                        <a:rPr lang="en-US" sz="2000" dirty="0"/>
                        <a:t>100x100x100 grid</a:t>
                      </a:r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8.7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r>
                        <a:rPr lang="en-US" sz="2000" dirty="0"/>
                        <a:t>Rand</a:t>
                      </a:r>
                      <a:r>
                        <a:rPr lang="en-US" sz="2000" baseline="0" dirty="0"/>
                        <a:t> 4-regular</a:t>
                      </a:r>
                      <a:endParaRPr lang="en-US" sz="2000" dirty="0"/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17.2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13.7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1.7 (CG)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5FAA2C7-3894-1B46-910E-45B267AEEC04}"/>
              </a:ext>
            </a:extLst>
          </p:cNvPr>
          <p:cNvSpPr txBox="1"/>
          <p:nvPr/>
        </p:nvSpPr>
        <p:spPr>
          <a:xfrm>
            <a:off x="876300" y="5096576"/>
            <a:ext cx="721139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Apx</a:t>
            </a:r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Elim</a:t>
            </a:r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 = Approximate Elimination (K &amp; </a:t>
            </a:r>
            <a:r>
              <a:rPr lang="en-US" sz="2400" dirty="0" err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Spielman</a:t>
            </a:r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)</a:t>
            </a:r>
          </a:p>
          <a:p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CMG = Combinatorial Multigrid (</a:t>
            </a:r>
            <a:r>
              <a:rPr lang="en-US" sz="2400" dirty="0" err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Koutis</a:t>
            </a:r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)</a:t>
            </a:r>
          </a:p>
          <a:p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LAMG = Lean Algebraic Multigrid (</a:t>
            </a:r>
            <a:r>
              <a:rPr lang="en-US" sz="2400" dirty="0" err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Livne</a:t>
            </a:r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 &amp; Brandt)</a:t>
            </a:r>
          </a:p>
          <a:p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CG = Conjugate Gradient</a:t>
            </a:r>
          </a:p>
        </p:txBody>
      </p:sp>
    </p:spTree>
    <p:extLst>
      <p:ext uri="{BB962C8B-B14F-4D97-AF65-F5344CB8AC3E}">
        <p14:creationId xmlns:p14="http://schemas.microsoft.com/office/powerpoint/2010/main" val="194467018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4F911-5793-6D49-8202-3AD970192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Julia Package: </a:t>
            </a:r>
            <a:r>
              <a:rPr lang="en-US" dirty="0" err="1"/>
              <a:t>Laplacians.jl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1612B-D98F-8643-B5E0-A7C2A96CE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E781CEF-F711-DE4D-8485-B3E9CFD1745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71500" y="1130300"/>
          <a:ext cx="8013700" cy="224366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r>
                        <a:rPr lang="en-US" sz="2000" dirty="0"/>
                        <a:t>Graph</a:t>
                      </a:r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Apx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Elim</a:t>
                      </a:r>
                      <a:endParaRPr lang="en-US" sz="2000" dirty="0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LAMG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r>
                        <a:rPr lang="en-US" sz="2000" dirty="0"/>
                        <a:t>1000x1000 grid</a:t>
                      </a:r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6.3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r>
                        <a:rPr lang="en-US" sz="2000" dirty="0"/>
                        <a:t>100x100x100 grid</a:t>
                      </a:r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8.7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r>
                        <a:rPr lang="en-US" sz="2000" dirty="0"/>
                        <a:t>Rand</a:t>
                      </a:r>
                      <a:r>
                        <a:rPr lang="en-US" sz="2000" baseline="0" dirty="0"/>
                        <a:t> 4-regular</a:t>
                      </a:r>
                      <a:endParaRPr lang="en-US" sz="2000" dirty="0"/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17.2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13.7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1.7 (CG)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r>
                        <a:rPr lang="en-US" sz="2000" dirty="0" err="1"/>
                        <a:t>Pref</a:t>
                      </a:r>
                      <a:r>
                        <a:rPr lang="en-US" sz="2000" dirty="0"/>
                        <a:t> attach</a:t>
                      </a:r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9.5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3.2</a:t>
                      </a:r>
                      <a:r>
                        <a:rPr lang="en-US" sz="2000" baseline="0" dirty="0"/>
                        <a:t> (ICC)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58B3B17-F23C-2648-916E-3C483499AC5F}"/>
              </a:ext>
            </a:extLst>
          </p:cNvPr>
          <p:cNvSpPr txBox="1"/>
          <p:nvPr/>
        </p:nvSpPr>
        <p:spPr>
          <a:xfrm>
            <a:off x="876300" y="5096576"/>
            <a:ext cx="77083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Apx</a:t>
            </a:r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Elim</a:t>
            </a:r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 = Approximate Elimination (K &amp; </a:t>
            </a:r>
            <a:r>
              <a:rPr lang="en-US" sz="2400" dirty="0" err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Spielman</a:t>
            </a:r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)</a:t>
            </a:r>
          </a:p>
          <a:p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CMG = Combinatorial Multigrid (</a:t>
            </a:r>
            <a:r>
              <a:rPr lang="en-US" sz="2400" dirty="0" err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Koutis</a:t>
            </a:r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)</a:t>
            </a:r>
          </a:p>
          <a:p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LAMG = Lean Algebraic Multigrid (</a:t>
            </a:r>
            <a:r>
              <a:rPr lang="en-US" sz="2400" dirty="0" err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Livne</a:t>
            </a:r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 &amp; Brandt)</a:t>
            </a:r>
          </a:p>
          <a:p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CG = Conjugate Gradient, ICC = Incomplete </a:t>
            </a:r>
            <a:r>
              <a:rPr lang="en-US" sz="2400" dirty="0" err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Cholesky</a:t>
            </a:r>
            <a:endParaRPr lang="en-US" sz="2400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10357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4F911-5793-6D49-8202-3AD970192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Julia Package: </a:t>
            </a:r>
            <a:r>
              <a:rPr lang="en-US" dirty="0" err="1"/>
              <a:t>Laplacians.jl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1612B-D98F-8643-B5E0-A7C2A96CE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58BF5A5-789A-9045-B6E1-A88356ED7A3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71500" y="1130300"/>
          <a:ext cx="8013700" cy="269239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r>
                        <a:rPr lang="en-US" sz="2000" dirty="0"/>
                        <a:t>Graph</a:t>
                      </a:r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Apx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Elim</a:t>
                      </a:r>
                      <a:endParaRPr lang="en-US" sz="2000" dirty="0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LAMG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r>
                        <a:rPr lang="en-US" sz="2000" dirty="0"/>
                        <a:t>1000x1000 grid</a:t>
                      </a:r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6.3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r>
                        <a:rPr lang="en-US" sz="2000" dirty="0"/>
                        <a:t>100x100x100 grid</a:t>
                      </a:r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8.7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r>
                        <a:rPr lang="en-US" sz="2000" dirty="0"/>
                        <a:t>Rand</a:t>
                      </a:r>
                      <a:r>
                        <a:rPr lang="en-US" sz="2000" baseline="0" dirty="0"/>
                        <a:t> 4-regular</a:t>
                      </a:r>
                      <a:endParaRPr lang="en-US" sz="2000" dirty="0"/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17.2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13.7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1.7 (CG)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r>
                        <a:rPr lang="en-US" sz="2000" dirty="0" err="1"/>
                        <a:t>Pref</a:t>
                      </a:r>
                      <a:r>
                        <a:rPr lang="en-US" sz="2000" dirty="0"/>
                        <a:t> attach</a:t>
                      </a:r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9.5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3.2</a:t>
                      </a:r>
                      <a:r>
                        <a:rPr lang="en-US" sz="2000" baseline="0" dirty="0"/>
                        <a:t> (ICC)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r>
                        <a:rPr lang="en-US" sz="2000" dirty="0"/>
                        <a:t>Chimera</a:t>
                      </a:r>
                      <a:r>
                        <a:rPr lang="en-US" sz="2000" baseline="0" dirty="0"/>
                        <a:t> (</a:t>
                      </a:r>
                      <a:r>
                        <a:rPr lang="en-US" sz="2000" dirty="0"/>
                        <a:t>2500100,11)</a:t>
                      </a:r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28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E25E27F-CEE0-9F4E-ABF1-627B47B4B0E2}"/>
              </a:ext>
            </a:extLst>
          </p:cNvPr>
          <p:cNvSpPr txBox="1"/>
          <p:nvPr/>
        </p:nvSpPr>
        <p:spPr>
          <a:xfrm>
            <a:off x="876300" y="5096576"/>
            <a:ext cx="77083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Apx</a:t>
            </a:r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Elim</a:t>
            </a:r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 = Approximate Elimination (K &amp; </a:t>
            </a:r>
            <a:r>
              <a:rPr lang="en-US" sz="2400" dirty="0" err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Spielman</a:t>
            </a:r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)</a:t>
            </a:r>
          </a:p>
          <a:p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CMG = Combinatorial Multigrid (</a:t>
            </a:r>
            <a:r>
              <a:rPr lang="en-US" sz="2400" dirty="0" err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Koutis</a:t>
            </a:r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)</a:t>
            </a:r>
          </a:p>
          <a:p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LAMG = Lean Algebraic Multigrid (</a:t>
            </a:r>
            <a:r>
              <a:rPr lang="en-US" sz="2400" dirty="0" err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Livne</a:t>
            </a:r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 &amp; Brandt)</a:t>
            </a:r>
          </a:p>
          <a:p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CG = Conjugate Gradient, ICC = Incomplete </a:t>
            </a:r>
            <a:r>
              <a:rPr lang="en-US" sz="2400" dirty="0" err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Cholesky</a:t>
            </a:r>
            <a:endParaRPr lang="en-US" sz="2400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573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A85D4-0032-7444-8168-5738C539D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Isotonic Regression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52C1C-46DF-9544-B455-8FDEE5879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15660"/>
            <a:ext cx="7886700" cy="5405816"/>
          </a:xfrm>
        </p:spPr>
        <p:txBody>
          <a:bodyPr/>
          <a:lstStyle/>
          <a:p>
            <a:r>
              <a:rPr lang="en-US" dirty="0"/>
              <a:t>Predict child’s height from mother’s height</a:t>
            </a:r>
          </a:p>
          <a:p>
            <a:r>
              <a:rPr lang="en-US" dirty="0"/>
              <a:t>Model? Increasing function?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42BAD96-71FD-A548-A1E4-B7096E212ECE}"/>
              </a:ext>
            </a:extLst>
          </p:cNvPr>
          <p:cNvCxnSpPr/>
          <p:nvPr/>
        </p:nvCxnSpPr>
        <p:spPr>
          <a:xfrm flipV="1">
            <a:off x="2188066" y="5690207"/>
            <a:ext cx="3657600" cy="0"/>
          </a:xfrm>
          <a:prstGeom prst="line">
            <a:avLst/>
          </a:prstGeom>
          <a:ln w="95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29FAB261-5E2D-C947-A030-A9181183D5D4}"/>
              </a:ext>
            </a:extLst>
          </p:cNvPr>
          <p:cNvSpPr txBox="1"/>
          <p:nvPr/>
        </p:nvSpPr>
        <p:spPr>
          <a:xfrm>
            <a:off x="1701148" y="5690207"/>
            <a:ext cx="4491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Height of mother</a:t>
            </a:r>
          </a:p>
        </p:txBody>
      </p:sp>
      <p:sp>
        <p:nvSpPr>
          <p:cNvPr id="56" name="Cross 55">
            <a:extLst>
              <a:ext uri="{FF2B5EF4-FFF2-40B4-BE49-F238E27FC236}">
                <a16:creationId xmlns:a16="http://schemas.microsoft.com/office/drawing/2014/main" id="{E4A83191-730B-7840-8BD5-CFB4D409353D}"/>
              </a:ext>
            </a:extLst>
          </p:cNvPr>
          <p:cNvSpPr/>
          <p:nvPr/>
        </p:nvSpPr>
        <p:spPr>
          <a:xfrm>
            <a:off x="2115837" y="4913096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Cross 57">
            <a:extLst>
              <a:ext uri="{FF2B5EF4-FFF2-40B4-BE49-F238E27FC236}">
                <a16:creationId xmlns:a16="http://schemas.microsoft.com/office/drawing/2014/main" id="{27DEDBAA-5AB3-594A-9649-E5F2CABA1A14}"/>
              </a:ext>
            </a:extLst>
          </p:cNvPr>
          <p:cNvSpPr/>
          <p:nvPr/>
        </p:nvSpPr>
        <p:spPr>
          <a:xfrm>
            <a:off x="2751590" y="5136020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Cross 59">
            <a:extLst>
              <a:ext uri="{FF2B5EF4-FFF2-40B4-BE49-F238E27FC236}">
                <a16:creationId xmlns:a16="http://schemas.microsoft.com/office/drawing/2014/main" id="{9186AE48-5BF5-7241-A506-76DF490856E0}"/>
              </a:ext>
            </a:extLst>
          </p:cNvPr>
          <p:cNvSpPr/>
          <p:nvPr/>
        </p:nvSpPr>
        <p:spPr>
          <a:xfrm>
            <a:off x="3277364" y="4706171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Cross 60">
            <a:extLst>
              <a:ext uri="{FF2B5EF4-FFF2-40B4-BE49-F238E27FC236}">
                <a16:creationId xmlns:a16="http://schemas.microsoft.com/office/drawing/2014/main" id="{9313AAE9-76C7-F046-8517-FC68A7BC0746}"/>
              </a:ext>
            </a:extLst>
          </p:cNvPr>
          <p:cNvSpPr/>
          <p:nvPr/>
        </p:nvSpPr>
        <p:spPr>
          <a:xfrm>
            <a:off x="3865156" y="3431019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Cross 63">
            <a:extLst>
              <a:ext uri="{FF2B5EF4-FFF2-40B4-BE49-F238E27FC236}">
                <a16:creationId xmlns:a16="http://schemas.microsoft.com/office/drawing/2014/main" id="{2A9FF20B-27C5-EE4E-BB0E-36811534A1CA}"/>
              </a:ext>
            </a:extLst>
          </p:cNvPr>
          <p:cNvSpPr/>
          <p:nvPr/>
        </p:nvSpPr>
        <p:spPr>
          <a:xfrm>
            <a:off x="4934401" y="4080788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Cross 64">
            <a:extLst>
              <a:ext uri="{FF2B5EF4-FFF2-40B4-BE49-F238E27FC236}">
                <a16:creationId xmlns:a16="http://schemas.microsoft.com/office/drawing/2014/main" id="{EA74B32B-16CA-AD4C-B0A7-C5F644B3EB44}"/>
              </a:ext>
            </a:extLst>
          </p:cNvPr>
          <p:cNvSpPr/>
          <p:nvPr/>
        </p:nvSpPr>
        <p:spPr>
          <a:xfrm>
            <a:off x="4488815" y="3511402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4DA6827-8758-3648-93DF-432DA9FA5B07}"/>
              </a:ext>
            </a:extLst>
          </p:cNvPr>
          <p:cNvCxnSpPr/>
          <p:nvPr/>
        </p:nvCxnSpPr>
        <p:spPr>
          <a:xfrm flipV="1">
            <a:off x="1717094" y="2693419"/>
            <a:ext cx="0" cy="2743200"/>
          </a:xfrm>
          <a:prstGeom prst="line">
            <a:avLst/>
          </a:prstGeom>
          <a:ln w="95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EB80D7BD-51FE-1F40-94BA-B57AA4596465}"/>
              </a:ext>
            </a:extLst>
          </p:cNvPr>
          <p:cNvSpPr txBox="1"/>
          <p:nvPr/>
        </p:nvSpPr>
        <p:spPr>
          <a:xfrm rot="16200000">
            <a:off x="-184717" y="3992024"/>
            <a:ext cx="3221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Height of child</a:t>
            </a:r>
          </a:p>
        </p:txBody>
      </p:sp>
      <p:sp>
        <p:nvSpPr>
          <p:cNvPr id="82" name="Cross 81">
            <a:extLst>
              <a:ext uri="{FF2B5EF4-FFF2-40B4-BE49-F238E27FC236}">
                <a16:creationId xmlns:a16="http://schemas.microsoft.com/office/drawing/2014/main" id="{C5320B89-D2ED-0341-83EA-33983ECBA80B}"/>
              </a:ext>
            </a:extLst>
          </p:cNvPr>
          <p:cNvSpPr/>
          <p:nvPr/>
        </p:nvSpPr>
        <p:spPr>
          <a:xfrm>
            <a:off x="5463303" y="3579152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2908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4F911-5793-6D49-8202-3AD970192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Julia Package: </a:t>
            </a:r>
            <a:r>
              <a:rPr lang="en-US" dirty="0" err="1"/>
              <a:t>Laplacians.jl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1612B-D98F-8643-B5E0-A7C2A96CE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64478D5-F352-A343-9F5B-DC42F506F59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71500" y="1130300"/>
          <a:ext cx="8013700" cy="358986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r>
                        <a:rPr lang="en-US" sz="2000" dirty="0"/>
                        <a:t>Graph</a:t>
                      </a:r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Apx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Elim</a:t>
                      </a:r>
                      <a:endParaRPr lang="en-US" sz="2000" dirty="0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LAMG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r>
                        <a:rPr lang="en-US" sz="2000" dirty="0"/>
                        <a:t>1000x1000 grid</a:t>
                      </a:r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6.3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r>
                        <a:rPr lang="en-US" sz="2000" dirty="0"/>
                        <a:t>100x100x100 grid</a:t>
                      </a:r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8.7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r>
                        <a:rPr lang="en-US" sz="2000" dirty="0"/>
                        <a:t>Rand</a:t>
                      </a:r>
                      <a:r>
                        <a:rPr lang="en-US" sz="2000" baseline="0" dirty="0"/>
                        <a:t> 4-regular</a:t>
                      </a:r>
                      <a:endParaRPr lang="en-US" sz="2000" dirty="0"/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17.2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13.7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1.7 (CG)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r>
                        <a:rPr lang="en-US" sz="2000" dirty="0" err="1"/>
                        <a:t>Pref</a:t>
                      </a:r>
                      <a:r>
                        <a:rPr lang="en-US" sz="2000" dirty="0"/>
                        <a:t> attach</a:t>
                      </a:r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9.5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3.2</a:t>
                      </a:r>
                      <a:r>
                        <a:rPr lang="en-US" sz="2000" baseline="0" dirty="0"/>
                        <a:t> (ICC)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r>
                        <a:rPr lang="en-US" sz="2000" dirty="0"/>
                        <a:t>Chimera</a:t>
                      </a:r>
                      <a:r>
                        <a:rPr lang="en-US" sz="2000" baseline="0" dirty="0"/>
                        <a:t> (</a:t>
                      </a:r>
                      <a:r>
                        <a:rPr lang="en-US" sz="2000" dirty="0"/>
                        <a:t>2500100,11)</a:t>
                      </a:r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28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r>
                        <a:rPr lang="en-US" sz="2000" dirty="0"/>
                        <a:t>Min Cost Flow 1</a:t>
                      </a:r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5.9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&gt;60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Min Cost Flow 2</a:t>
                      </a:r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6.8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47802C6-E8C2-BA46-99CC-10696207CACD}"/>
              </a:ext>
            </a:extLst>
          </p:cNvPr>
          <p:cNvSpPr txBox="1"/>
          <p:nvPr/>
        </p:nvSpPr>
        <p:spPr>
          <a:xfrm>
            <a:off x="876300" y="5096576"/>
            <a:ext cx="77083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Apx</a:t>
            </a:r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Elim</a:t>
            </a:r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 = Approximate Elimination (K &amp; </a:t>
            </a:r>
            <a:r>
              <a:rPr lang="en-US" sz="2400" dirty="0" err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Spielman</a:t>
            </a:r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)</a:t>
            </a:r>
          </a:p>
          <a:p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CMG = Combinatorial Multigrid (</a:t>
            </a:r>
            <a:r>
              <a:rPr lang="en-US" sz="2400" dirty="0" err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Koutis</a:t>
            </a:r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)</a:t>
            </a:r>
          </a:p>
          <a:p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LAMG = Lean Algebraic Multigrid (</a:t>
            </a:r>
            <a:r>
              <a:rPr lang="en-US" sz="2400" dirty="0" err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Livne</a:t>
            </a:r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 &amp; Brandt)</a:t>
            </a:r>
          </a:p>
          <a:p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CG = Conjugate Gradient, ICC = Incomplete </a:t>
            </a:r>
            <a:r>
              <a:rPr lang="en-US" sz="2400" dirty="0" err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Cholesky</a:t>
            </a:r>
            <a:endParaRPr lang="en-US" sz="2400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42492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4F911-5793-6D49-8202-3AD970192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Julia Package: </a:t>
            </a:r>
            <a:r>
              <a:rPr lang="en-US" dirty="0" err="1"/>
              <a:t>Laplacians.jl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1612B-D98F-8643-B5E0-A7C2A96CE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85F01EB-46B6-F04E-9471-0DCBA441AC4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71500" y="1130300"/>
          <a:ext cx="8013700" cy="358986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r>
                        <a:rPr lang="en-US" sz="2000" dirty="0"/>
                        <a:t>Graph</a:t>
                      </a:r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Apx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Elim</a:t>
                      </a:r>
                      <a:endParaRPr lang="en-US" sz="2000" dirty="0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LAMG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r>
                        <a:rPr lang="en-US" sz="2000" dirty="0"/>
                        <a:t>1000x1000 grid</a:t>
                      </a:r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6.3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r>
                        <a:rPr lang="en-US" sz="2000" dirty="0"/>
                        <a:t>100x100x100 grid</a:t>
                      </a:r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8.7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r>
                        <a:rPr lang="en-US" sz="2000" dirty="0"/>
                        <a:t>Rand</a:t>
                      </a:r>
                      <a:r>
                        <a:rPr lang="en-US" sz="2000" baseline="0" dirty="0"/>
                        <a:t> 4-regular</a:t>
                      </a:r>
                      <a:endParaRPr lang="en-US" sz="2000" dirty="0"/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17.2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13.7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1.7 (CG)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r>
                        <a:rPr lang="en-US" sz="2000" dirty="0" err="1"/>
                        <a:t>Pref</a:t>
                      </a:r>
                      <a:r>
                        <a:rPr lang="en-US" sz="2000" dirty="0"/>
                        <a:t> attach</a:t>
                      </a:r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9.5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3.2</a:t>
                      </a:r>
                      <a:r>
                        <a:rPr lang="en-US" sz="2000" baseline="0" dirty="0"/>
                        <a:t> (ICC)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r>
                        <a:rPr lang="en-US" sz="2000" dirty="0"/>
                        <a:t>Chimera</a:t>
                      </a:r>
                      <a:r>
                        <a:rPr lang="en-US" sz="2000" baseline="0" dirty="0"/>
                        <a:t> (</a:t>
                      </a:r>
                      <a:r>
                        <a:rPr lang="en-US" sz="2000" dirty="0"/>
                        <a:t>2500100,11)</a:t>
                      </a:r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28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r>
                        <a:rPr lang="en-US" sz="2000" dirty="0"/>
                        <a:t>Min Cost Flow 1</a:t>
                      </a:r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5.9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&gt;60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Min Cost Flow 2</a:t>
                      </a:r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6.8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0DAF8FC-0F88-044E-AE5F-29CE3AD37464}"/>
              </a:ext>
            </a:extLst>
          </p:cNvPr>
          <p:cNvSpPr txBox="1"/>
          <p:nvPr/>
        </p:nvSpPr>
        <p:spPr>
          <a:xfrm>
            <a:off x="812800" y="5071176"/>
            <a:ext cx="78341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Summary: Approximate Elimination processes between</a:t>
            </a:r>
          </a:p>
          <a:p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   300k and 500k entries per second, for 8 digit accuracy</a:t>
            </a:r>
          </a:p>
          <a:p>
            <a:endParaRPr lang="en-US" sz="2400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Others vary widely </a:t>
            </a:r>
          </a:p>
        </p:txBody>
      </p:sp>
    </p:spTree>
    <p:extLst>
      <p:ext uri="{BB962C8B-B14F-4D97-AF65-F5344CB8AC3E}">
        <p14:creationId xmlns:p14="http://schemas.microsoft.com/office/powerpoint/2010/main" val="67041974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097" y="1214992"/>
            <a:ext cx="8239579" cy="540581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dirty="0">
                <a:hlinkClick r:id="rId3"/>
              </a:rPr>
              <a:t>github.com/danspielman/Laplacians.jl/</a:t>
            </a: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dirty="0"/>
              <a:t>Slides: </a:t>
            </a:r>
            <a:r>
              <a:rPr lang="en-US" sz="1800" dirty="0" err="1">
                <a:hlinkClick r:id="rId4"/>
              </a:rPr>
              <a:t>rasmuskyng.com</a:t>
            </a:r>
            <a:r>
              <a:rPr lang="en-US" sz="1800" dirty="0">
                <a:hlinkClick r:id="rId4"/>
              </a:rPr>
              <a:t>/#talks</a:t>
            </a: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b="1" dirty="0"/>
              <a:t>References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Approximate Gaussian Elimination for Laplacians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	(R. Kyng, S. Sachdeva 2016)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Faster Approximate Lossy Generalized Flow via Interior Point Algorithms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	(S.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Daitch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D. Spielman 2008)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Fast, Provable Algorithms for Isotonic Regression in all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Lp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norms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	(R. Kyng, A.B. Rao, S. Sachdeva 2015)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Nearly-Linear Time Algorithms for Preconditioning and Solving SDD Linear Systems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(D. Spielman, S.-H. </a:t>
            </a:r>
            <a:r>
              <a:rPr lang="en-US" sz="1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Teng 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2004)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50793"/>
            <a:ext cx="7886700" cy="1325563"/>
          </a:xfrm>
        </p:spPr>
        <p:txBody>
          <a:bodyPr/>
          <a:lstStyle/>
          <a:p>
            <a:r>
              <a:rPr lang="en-US" dirty="0"/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3231312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A85D4-0032-7444-8168-5738C539D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Isotonic Regression</a:t>
            </a:r>
            <a:endParaRPr lang="en-US" dirty="0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42BAD96-71FD-A548-A1E4-B7096E212ECE}"/>
              </a:ext>
            </a:extLst>
          </p:cNvPr>
          <p:cNvCxnSpPr/>
          <p:nvPr/>
        </p:nvCxnSpPr>
        <p:spPr>
          <a:xfrm flipV="1">
            <a:off x="2188066" y="5694025"/>
            <a:ext cx="3657600" cy="0"/>
          </a:xfrm>
          <a:prstGeom prst="line">
            <a:avLst/>
          </a:prstGeom>
          <a:ln w="95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29FAB261-5E2D-C947-A030-A9181183D5D4}"/>
              </a:ext>
            </a:extLst>
          </p:cNvPr>
          <p:cNvSpPr txBox="1"/>
          <p:nvPr/>
        </p:nvSpPr>
        <p:spPr>
          <a:xfrm>
            <a:off x="1701148" y="5694025"/>
            <a:ext cx="4491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Height of mother</a:t>
            </a:r>
          </a:p>
        </p:txBody>
      </p:sp>
      <p:sp>
        <p:nvSpPr>
          <p:cNvPr id="56" name="Cross 55">
            <a:extLst>
              <a:ext uri="{FF2B5EF4-FFF2-40B4-BE49-F238E27FC236}">
                <a16:creationId xmlns:a16="http://schemas.microsoft.com/office/drawing/2014/main" id="{E4A83191-730B-7840-8BD5-CFB4D409353D}"/>
              </a:ext>
            </a:extLst>
          </p:cNvPr>
          <p:cNvSpPr/>
          <p:nvPr/>
        </p:nvSpPr>
        <p:spPr>
          <a:xfrm>
            <a:off x="2115837" y="4916914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Cross 57">
            <a:extLst>
              <a:ext uri="{FF2B5EF4-FFF2-40B4-BE49-F238E27FC236}">
                <a16:creationId xmlns:a16="http://schemas.microsoft.com/office/drawing/2014/main" id="{27DEDBAA-5AB3-594A-9649-E5F2CABA1A14}"/>
              </a:ext>
            </a:extLst>
          </p:cNvPr>
          <p:cNvSpPr/>
          <p:nvPr/>
        </p:nvSpPr>
        <p:spPr>
          <a:xfrm>
            <a:off x="2751590" y="5139838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Cross 59">
            <a:extLst>
              <a:ext uri="{FF2B5EF4-FFF2-40B4-BE49-F238E27FC236}">
                <a16:creationId xmlns:a16="http://schemas.microsoft.com/office/drawing/2014/main" id="{9186AE48-5BF5-7241-A506-76DF490856E0}"/>
              </a:ext>
            </a:extLst>
          </p:cNvPr>
          <p:cNvSpPr/>
          <p:nvPr/>
        </p:nvSpPr>
        <p:spPr>
          <a:xfrm>
            <a:off x="3277364" y="4709989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Cross 60">
            <a:extLst>
              <a:ext uri="{FF2B5EF4-FFF2-40B4-BE49-F238E27FC236}">
                <a16:creationId xmlns:a16="http://schemas.microsoft.com/office/drawing/2014/main" id="{9313AAE9-76C7-F046-8517-FC68A7BC0746}"/>
              </a:ext>
            </a:extLst>
          </p:cNvPr>
          <p:cNvSpPr/>
          <p:nvPr/>
        </p:nvSpPr>
        <p:spPr>
          <a:xfrm>
            <a:off x="3865156" y="3434837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Cross 63">
            <a:extLst>
              <a:ext uri="{FF2B5EF4-FFF2-40B4-BE49-F238E27FC236}">
                <a16:creationId xmlns:a16="http://schemas.microsoft.com/office/drawing/2014/main" id="{2A9FF20B-27C5-EE4E-BB0E-36811534A1CA}"/>
              </a:ext>
            </a:extLst>
          </p:cNvPr>
          <p:cNvSpPr/>
          <p:nvPr/>
        </p:nvSpPr>
        <p:spPr>
          <a:xfrm>
            <a:off x="4934401" y="4084606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Cross 64">
            <a:extLst>
              <a:ext uri="{FF2B5EF4-FFF2-40B4-BE49-F238E27FC236}">
                <a16:creationId xmlns:a16="http://schemas.microsoft.com/office/drawing/2014/main" id="{EA74B32B-16CA-AD4C-B0A7-C5F644B3EB44}"/>
              </a:ext>
            </a:extLst>
          </p:cNvPr>
          <p:cNvSpPr/>
          <p:nvPr/>
        </p:nvSpPr>
        <p:spPr>
          <a:xfrm>
            <a:off x="4488815" y="3515220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4DA6827-8758-3648-93DF-432DA9FA5B07}"/>
              </a:ext>
            </a:extLst>
          </p:cNvPr>
          <p:cNvCxnSpPr/>
          <p:nvPr/>
        </p:nvCxnSpPr>
        <p:spPr>
          <a:xfrm flipV="1">
            <a:off x="1717094" y="2697237"/>
            <a:ext cx="0" cy="2743200"/>
          </a:xfrm>
          <a:prstGeom prst="line">
            <a:avLst/>
          </a:prstGeom>
          <a:ln w="95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EB80D7BD-51FE-1F40-94BA-B57AA4596465}"/>
              </a:ext>
            </a:extLst>
          </p:cNvPr>
          <p:cNvSpPr txBox="1"/>
          <p:nvPr/>
        </p:nvSpPr>
        <p:spPr>
          <a:xfrm rot="16200000">
            <a:off x="-184717" y="3995842"/>
            <a:ext cx="3221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Height of child</a:t>
            </a:r>
          </a:p>
        </p:txBody>
      </p:sp>
      <p:sp>
        <p:nvSpPr>
          <p:cNvPr id="82" name="Cross 81">
            <a:extLst>
              <a:ext uri="{FF2B5EF4-FFF2-40B4-BE49-F238E27FC236}">
                <a16:creationId xmlns:a16="http://schemas.microsoft.com/office/drawing/2014/main" id="{C5320B89-D2ED-0341-83EA-33983ECBA80B}"/>
              </a:ext>
            </a:extLst>
          </p:cNvPr>
          <p:cNvSpPr/>
          <p:nvPr/>
        </p:nvSpPr>
        <p:spPr>
          <a:xfrm>
            <a:off x="5463303" y="3582970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3131C6C4-F0F5-A242-A8E3-BE550E5200F8}"/>
              </a:ext>
            </a:extLst>
          </p:cNvPr>
          <p:cNvSpPr/>
          <p:nvPr/>
        </p:nvSpPr>
        <p:spPr>
          <a:xfrm>
            <a:off x="2106595" y="5040570"/>
            <a:ext cx="181610" cy="179651"/>
          </a:xfrm>
          <a:prstGeom prst="ellipse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6B3C34C3-7F98-0341-8FF4-D1B18D078A31}"/>
              </a:ext>
            </a:extLst>
          </p:cNvPr>
          <p:cNvSpPr/>
          <p:nvPr/>
        </p:nvSpPr>
        <p:spPr>
          <a:xfrm>
            <a:off x="2742301" y="5030788"/>
            <a:ext cx="181610" cy="179651"/>
          </a:xfrm>
          <a:prstGeom prst="ellipse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98D44A7D-C2A6-2846-BE09-8AEA8B4AC29D}"/>
              </a:ext>
            </a:extLst>
          </p:cNvPr>
          <p:cNvSpPr/>
          <p:nvPr/>
        </p:nvSpPr>
        <p:spPr>
          <a:xfrm>
            <a:off x="3271484" y="4696663"/>
            <a:ext cx="181610" cy="179651"/>
          </a:xfrm>
          <a:prstGeom prst="ellipse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65E3EAF7-A082-9C4E-8D6A-E672326FB430}"/>
              </a:ext>
            </a:extLst>
          </p:cNvPr>
          <p:cNvSpPr/>
          <p:nvPr/>
        </p:nvSpPr>
        <p:spPr>
          <a:xfrm>
            <a:off x="3879017" y="3857374"/>
            <a:ext cx="181610" cy="179651"/>
          </a:xfrm>
          <a:prstGeom prst="ellipse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F658E302-E3AD-804D-AEA5-76B9585BAC8D}"/>
              </a:ext>
            </a:extLst>
          </p:cNvPr>
          <p:cNvSpPr/>
          <p:nvPr/>
        </p:nvSpPr>
        <p:spPr>
          <a:xfrm>
            <a:off x="4493388" y="3849912"/>
            <a:ext cx="181610" cy="179651"/>
          </a:xfrm>
          <a:prstGeom prst="ellipse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6D697B88-D512-9947-BB09-389C74180771}"/>
              </a:ext>
            </a:extLst>
          </p:cNvPr>
          <p:cNvSpPr/>
          <p:nvPr/>
        </p:nvSpPr>
        <p:spPr>
          <a:xfrm>
            <a:off x="4931774" y="3838904"/>
            <a:ext cx="181610" cy="179651"/>
          </a:xfrm>
          <a:prstGeom prst="ellipse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18E0378E-9D78-0845-AD8D-2457A62090EE}"/>
              </a:ext>
            </a:extLst>
          </p:cNvPr>
          <p:cNvCxnSpPr>
            <a:cxnSpLocks/>
            <a:stCxn id="94" idx="2"/>
            <a:endCxn id="92" idx="6"/>
          </p:cNvCxnSpPr>
          <p:nvPr/>
        </p:nvCxnSpPr>
        <p:spPr>
          <a:xfrm flipH="1">
            <a:off x="2288205" y="5120614"/>
            <a:ext cx="454096" cy="9782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4B8BD7D8-2331-124F-A920-1FB92EC71B68}"/>
              </a:ext>
            </a:extLst>
          </p:cNvPr>
          <p:cNvCxnSpPr>
            <a:cxnSpLocks/>
            <a:stCxn id="96" idx="2"/>
            <a:endCxn id="94" idx="6"/>
          </p:cNvCxnSpPr>
          <p:nvPr/>
        </p:nvCxnSpPr>
        <p:spPr>
          <a:xfrm flipH="1">
            <a:off x="2923911" y="4786489"/>
            <a:ext cx="347573" cy="334125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08EE6E68-15E6-D14C-BD0F-1BF9730B78E1}"/>
              </a:ext>
            </a:extLst>
          </p:cNvPr>
          <p:cNvCxnSpPr>
            <a:cxnSpLocks/>
            <a:stCxn id="98" idx="2"/>
            <a:endCxn id="96" idx="6"/>
          </p:cNvCxnSpPr>
          <p:nvPr/>
        </p:nvCxnSpPr>
        <p:spPr>
          <a:xfrm flipH="1">
            <a:off x="3453094" y="3947200"/>
            <a:ext cx="425923" cy="839289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7982A14A-1458-6045-8471-D4840C8B589E}"/>
              </a:ext>
            </a:extLst>
          </p:cNvPr>
          <p:cNvCxnSpPr>
            <a:cxnSpLocks/>
            <a:stCxn id="99" idx="2"/>
            <a:endCxn id="98" idx="6"/>
          </p:cNvCxnSpPr>
          <p:nvPr/>
        </p:nvCxnSpPr>
        <p:spPr>
          <a:xfrm flipH="1">
            <a:off x="4060627" y="3939738"/>
            <a:ext cx="432761" cy="7462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02F5F7F9-8C8E-8D46-8192-39F6E4EAF8D4}"/>
              </a:ext>
            </a:extLst>
          </p:cNvPr>
          <p:cNvCxnSpPr>
            <a:cxnSpLocks/>
            <a:stCxn id="100" idx="2"/>
            <a:endCxn id="99" idx="6"/>
          </p:cNvCxnSpPr>
          <p:nvPr/>
        </p:nvCxnSpPr>
        <p:spPr>
          <a:xfrm flipH="1">
            <a:off x="4674998" y="3928730"/>
            <a:ext cx="256776" cy="11008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Oval 114">
            <a:extLst>
              <a:ext uri="{FF2B5EF4-FFF2-40B4-BE49-F238E27FC236}">
                <a16:creationId xmlns:a16="http://schemas.microsoft.com/office/drawing/2014/main" id="{6B833EA4-7782-694A-B2A6-400311764A2A}"/>
              </a:ext>
            </a:extLst>
          </p:cNvPr>
          <p:cNvSpPr/>
          <p:nvPr/>
        </p:nvSpPr>
        <p:spPr>
          <a:xfrm>
            <a:off x="5451728" y="3586801"/>
            <a:ext cx="181610" cy="179651"/>
          </a:xfrm>
          <a:prstGeom prst="ellipse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E0BC052F-E3E7-2447-B370-05EDD76A5BC4}"/>
              </a:ext>
            </a:extLst>
          </p:cNvPr>
          <p:cNvCxnSpPr>
            <a:cxnSpLocks/>
            <a:stCxn id="115" idx="2"/>
            <a:endCxn id="100" idx="6"/>
          </p:cNvCxnSpPr>
          <p:nvPr/>
        </p:nvCxnSpPr>
        <p:spPr>
          <a:xfrm flipH="1">
            <a:off x="5113384" y="3676627"/>
            <a:ext cx="338344" cy="252103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A96021-8BAD-724D-A03B-F9E194EE0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Predict child’s height from mother’s height</a:t>
            </a:r>
          </a:p>
          <a:p>
            <a:r>
              <a:rPr lang="en-US" dirty="0"/>
              <a:t>Model? Increasing function?</a:t>
            </a:r>
          </a:p>
        </p:txBody>
      </p:sp>
    </p:spTree>
    <p:extLst>
      <p:ext uri="{BB962C8B-B14F-4D97-AF65-F5344CB8AC3E}">
        <p14:creationId xmlns:p14="http://schemas.microsoft.com/office/powerpoint/2010/main" val="3043949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A85D4-0032-7444-8168-5738C539D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Isotonic Regression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52C1C-46DF-9544-B455-8FDEE5879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15660"/>
            <a:ext cx="7886700" cy="5405816"/>
          </a:xfrm>
        </p:spPr>
        <p:txBody>
          <a:bodyPr/>
          <a:lstStyle/>
          <a:p>
            <a:r>
              <a:rPr lang="en-US" dirty="0"/>
              <a:t>  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42BAD96-71FD-A548-A1E4-B7096E212ECE}"/>
              </a:ext>
            </a:extLst>
          </p:cNvPr>
          <p:cNvCxnSpPr/>
          <p:nvPr/>
        </p:nvCxnSpPr>
        <p:spPr>
          <a:xfrm flipV="1">
            <a:off x="2188066" y="5690207"/>
            <a:ext cx="3657600" cy="0"/>
          </a:xfrm>
          <a:prstGeom prst="line">
            <a:avLst/>
          </a:prstGeom>
          <a:ln w="95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29FAB261-5E2D-C947-A030-A9181183D5D4}"/>
              </a:ext>
            </a:extLst>
          </p:cNvPr>
          <p:cNvSpPr txBox="1"/>
          <p:nvPr/>
        </p:nvSpPr>
        <p:spPr>
          <a:xfrm>
            <a:off x="1701148" y="5690207"/>
            <a:ext cx="4491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Height of mother</a:t>
            </a:r>
          </a:p>
        </p:txBody>
      </p:sp>
      <p:sp>
        <p:nvSpPr>
          <p:cNvPr id="56" name="Cross 55">
            <a:extLst>
              <a:ext uri="{FF2B5EF4-FFF2-40B4-BE49-F238E27FC236}">
                <a16:creationId xmlns:a16="http://schemas.microsoft.com/office/drawing/2014/main" id="{E4A83191-730B-7840-8BD5-CFB4D409353D}"/>
              </a:ext>
            </a:extLst>
          </p:cNvPr>
          <p:cNvSpPr/>
          <p:nvPr/>
        </p:nvSpPr>
        <p:spPr>
          <a:xfrm>
            <a:off x="2115837" y="4913096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Cross 57">
            <a:extLst>
              <a:ext uri="{FF2B5EF4-FFF2-40B4-BE49-F238E27FC236}">
                <a16:creationId xmlns:a16="http://schemas.microsoft.com/office/drawing/2014/main" id="{27DEDBAA-5AB3-594A-9649-E5F2CABA1A14}"/>
              </a:ext>
            </a:extLst>
          </p:cNvPr>
          <p:cNvSpPr/>
          <p:nvPr/>
        </p:nvSpPr>
        <p:spPr>
          <a:xfrm>
            <a:off x="2751590" y="5136020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Cross 59">
            <a:extLst>
              <a:ext uri="{FF2B5EF4-FFF2-40B4-BE49-F238E27FC236}">
                <a16:creationId xmlns:a16="http://schemas.microsoft.com/office/drawing/2014/main" id="{9186AE48-5BF5-7241-A506-76DF490856E0}"/>
              </a:ext>
            </a:extLst>
          </p:cNvPr>
          <p:cNvSpPr/>
          <p:nvPr/>
        </p:nvSpPr>
        <p:spPr>
          <a:xfrm>
            <a:off x="3277364" y="4706171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Cross 60">
            <a:extLst>
              <a:ext uri="{FF2B5EF4-FFF2-40B4-BE49-F238E27FC236}">
                <a16:creationId xmlns:a16="http://schemas.microsoft.com/office/drawing/2014/main" id="{9313AAE9-76C7-F046-8517-FC68A7BC0746}"/>
              </a:ext>
            </a:extLst>
          </p:cNvPr>
          <p:cNvSpPr/>
          <p:nvPr/>
        </p:nvSpPr>
        <p:spPr>
          <a:xfrm>
            <a:off x="3865156" y="3431019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Cross 63">
            <a:extLst>
              <a:ext uri="{FF2B5EF4-FFF2-40B4-BE49-F238E27FC236}">
                <a16:creationId xmlns:a16="http://schemas.microsoft.com/office/drawing/2014/main" id="{2A9FF20B-27C5-EE4E-BB0E-36811534A1CA}"/>
              </a:ext>
            </a:extLst>
          </p:cNvPr>
          <p:cNvSpPr/>
          <p:nvPr/>
        </p:nvSpPr>
        <p:spPr>
          <a:xfrm>
            <a:off x="4934401" y="4080788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Cross 64">
            <a:extLst>
              <a:ext uri="{FF2B5EF4-FFF2-40B4-BE49-F238E27FC236}">
                <a16:creationId xmlns:a16="http://schemas.microsoft.com/office/drawing/2014/main" id="{EA74B32B-16CA-AD4C-B0A7-C5F644B3EB44}"/>
              </a:ext>
            </a:extLst>
          </p:cNvPr>
          <p:cNvSpPr/>
          <p:nvPr/>
        </p:nvSpPr>
        <p:spPr>
          <a:xfrm>
            <a:off x="4488815" y="3511402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4DA6827-8758-3648-93DF-432DA9FA5B07}"/>
              </a:ext>
            </a:extLst>
          </p:cNvPr>
          <p:cNvCxnSpPr/>
          <p:nvPr/>
        </p:nvCxnSpPr>
        <p:spPr>
          <a:xfrm flipV="1">
            <a:off x="1717094" y="2693419"/>
            <a:ext cx="0" cy="2743200"/>
          </a:xfrm>
          <a:prstGeom prst="line">
            <a:avLst/>
          </a:prstGeom>
          <a:ln w="95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EB80D7BD-51FE-1F40-94BA-B57AA4596465}"/>
              </a:ext>
            </a:extLst>
          </p:cNvPr>
          <p:cNvSpPr txBox="1"/>
          <p:nvPr/>
        </p:nvSpPr>
        <p:spPr>
          <a:xfrm rot="16200000">
            <a:off x="-184717" y="3992024"/>
            <a:ext cx="3221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Height of child</a:t>
            </a:r>
          </a:p>
        </p:txBody>
      </p:sp>
      <p:sp>
        <p:nvSpPr>
          <p:cNvPr id="82" name="Cross 81">
            <a:extLst>
              <a:ext uri="{FF2B5EF4-FFF2-40B4-BE49-F238E27FC236}">
                <a16:creationId xmlns:a16="http://schemas.microsoft.com/office/drawing/2014/main" id="{C5320B89-D2ED-0341-83EA-33983ECBA80B}"/>
              </a:ext>
            </a:extLst>
          </p:cNvPr>
          <p:cNvSpPr/>
          <p:nvPr/>
        </p:nvSpPr>
        <p:spPr>
          <a:xfrm>
            <a:off x="5463303" y="3579152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3131C6C4-F0F5-A242-A8E3-BE550E5200F8}"/>
              </a:ext>
            </a:extLst>
          </p:cNvPr>
          <p:cNvSpPr/>
          <p:nvPr/>
        </p:nvSpPr>
        <p:spPr>
          <a:xfrm>
            <a:off x="2097260" y="5384939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6B3C34C3-7F98-0341-8FF4-D1B18D078A31}"/>
              </a:ext>
            </a:extLst>
          </p:cNvPr>
          <p:cNvSpPr/>
          <p:nvPr/>
        </p:nvSpPr>
        <p:spPr>
          <a:xfrm>
            <a:off x="2742301" y="5383762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98D44A7D-C2A6-2846-BE09-8AEA8B4AC29D}"/>
              </a:ext>
            </a:extLst>
          </p:cNvPr>
          <p:cNvSpPr/>
          <p:nvPr/>
        </p:nvSpPr>
        <p:spPr>
          <a:xfrm>
            <a:off x="3274599" y="5385948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65E3EAF7-A082-9C4E-8D6A-E672326FB430}"/>
              </a:ext>
            </a:extLst>
          </p:cNvPr>
          <p:cNvSpPr/>
          <p:nvPr/>
        </p:nvSpPr>
        <p:spPr>
          <a:xfrm>
            <a:off x="3902247" y="5383762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F658E302-E3AD-804D-AEA5-76B9585BAC8D}"/>
              </a:ext>
            </a:extLst>
          </p:cNvPr>
          <p:cNvSpPr/>
          <p:nvPr/>
        </p:nvSpPr>
        <p:spPr>
          <a:xfrm>
            <a:off x="4478646" y="5385303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6D697B88-D512-9947-BB09-389C74180771}"/>
              </a:ext>
            </a:extLst>
          </p:cNvPr>
          <p:cNvSpPr/>
          <p:nvPr/>
        </p:nvSpPr>
        <p:spPr>
          <a:xfrm>
            <a:off x="4920199" y="5385303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18E0378E-9D78-0845-AD8D-2457A62090EE}"/>
              </a:ext>
            </a:extLst>
          </p:cNvPr>
          <p:cNvCxnSpPr>
            <a:cxnSpLocks/>
            <a:stCxn id="94" idx="2"/>
            <a:endCxn id="92" idx="6"/>
          </p:cNvCxnSpPr>
          <p:nvPr/>
        </p:nvCxnSpPr>
        <p:spPr>
          <a:xfrm flipH="1">
            <a:off x="2278870" y="5473588"/>
            <a:ext cx="463431" cy="1177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4B8BD7D8-2331-124F-A920-1FB92EC71B68}"/>
              </a:ext>
            </a:extLst>
          </p:cNvPr>
          <p:cNvCxnSpPr>
            <a:cxnSpLocks/>
            <a:stCxn id="96" idx="2"/>
            <a:endCxn id="94" idx="6"/>
          </p:cNvCxnSpPr>
          <p:nvPr/>
        </p:nvCxnSpPr>
        <p:spPr>
          <a:xfrm flipH="1" flipV="1">
            <a:off x="2923911" y="5473588"/>
            <a:ext cx="350688" cy="2186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08EE6E68-15E6-D14C-BD0F-1BF9730B78E1}"/>
              </a:ext>
            </a:extLst>
          </p:cNvPr>
          <p:cNvCxnSpPr>
            <a:cxnSpLocks/>
            <a:stCxn id="98" idx="2"/>
            <a:endCxn id="96" idx="6"/>
          </p:cNvCxnSpPr>
          <p:nvPr/>
        </p:nvCxnSpPr>
        <p:spPr>
          <a:xfrm flipH="1">
            <a:off x="3456209" y="5473588"/>
            <a:ext cx="446038" cy="2186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7982A14A-1458-6045-8471-D4840C8B589E}"/>
              </a:ext>
            </a:extLst>
          </p:cNvPr>
          <p:cNvCxnSpPr>
            <a:cxnSpLocks/>
            <a:stCxn id="99" idx="2"/>
            <a:endCxn id="98" idx="6"/>
          </p:cNvCxnSpPr>
          <p:nvPr/>
        </p:nvCxnSpPr>
        <p:spPr>
          <a:xfrm flipH="1" flipV="1">
            <a:off x="4083857" y="5473588"/>
            <a:ext cx="394789" cy="1541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02F5F7F9-8C8E-8D46-8192-39F6E4EAF8D4}"/>
              </a:ext>
            </a:extLst>
          </p:cNvPr>
          <p:cNvCxnSpPr>
            <a:cxnSpLocks/>
            <a:stCxn id="100" idx="2"/>
            <a:endCxn id="99" idx="6"/>
          </p:cNvCxnSpPr>
          <p:nvPr/>
        </p:nvCxnSpPr>
        <p:spPr>
          <a:xfrm flipH="1">
            <a:off x="4660256" y="5475129"/>
            <a:ext cx="259943" cy="0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Oval 114">
            <a:extLst>
              <a:ext uri="{FF2B5EF4-FFF2-40B4-BE49-F238E27FC236}">
                <a16:creationId xmlns:a16="http://schemas.microsoft.com/office/drawing/2014/main" id="{6B833EA4-7782-694A-B2A6-400311764A2A}"/>
              </a:ext>
            </a:extLst>
          </p:cNvPr>
          <p:cNvSpPr/>
          <p:nvPr/>
        </p:nvSpPr>
        <p:spPr>
          <a:xfrm>
            <a:off x="5464903" y="5385144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E0BC052F-E3E7-2447-B370-05EDD76A5BC4}"/>
              </a:ext>
            </a:extLst>
          </p:cNvPr>
          <p:cNvCxnSpPr>
            <a:cxnSpLocks/>
            <a:stCxn id="115" idx="2"/>
            <a:endCxn id="100" idx="6"/>
          </p:cNvCxnSpPr>
          <p:nvPr/>
        </p:nvCxnSpPr>
        <p:spPr>
          <a:xfrm flipH="1">
            <a:off x="5101809" y="5474970"/>
            <a:ext cx="363094" cy="159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F7DB4B91-46D9-F44C-AC18-622B6777EEB6}"/>
                  </a:ext>
                </a:extLst>
              </p:cNvPr>
              <p:cNvSpPr/>
              <p:nvPr/>
            </p:nvSpPr>
            <p:spPr>
              <a:xfrm>
                <a:off x="747983" y="2570474"/>
                <a:ext cx="9691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i="1" dirty="0"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F7DB4B91-46D9-F44C-AC18-622B6777EE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983" y="2570474"/>
                <a:ext cx="969111" cy="523220"/>
              </a:xfrm>
              <a:prstGeom prst="rect">
                <a:avLst/>
              </a:prstGeom>
              <a:blipFill>
                <a:blip r:embed="rId2"/>
                <a:stretch>
                  <a:fillRect r="-2597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5A253551-07CA-1E4F-B7FA-490D58493D6E}"/>
                  </a:ext>
                </a:extLst>
              </p:cNvPr>
              <p:cNvSpPr/>
              <p:nvPr/>
            </p:nvSpPr>
            <p:spPr>
              <a:xfrm>
                <a:off x="1959586" y="6064911"/>
                <a:ext cx="177375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…  </m:t>
                      </m:r>
                    </m:oMath>
                  </m:oMathPara>
                </a14:m>
                <a:endParaRPr lang="en-US" sz="2800" i="1" dirty="0"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5A253551-07CA-1E4F-B7FA-490D58493D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586" y="6064911"/>
                <a:ext cx="1773755" cy="523220"/>
              </a:xfrm>
              <a:prstGeom prst="rect">
                <a:avLst/>
              </a:prstGeom>
              <a:blipFill>
                <a:blip r:embed="rId3"/>
                <a:stretch>
                  <a:fillRect r="-2128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1EEC6DC-93AB-6447-B0F7-D52C3C398C3B}"/>
                  </a:ext>
                </a:extLst>
              </p:cNvPr>
              <p:cNvSpPr/>
              <p:nvPr/>
            </p:nvSpPr>
            <p:spPr>
              <a:xfrm>
                <a:off x="5874874" y="5216403"/>
                <a:ext cx="188134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𝐺</m:t>
                      </m:r>
                      <m:r>
                        <a:rPr lang="en-US" sz="280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𝐸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1EEC6DC-93AB-6447-B0F7-D52C3C398C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4874" y="5216403"/>
                <a:ext cx="1881349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230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4" grpId="0" animBg="1"/>
      <p:bldP spid="96" grpId="0" animBg="1"/>
      <p:bldP spid="98" grpId="0" animBg="1"/>
      <p:bldP spid="99" grpId="0" animBg="1"/>
      <p:bldP spid="100" grpId="0" animBg="1"/>
      <p:bldP spid="115" grpId="0" animBg="1"/>
      <p:bldP spid="126" grpId="0"/>
      <p:bldP spid="130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A85D4-0032-7444-8168-5738C539D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Isotonic Regression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52C1C-46DF-9544-B455-8FDEE5879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15660"/>
            <a:ext cx="7886700" cy="5405816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42BAD96-71FD-A548-A1E4-B7096E212ECE}"/>
              </a:ext>
            </a:extLst>
          </p:cNvPr>
          <p:cNvCxnSpPr/>
          <p:nvPr/>
        </p:nvCxnSpPr>
        <p:spPr>
          <a:xfrm flipV="1">
            <a:off x="2188066" y="5694025"/>
            <a:ext cx="3657600" cy="0"/>
          </a:xfrm>
          <a:prstGeom prst="line">
            <a:avLst/>
          </a:prstGeom>
          <a:ln w="95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29FAB261-5E2D-C947-A030-A9181183D5D4}"/>
              </a:ext>
            </a:extLst>
          </p:cNvPr>
          <p:cNvSpPr txBox="1"/>
          <p:nvPr/>
        </p:nvSpPr>
        <p:spPr>
          <a:xfrm>
            <a:off x="1701148" y="5694025"/>
            <a:ext cx="4491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Height of mother</a:t>
            </a:r>
          </a:p>
        </p:txBody>
      </p:sp>
      <p:sp>
        <p:nvSpPr>
          <p:cNvPr id="56" name="Cross 55">
            <a:extLst>
              <a:ext uri="{FF2B5EF4-FFF2-40B4-BE49-F238E27FC236}">
                <a16:creationId xmlns:a16="http://schemas.microsoft.com/office/drawing/2014/main" id="{E4A83191-730B-7840-8BD5-CFB4D409353D}"/>
              </a:ext>
            </a:extLst>
          </p:cNvPr>
          <p:cNvSpPr/>
          <p:nvPr/>
        </p:nvSpPr>
        <p:spPr>
          <a:xfrm>
            <a:off x="2115837" y="4927424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Cross 57">
            <a:extLst>
              <a:ext uri="{FF2B5EF4-FFF2-40B4-BE49-F238E27FC236}">
                <a16:creationId xmlns:a16="http://schemas.microsoft.com/office/drawing/2014/main" id="{27DEDBAA-5AB3-594A-9649-E5F2CABA1A14}"/>
              </a:ext>
            </a:extLst>
          </p:cNvPr>
          <p:cNvSpPr/>
          <p:nvPr/>
        </p:nvSpPr>
        <p:spPr>
          <a:xfrm>
            <a:off x="2751590" y="5150348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Cross 59">
            <a:extLst>
              <a:ext uri="{FF2B5EF4-FFF2-40B4-BE49-F238E27FC236}">
                <a16:creationId xmlns:a16="http://schemas.microsoft.com/office/drawing/2014/main" id="{9186AE48-5BF5-7241-A506-76DF490856E0}"/>
              </a:ext>
            </a:extLst>
          </p:cNvPr>
          <p:cNvSpPr/>
          <p:nvPr/>
        </p:nvSpPr>
        <p:spPr>
          <a:xfrm>
            <a:off x="3277364" y="4720499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Cross 60">
            <a:extLst>
              <a:ext uri="{FF2B5EF4-FFF2-40B4-BE49-F238E27FC236}">
                <a16:creationId xmlns:a16="http://schemas.microsoft.com/office/drawing/2014/main" id="{9313AAE9-76C7-F046-8517-FC68A7BC0746}"/>
              </a:ext>
            </a:extLst>
          </p:cNvPr>
          <p:cNvSpPr/>
          <p:nvPr/>
        </p:nvSpPr>
        <p:spPr>
          <a:xfrm>
            <a:off x="3865156" y="3445347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Cross 63">
            <a:extLst>
              <a:ext uri="{FF2B5EF4-FFF2-40B4-BE49-F238E27FC236}">
                <a16:creationId xmlns:a16="http://schemas.microsoft.com/office/drawing/2014/main" id="{2A9FF20B-27C5-EE4E-BB0E-36811534A1CA}"/>
              </a:ext>
            </a:extLst>
          </p:cNvPr>
          <p:cNvSpPr/>
          <p:nvPr/>
        </p:nvSpPr>
        <p:spPr>
          <a:xfrm>
            <a:off x="4934401" y="4095116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Cross 64">
            <a:extLst>
              <a:ext uri="{FF2B5EF4-FFF2-40B4-BE49-F238E27FC236}">
                <a16:creationId xmlns:a16="http://schemas.microsoft.com/office/drawing/2014/main" id="{EA74B32B-16CA-AD4C-B0A7-C5F644B3EB44}"/>
              </a:ext>
            </a:extLst>
          </p:cNvPr>
          <p:cNvSpPr/>
          <p:nvPr/>
        </p:nvSpPr>
        <p:spPr>
          <a:xfrm>
            <a:off x="4488815" y="3525730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4DA6827-8758-3648-93DF-432DA9FA5B07}"/>
              </a:ext>
            </a:extLst>
          </p:cNvPr>
          <p:cNvCxnSpPr/>
          <p:nvPr/>
        </p:nvCxnSpPr>
        <p:spPr>
          <a:xfrm flipV="1">
            <a:off x="1717094" y="2697237"/>
            <a:ext cx="0" cy="2743200"/>
          </a:xfrm>
          <a:prstGeom prst="line">
            <a:avLst/>
          </a:prstGeom>
          <a:ln w="95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EB80D7BD-51FE-1F40-94BA-B57AA4596465}"/>
              </a:ext>
            </a:extLst>
          </p:cNvPr>
          <p:cNvSpPr txBox="1"/>
          <p:nvPr/>
        </p:nvSpPr>
        <p:spPr>
          <a:xfrm rot="16200000">
            <a:off x="-184717" y="3995842"/>
            <a:ext cx="3221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Height of child</a:t>
            </a:r>
          </a:p>
        </p:txBody>
      </p:sp>
      <p:sp>
        <p:nvSpPr>
          <p:cNvPr id="82" name="Cross 81">
            <a:extLst>
              <a:ext uri="{FF2B5EF4-FFF2-40B4-BE49-F238E27FC236}">
                <a16:creationId xmlns:a16="http://schemas.microsoft.com/office/drawing/2014/main" id="{C5320B89-D2ED-0341-83EA-33983ECBA80B}"/>
              </a:ext>
            </a:extLst>
          </p:cNvPr>
          <p:cNvSpPr/>
          <p:nvPr/>
        </p:nvSpPr>
        <p:spPr>
          <a:xfrm>
            <a:off x="5463303" y="3593480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3131C6C4-F0F5-A242-A8E3-BE550E5200F8}"/>
              </a:ext>
            </a:extLst>
          </p:cNvPr>
          <p:cNvSpPr/>
          <p:nvPr/>
        </p:nvSpPr>
        <p:spPr>
          <a:xfrm>
            <a:off x="2106595" y="5051080"/>
            <a:ext cx="181610" cy="179651"/>
          </a:xfrm>
          <a:prstGeom prst="ellipse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6B3C34C3-7F98-0341-8FF4-D1B18D078A31}"/>
              </a:ext>
            </a:extLst>
          </p:cNvPr>
          <p:cNvSpPr/>
          <p:nvPr/>
        </p:nvSpPr>
        <p:spPr>
          <a:xfrm>
            <a:off x="2742301" y="5041298"/>
            <a:ext cx="181610" cy="179651"/>
          </a:xfrm>
          <a:prstGeom prst="ellipse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98D44A7D-C2A6-2846-BE09-8AEA8B4AC29D}"/>
              </a:ext>
            </a:extLst>
          </p:cNvPr>
          <p:cNvSpPr/>
          <p:nvPr/>
        </p:nvSpPr>
        <p:spPr>
          <a:xfrm>
            <a:off x="3271484" y="4707173"/>
            <a:ext cx="181610" cy="179651"/>
          </a:xfrm>
          <a:prstGeom prst="ellipse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65E3EAF7-A082-9C4E-8D6A-E672326FB430}"/>
              </a:ext>
            </a:extLst>
          </p:cNvPr>
          <p:cNvSpPr/>
          <p:nvPr/>
        </p:nvSpPr>
        <p:spPr>
          <a:xfrm>
            <a:off x="3879017" y="3867884"/>
            <a:ext cx="181610" cy="179651"/>
          </a:xfrm>
          <a:prstGeom prst="ellipse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F658E302-E3AD-804D-AEA5-76B9585BAC8D}"/>
              </a:ext>
            </a:extLst>
          </p:cNvPr>
          <p:cNvSpPr/>
          <p:nvPr/>
        </p:nvSpPr>
        <p:spPr>
          <a:xfrm>
            <a:off x="4493388" y="3860422"/>
            <a:ext cx="181610" cy="179651"/>
          </a:xfrm>
          <a:prstGeom prst="ellipse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6D697B88-D512-9947-BB09-389C74180771}"/>
              </a:ext>
            </a:extLst>
          </p:cNvPr>
          <p:cNvSpPr/>
          <p:nvPr/>
        </p:nvSpPr>
        <p:spPr>
          <a:xfrm>
            <a:off x="4931774" y="3849414"/>
            <a:ext cx="181610" cy="179651"/>
          </a:xfrm>
          <a:prstGeom prst="ellipse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18E0378E-9D78-0845-AD8D-2457A62090EE}"/>
              </a:ext>
            </a:extLst>
          </p:cNvPr>
          <p:cNvCxnSpPr>
            <a:cxnSpLocks/>
            <a:stCxn id="94" idx="2"/>
            <a:endCxn id="92" idx="6"/>
          </p:cNvCxnSpPr>
          <p:nvPr/>
        </p:nvCxnSpPr>
        <p:spPr>
          <a:xfrm flipH="1">
            <a:off x="2288205" y="5131124"/>
            <a:ext cx="454096" cy="9782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4B8BD7D8-2331-124F-A920-1FB92EC71B68}"/>
              </a:ext>
            </a:extLst>
          </p:cNvPr>
          <p:cNvCxnSpPr>
            <a:cxnSpLocks/>
            <a:stCxn id="96" idx="2"/>
            <a:endCxn id="94" idx="6"/>
          </p:cNvCxnSpPr>
          <p:nvPr/>
        </p:nvCxnSpPr>
        <p:spPr>
          <a:xfrm flipH="1">
            <a:off x="2923911" y="4796999"/>
            <a:ext cx="347573" cy="334125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08EE6E68-15E6-D14C-BD0F-1BF9730B78E1}"/>
              </a:ext>
            </a:extLst>
          </p:cNvPr>
          <p:cNvCxnSpPr>
            <a:cxnSpLocks/>
            <a:stCxn id="98" idx="2"/>
            <a:endCxn id="96" idx="6"/>
          </p:cNvCxnSpPr>
          <p:nvPr/>
        </p:nvCxnSpPr>
        <p:spPr>
          <a:xfrm flipH="1">
            <a:off x="3453094" y="3957710"/>
            <a:ext cx="425923" cy="839289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7982A14A-1458-6045-8471-D4840C8B589E}"/>
              </a:ext>
            </a:extLst>
          </p:cNvPr>
          <p:cNvCxnSpPr>
            <a:cxnSpLocks/>
            <a:stCxn id="99" idx="2"/>
            <a:endCxn id="98" idx="6"/>
          </p:cNvCxnSpPr>
          <p:nvPr/>
        </p:nvCxnSpPr>
        <p:spPr>
          <a:xfrm flipH="1">
            <a:off x="4060627" y="3950248"/>
            <a:ext cx="432761" cy="7462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02F5F7F9-8C8E-8D46-8192-39F6E4EAF8D4}"/>
              </a:ext>
            </a:extLst>
          </p:cNvPr>
          <p:cNvCxnSpPr>
            <a:cxnSpLocks/>
            <a:stCxn id="100" idx="2"/>
            <a:endCxn id="99" idx="6"/>
          </p:cNvCxnSpPr>
          <p:nvPr/>
        </p:nvCxnSpPr>
        <p:spPr>
          <a:xfrm flipH="1">
            <a:off x="4674998" y="3939240"/>
            <a:ext cx="256776" cy="11008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Oval 114">
            <a:extLst>
              <a:ext uri="{FF2B5EF4-FFF2-40B4-BE49-F238E27FC236}">
                <a16:creationId xmlns:a16="http://schemas.microsoft.com/office/drawing/2014/main" id="{6B833EA4-7782-694A-B2A6-400311764A2A}"/>
              </a:ext>
            </a:extLst>
          </p:cNvPr>
          <p:cNvSpPr/>
          <p:nvPr/>
        </p:nvSpPr>
        <p:spPr>
          <a:xfrm>
            <a:off x="5451728" y="3597311"/>
            <a:ext cx="181610" cy="179651"/>
          </a:xfrm>
          <a:prstGeom prst="ellipse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E0BC052F-E3E7-2447-B370-05EDD76A5BC4}"/>
              </a:ext>
            </a:extLst>
          </p:cNvPr>
          <p:cNvCxnSpPr>
            <a:cxnSpLocks/>
            <a:stCxn id="115" idx="2"/>
            <a:endCxn id="100" idx="6"/>
          </p:cNvCxnSpPr>
          <p:nvPr/>
        </p:nvCxnSpPr>
        <p:spPr>
          <a:xfrm flipH="1">
            <a:off x="5113384" y="3687137"/>
            <a:ext cx="338344" cy="252103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F7DB4B91-46D9-F44C-AC18-622B6777EEB6}"/>
                  </a:ext>
                </a:extLst>
              </p:cNvPr>
              <p:cNvSpPr/>
              <p:nvPr/>
            </p:nvSpPr>
            <p:spPr>
              <a:xfrm>
                <a:off x="747983" y="2574292"/>
                <a:ext cx="9691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i="1" dirty="0"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F7DB4B91-46D9-F44C-AC18-622B6777EE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983" y="2574292"/>
                <a:ext cx="969111" cy="523220"/>
              </a:xfrm>
              <a:prstGeom prst="rect">
                <a:avLst/>
              </a:prstGeom>
              <a:blipFill>
                <a:blip r:embed="rId2"/>
                <a:stretch>
                  <a:fillRect r="-2597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5A253551-07CA-1E4F-B7FA-490D58493D6E}"/>
                  </a:ext>
                </a:extLst>
              </p:cNvPr>
              <p:cNvSpPr/>
              <p:nvPr/>
            </p:nvSpPr>
            <p:spPr>
              <a:xfrm>
                <a:off x="1959586" y="6068729"/>
                <a:ext cx="177375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…  </m:t>
                      </m:r>
                    </m:oMath>
                  </m:oMathPara>
                </a14:m>
                <a:endParaRPr lang="en-US" sz="2800" i="1" dirty="0"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5A253551-07CA-1E4F-B7FA-490D58493D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586" y="6068729"/>
                <a:ext cx="1773755" cy="523220"/>
              </a:xfrm>
              <a:prstGeom prst="rect">
                <a:avLst/>
              </a:prstGeom>
              <a:blipFill>
                <a:blip r:embed="rId3"/>
                <a:stretch>
                  <a:fillRect r="-2128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309E9F4-2845-3144-81B8-9B3520D5FA3A}"/>
                  </a:ext>
                </a:extLst>
              </p:cNvPr>
              <p:cNvSpPr/>
              <p:nvPr/>
            </p:nvSpPr>
            <p:spPr>
              <a:xfrm>
                <a:off x="5874874" y="5216403"/>
                <a:ext cx="188134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𝐺</m:t>
                      </m:r>
                      <m:r>
                        <a:rPr lang="en-US" sz="280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𝐸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309E9F4-2845-3144-81B8-9B3520D5FA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4874" y="5216403"/>
                <a:ext cx="1881349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98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4" grpId="0" animBg="1"/>
      <p:bldP spid="96" grpId="0" animBg="1"/>
      <p:bldP spid="98" grpId="0" animBg="1"/>
      <p:bldP spid="99" grpId="0" animBg="1"/>
      <p:bldP spid="100" grpId="0" animBg="1"/>
      <p:bldP spid="1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95950</TotalTime>
  <Words>2576</Words>
  <Application>Microsoft Macintosh PowerPoint</Application>
  <PresentationFormat>On-screen Show (4:3)</PresentationFormat>
  <Paragraphs>934</Paragraphs>
  <Slides>62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9" baseType="lpstr">
      <vt:lpstr>Arial</vt:lpstr>
      <vt:lpstr>Calibri</vt:lpstr>
      <vt:lpstr>Calibri Light</vt:lpstr>
      <vt:lpstr>Cambria Math</vt:lpstr>
      <vt:lpstr>Helvetica</vt:lpstr>
      <vt:lpstr>Helvetica Neue</vt:lpstr>
      <vt:lpstr>Office Theme</vt:lpstr>
      <vt:lpstr> </vt:lpstr>
      <vt:lpstr>Optimization on Graphs</vt:lpstr>
      <vt:lpstr>Optimization on Graphs</vt:lpstr>
      <vt:lpstr>Optimization on Graphs: An Example</vt:lpstr>
      <vt:lpstr>Isotonic Regression</vt:lpstr>
      <vt:lpstr>Isotonic Regression</vt:lpstr>
      <vt:lpstr>Isotonic Regression</vt:lpstr>
      <vt:lpstr>Isotonic Regression</vt:lpstr>
      <vt:lpstr>Isotonic Regression</vt:lpstr>
      <vt:lpstr>Isotonic Regression</vt:lpstr>
      <vt:lpstr>Isotonic Regression</vt:lpstr>
      <vt:lpstr>Isotonic Regression</vt:lpstr>
      <vt:lpstr>Isotonic Regression</vt:lpstr>
      <vt:lpstr>Isotonic Regression</vt:lpstr>
      <vt:lpstr>Isotonic Regression</vt:lpstr>
      <vt:lpstr>Isotonic Regression</vt:lpstr>
      <vt:lpstr>Isotonic Regression</vt:lpstr>
      <vt:lpstr>Isotonic Regression</vt:lpstr>
      <vt:lpstr>Optimization on Graphs</vt:lpstr>
      <vt:lpstr>Optimization on Graphs</vt:lpstr>
      <vt:lpstr>Optimization on Graphs: Fast Algorithms</vt:lpstr>
      <vt:lpstr>Optimization Primer</vt:lpstr>
      <vt:lpstr>Optimization Primer</vt:lpstr>
      <vt:lpstr>Optimization Primer</vt:lpstr>
      <vt:lpstr>Optimization Primer</vt:lpstr>
      <vt:lpstr>Optimization Primer</vt:lpstr>
      <vt:lpstr>Optimization Primer</vt:lpstr>
      <vt:lpstr>Optimization Primer</vt:lpstr>
      <vt:lpstr>Optimization Primer</vt:lpstr>
      <vt:lpstr>Optimization Primer</vt:lpstr>
      <vt:lpstr>Second Order Methods </vt:lpstr>
      <vt:lpstr>Graphs and Hessian Linear Equations</vt:lpstr>
      <vt:lpstr>Graphs and Hessian Linear Equations</vt:lpstr>
      <vt:lpstr>Convex Functions</vt:lpstr>
      <vt:lpstr>Convex Functions</vt:lpstr>
      <vt:lpstr>Hessians &amp; Graphs</vt:lpstr>
      <vt:lpstr>Second Derivatives</vt:lpstr>
      <vt:lpstr>Second Derivatives</vt:lpstr>
      <vt:lpstr>Second Derivatives</vt:lpstr>
      <vt:lpstr>Second Derivatives</vt:lpstr>
      <vt:lpstr>Second Derivatives</vt:lpstr>
      <vt:lpstr>Second Derivatives</vt:lpstr>
      <vt:lpstr>Second Derivatives</vt:lpstr>
      <vt:lpstr>Second Derivatives</vt:lpstr>
      <vt:lpstr>Second Derivatives</vt:lpstr>
      <vt:lpstr>Second Derivatives</vt:lpstr>
      <vt:lpstr>Second Derivatives</vt:lpstr>
      <vt:lpstr>Second Derivatives</vt:lpstr>
      <vt:lpstr>Second Derivatives</vt:lpstr>
      <vt:lpstr>Second Derivatives</vt:lpstr>
      <vt:lpstr>Optimization on Graphs</vt:lpstr>
      <vt:lpstr>Optimization on Graphs</vt:lpstr>
      <vt:lpstr>Solving M-matrices</vt:lpstr>
      <vt:lpstr> </vt:lpstr>
      <vt:lpstr>Julia Package: Laplacians.jl</vt:lpstr>
      <vt:lpstr>Julia Package: Laplacians.jl</vt:lpstr>
      <vt:lpstr>Julia Package: Laplacians.jl</vt:lpstr>
      <vt:lpstr>Julia Package: Laplacians.jl</vt:lpstr>
      <vt:lpstr>Julia Package: Laplacians.jl</vt:lpstr>
      <vt:lpstr>Julia Package: Laplacians.jl</vt:lpstr>
      <vt:lpstr>Julia Package: Laplacians.jl</vt:lpstr>
      <vt:lpstr>Thanks!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Sparsified Cholesky and Multigrid Solvers for Connection Laplacians </dc:title>
  <dc:creator>Rasmus Kyng</dc:creator>
  <cp:lastModifiedBy>Rasmus Kyng</cp:lastModifiedBy>
  <cp:revision>1471</cp:revision>
  <cp:lastPrinted>2017-08-22T16:00:42Z</cp:lastPrinted>
  <dcterms:created xsi:type="dcterms:W3CDTF">2016-05-22T18:01:52Z</dcterms:created>
  <dcterms:modified xsi:type="dcterms:W3CDTF">2019-08-05T10:57:35Z</dcterms:modified>
</cp:coreProperties>
</file>