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3"/>
  </p:notesMasterIdLst>
  <p:handoutMasterIdLst>
    <p:handoutMasterId r:id="rId124"/>
  </p:handoutMasterIdLst>
  <p:sldIdLst>
    <p:sldId id="569" r:id="rId2"/>
    <p:sldId id="807" r:id="rId3"/>
    <p:sldId id="1012" r:id="rId4"/>
    <p:sldId id="905" r:id="rId5"/>
    <p:sldId id="906" r:id="rId6"/>
    <p:sldId id="908" r:id="rId7"/>
    <p:sldId id="911" r:id="rId8"/>
    <p:sldId id="909" r:id="rId9"/>
    <p:sldId id="1068" r:id="rId10"/>
    <p:sldId id="1071" r:id="rId11"/>
    <p:sldId id="1200" r:id="rId12"/>
    <p:sldId id="1154" r:id="rId13"/>
    <p:sldId id="1201" r:id="rId14"/>
    <p:sldId id="1202" r:id="rId15"/>
    <p:sldId id="1079" r:id="rId16"/>
    <p:sldId id="1080" r:id="rId17"/>
    <p:sldId id="1203" r:id="rId18"/>
    <p:sldId id="1084" r:id="rId19"/>
    <p:sldId id="1198" r:id="rId20"/>
    <p:sldId id="1040" r:id="rId21"/>
    <p:sldId id="1015" r:id="rId22"/>
    <p:sldId id="1016" r:id="rId23"/>
    <p:sldId id="1017" r:id="rId24"/>
    <p:sldId id="1018" r:id="rId25"/>
    <p:sldId id="1019" r:id="rId26"/>
    <p:sldId id="1020" r:id="rId27"/>
    <p:sldId id="1023" r:id="rId28"/>
    <p:sldId id="1024" r:id="rId29"/>
    <p:sldId id="1049" r:id="rId30"/>
    <p:sldId id="1041" r:id="rId31"/>
    <p:sldId id="1186" r:id="rId32"/>
    <p:sldId id="1187" r:id="rId33"/>
    <p:sldId id="1052" r:id="rId34"/>
    <p:sldId id="1207" r:id="rId35"/>
    <p:sldId id="1208" r:id="rId36"/>
    <p:sldId id="1029" r:id="rId37"/>
    <p:sldId id="1030" r:id="rId38"/>
    <p:sldId id="1031" r:id="rId39"/>
    <p:sldId id="1032" r:id="rId40"/>
    <p:sldId id="1034" r:id="rId41"/>
    <p:sldId id="988" r:id="rId42"/>
    <p:sldId id="1206" r:id="rId43"/>
    <p:sldId id="1209" r:id="rId44"/>
    <p:sldId id="1175" r:id="rId45"/>
    <p:sldId id="1188" r:id="rId46"/>
    <p:sldId id="1085" r:id="rId47"/>
    <p:sldId id="1107" r:id="rId48"/>
    <p:sldId id="1108" r:id="rId49"/>
    <p:sldId id="1110" r:id="rId50"/>
    <p:sldId id="1111" r:id="rId51"/>
    <p:sldId id="1112" r:id="rId52"/>
    <p:sldId id="1113" r:id="rId53"/>
    <p:sldId id="1155" r:id="rId54"/>
    <p:sldId id="1156" r:id="rId55"/>
    <p:sldId id="1114" r:id="rId56"/>
    <p:sldId id="1105" r:id="rId57"/>
    <p:sldId id="1101" r:id="rId58"/>
    <p:sldId id="1176" r:id="rId59"/>
    <p:sldId id="1177" r:id="rId60"/>
    <p:sldId id="1178" r:id="rId61"/>
    <p:sldId id="1179" r:id="rId62"/>
    <p:sldId id="1180" r:id="rId63"/>
    <p:sldId id="1181" r:id="rId64"/>
    <p:sldId id="1182" r:id="rId65"/>
    <p:sldId id="1183" r:id="rId66"/>
    <p:sldId id="1189" r:id="rId67"/>
    <p:sldId id="1042" r:id="rId68"/>
    <p:sldId id="1043" r:id="rId69"/>
    <p:sldId id="1039" r:id="rId70"/>
    <p:sldId id="1003" r:id="rId71"/>
    <p:sldId id="1191" r:id="rId72"/>
    <p:sldId id="1115" r:id="rId73"/>
    <p:sldId id="1117" r:id="rId74"/>
    <p:sldId id="1119" r:id="rId75"/>
    <p:sldId id="1157" r:id="rId76"/>
    <p:sldId id="1158" r:id="rId77"/>
    <p:sldId id="1159" r:id="rId78"/>
    <p:sldId id="1160" r:id="rId79"/>
    <p:sldId id="1164" r:id="rId80"/>
    <p:sldId id="1165" r:id="rId81"/>
    <p:sldId id="1166" r:id="rId82"/>
    <p:sldId id="1168" r:id="rId83"/>
    <p:sldId id="1169" r:id="rId84"/>
    <p:sldId id="1172" r:id="rId85"/>
    <p:sldId id="1170" r:id="rId86"/>
    <p:sldId id="1122" r:id="rId87"/>
    <p:sldId id="1123" r:id="rId88"/>
    <p:sldId id="1125" r:id="rId89"/>
    <p:sldId id="1167" r:id="rId90"/>
    <p:sldId id="1127" r:id="rId91"/>
    <p:sldId id="1126" r:id="rId92"/>
    <p:sldId id="1137" r:id="rId93"/>
    <p:sldId id="1128" r:id="rId94"/>
    <p:sldId id="1129" r:id="rId95"/>
    <p:sldId id="1130" r:id="rId96"/>
    <p:sldId id="1131" r:id="rId97"/>
    <p:sldId id="1133" r:id="rId98"/>
    <p:sldId id="1138" r:id="rId99"/>
    <p:sldId id="1132" r:id="rId100"/>
    <p:sldId id="1139" r:id="rId101"/>
    <p:sldId id="1140" r:id="rId102"/>
    <p:sldId id="1141" r:id="rId103"/>
    <p:sldId id="1145" r:id="rId104"/>
    <p:sldId id="1142" r:id="rId105"/>
    <p:sldId id="1143" r:id="rId106"/>
    <p:sldId id="1144" r:id="rId107"/>
    <p:sldId id="1146" r:id="rId108"/>
    <p:sldId id="1147" r:id="rId109"/>
    <p:sldId id="1148" r:id="rId110"/>
    <p:sldId id="1149" r:id="rId111"/>
    <p:sldId id="1150" r:id="rId112"/>
    <p:sldId id="1151" r:id="rId113"/>
    <p:sldId id="1152" r:id="rId114"/>
    <p:sldId id="1184" r:id="rId115"/>
    <p:sldId id="1195" r:id="rId116"/>
    <p:sldId id="1194" r:id="rId117"/>
    <p:sldId id="1193" r:id="rId118"/>
    <p:sldId id="1196" r:id="rId119"/>
    <p:sldId id="1197" r:id="rId120"/>
    <p:sldId id="1185" r:id="rId121"/>
    <p:sldId id="997" r:id="rId122"/>
  </p:sldIdLst>
  <p:sldSz cx="9144000" cy="6858000" type="screen4x3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6" userDrawn="1">
          <p15:clr>
            <a:srgbClr val="A4A3A4"/>
          </p15:clr>
        </p15:guide>
        <p15:guide id="3" orient="horz" pos="2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9"/>
    <p:restoredTop sz="77104"/>
  </p:normalViewPr>
  <p:slideViewPr>
    <p:cSldViewPr snapToGrid="0" snapToObjects="1" showGuides="1">
      <p:cViewPr varScale="1">
        <p:scale>
          <a:sx n="169" d="100"/>
          <a:sy n="169" d="100"/>
        </p:scale>
        <p:origin x="3512" y="176"/>
      </p:cViewPr>
      <p:guideLst>
        <p:guide pos="2856"/>
        <p:guide orient="horz" pos="2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E82F-0317-9F46-9F5D-B26F8547AD14}" type="datetimeFigureOut">
              <a:rPr lang="en-US" smtClean="0"/>
              <a:t>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B989-1516-5A41-90C2-7304C1F8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2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BCE96-A684-FE42-A5D9-432440434C01}" type="datetimeFigureOut">
              <a:rPr lang="en-US" smtClean="0"/>
              <a:t>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B86E-3C06-8944-9521-88765CD02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42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8677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38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176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72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207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2677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3808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3087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1820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85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008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939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7772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5141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7209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6111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2603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884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6081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4289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6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7402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7517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77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34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6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36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89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0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4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6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0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7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36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34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86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6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4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30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36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31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4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8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692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3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63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190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316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033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272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64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34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524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47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93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5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64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972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09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460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2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332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873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52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868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64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315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75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068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272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96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512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055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12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74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733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40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318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928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753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7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217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635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372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9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827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963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92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5935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937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3072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37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39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4422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02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622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5370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301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13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745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49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566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04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067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8374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528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991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422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201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9310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7629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631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6329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568" y="363836"/>
            <a:ext cx="77687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18DB-5A3D-EB49-A17E-B98FBF00787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10.png"/><Relationship Id="rId4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10.png"/><Relationship Id="rId4" Type="http://schemas.openxmlformats.org/officeDocument/2006/relationships/image" Target="../media/image1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5" Type="http://schemas.openxmlformats.org/officeDocument/2006/relationships/image" Target="../media/image99.png"/><Relationship Id="rId10" Type="http://schemas.openxmlformats.org/officeDocument/2006/relationships/image" Target="../media/image95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84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0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0" Type="http://schemas.openxmlformats.org/officeDocument/2006/relationships/image" Target="../media/image101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104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0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5" Type="http://schemas.openxmlformats.org/officeDocument/2006/relationships/image" Target="../media/image111.png"/><Relationship Id="rId10" Type="http://schemas.openxmlformats.org/officeDocument/2006/relationships/image" Target="../media/image109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110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77.png"/><Relationship Id="rId5" Type="http://schemas.openxmlformats.org/officeDocument/2006/relationships/image" Target="../media/image114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10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tiff"/><Relationship Id="rId5" Type="http://schemas.openxmlformats.org/officeDocument/2006/relationships/image" Target="../media/image80.tiff"/><Relationship Id="rId4" Type="http://schemas.openxmlformats.org/officeDocument/2006/relationships/image" Target="../media/image79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280.png"/><Relationship Id="rId10" Type="http://schemas.openxmlformats.org/officeDocument/2006/relationships/image" Target="../media/image30.png"/><Relationship Id="rId4" Type="http://schemas.openxmlformats.org/officeDocument/2006/relationships/image" Target="../media/image270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80.png"/><Relationship Id="rId10" Type="http://schemas.openxmlformats.org/officeDocument/2006/relationships/image" Target="../media/image30.png"/><Relationship Id="rId4" Type="http://schemas.openxmlformats.org/officeDocument/2006/relationships/image" Target="../media/image270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46.png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620.png"/><Relationship Id="rId5" Type="http://schemas.openxmlformats.org/officeDocument/2006/relationships/image" Target="../media/image66.png"/><Relationship Id="rId10" Type="http://schemas.openxmlformats.org/officeDocument/2006/relationships/image" Target="../media/image600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5" Type="http://schemas.openxmlformats.org/officeDocument/2006/relationships/image" Target="../media/image99.png"/><Relationship Id="rId10" Type="http://schemas.openxmlformats.org/officeDocument/2006/relationships/image" Target="../media/image95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0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0" Type="http://schemas.openxmlformats.org/officeDocument/2006/relationships/image" Target="../media/image101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10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1110.png"/><Relationship Id="rId7" Type="http://schemas.openxmlformats.org/officeDocument/2006/relationships/image" Target="../media/image110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0.png"/><Relationship Id="rId5" Type="http://schemas.openxmlformats.org/officeDocument/2006/relationships/image" Target="../media/image1080.png"/><Relationship Id="rId4" Type="http://schemas.openxmlformats.org/officeDocument/2006/relationships/image" Target="../media/image88.png"/><Relationship Id="rId9" Type="http://schemas.openxmlformats.org/officeDocument/2006/relationships/image" Target="../media/image11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4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0.png"/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12" Type="http://schemas.openxmlformats.org/officeDocument/2006/relationships/image" Target="../media/image119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11" Type="http://schemas.openxmlformats.org/officeDocument/2006/relationships/image" Target="../media/image1180.png"/><Relationship Id="rId5" Type="http://schemas.openxmlformats.org/officeDocument/2006/relationships/image" Target="../media/image1090.png"/><Relationship Id="rId10" Type="http://schemas.openxmlformats.org/officeDocument/2006/relationships/image" Target="../media/image1170.png"/><Relationship Id="rId4" Type="http://schemas.openxmlformats.org/officeDocument/2006/relationships/image" Target="../media/image88.png"/><Relationship Id="rId9" Type="http://schemas.openxmlformats.org/officeDocument/2006/relationships/image" Target="../media/image116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10" Type="http://schemas.openxmlformats.org/officeDocument/2006/relationships/image" Target="../media/image123.png"/><Relationship Id="rId4" Type="http://schemas.openxmlformats.org/officeDocument/2006/relationships/image" Target="../media/image88.png"/><Relationship Id="rId9" Type="http://schemas.openxmlformats.org/officeDocument/2006/relationships/image" Target="../media/image12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10" Type="http://schemas.openxmlformats.org/officeDocument/2006/relationships/image" Target="../media/image125.png"/><Relationship Id="rId4" Type="http://schemas.openxmlformats.org/officeDocument/2006/relationships/image" Target="../media/image88.png"/><Relationship Id="rId9" Type="http://schemas.openxmlformats.org/officeDocument/2006/relationships/image" Target="../media/image12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10" Type="http://schemas.openxmlformats.org/officeDocument/2006/relationships/image" Target="../media/image123.png"/><Relationship Id="rId4" Type="http://schemas.openxmlformats.org/officeDocument/2006/relationships/image" Target="../media/image88.png"/><Relationship Id="rId9" Type="http://schemas.openxmlformats.org/officeDocument/2006/relationships/image" Target="../media/image12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11" Type="http://schemas.openxmlformats.org/officeDocument/2006/relationships/image" Target="../media/image128.png"/><Relationship Id="rId5" Type="http://schemas.openxmlformats.org/officeDocument/2006/relationships/image" Target="../media/image1090.png"/><Relationship Id="rId10" Type="http://schemas.openxmlformats.org/officeDocument/2006/relationships/image" Target="../media/image123.png"/><Relationship Id="rId4" Type="http://schemas.openxmlformats.org/officeDocument/2006/relationships/image" Target="../media/image88.png"/><Relationship Id="rId9" Type="http://schemas.openxmlformats.org/officeDocument/2006/relationships/image" Target="../media/image12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1.png"/><Relationship Id="rId5" Type="http://schemas.openxmlformats.org/officeDocument/2006/relationships/image" Target="../media/image742.png"/><Relationship Id="rId4" Type="http://schemas.openxmlformats.org/officeDocument/2006/relationships/image" Target="../media/image13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2872021"/>
          </a:xfrm>
        </p:spPr>
        <p:txBody>
          <a:bodyPr/>
          <a:lstStyle/>
          <a:p>
            <a:r>
              <a:rPr lang="en-US" dirty="0"/>
              <a:t>A numerical analysis approach to </a:t>
            </a:r>
            <a:br>
              <a:rPr lang="en-US" dirty="0"/>
            </a:br>
            <a:r>
              <a:rPr lang="en-US" dirty="0"/>
              <a:t>convex optimization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851535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91809"/>
              </p:ext>
            </p:extLst>
          </p:nvPr>
        </p:nvGraphicFramePr>
        <p:xfrm>
          <a:off x="628650" y="1590901"/>
          <a:ext cx="8515350" cy="391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511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Speaker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Rasmus Kyng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ETH Zurich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Joint works with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D. Adil, R. Peng, S. Sachdeva, D. Wang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March, 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4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B23881-6D33-E042-A3E1-CBE8F073E80D}"/>
              </a:ext>
            </a:extLst>
          </p:cNvPr>
          <p:cNvCxnSpPr>
            <a:cxnSpLocks/>
          </p:cNvCxnSpPr>
          <p:nvPr/>
        </p:nvCxnSpPr>
        <p:spPr>
          <a:xfrm flipV="1">
            <a:off x="1580603" y="2350186"/>
            <a:ext cx="0" cy="16074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630A2C8-19F9-1C49-9507-0EA28F1B1B38}"/>
              </a:ext>
            </a:extLst>
          </p:cNvPr>
          <p:cNvSpPr/>
          <p:nvPr/>
        </p:nvSpPr>
        <p:spPr>
          <a:xfrm>
            <a:off x="427139" y="4642556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Inf</a:t>
            </a:r>
            <a:r>
              <a:rPr lang="en-US" sz="1400" dirty="0">
                <a:solidFill>
                  <a:schemeClr val="tx1"/>
                </a:solidFill>
              </a:rPr>
              <a:t>-norm regression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17C005-B1FB-E344-B3B0-8C5922585752}"/>
              </a:ext>
            </a:extLst>
          </p:cNvPr>
          <p:cNvSpPr/>
          <p:nvPr/>
        </p:nvSpPr>
        <p:spPr>
          <a:xfrm>
            <a:off x="298406" y="3957600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Nesterov</a:t>
            </a:r>
            <a:r>
              <a:rPr lang="en-US" sz="1400" dirty="0"/>
              <a:t> &amp; </a:t>
            </a:r>
            <a:r>
              <a:rPr lang="en-US" sz="1400" dirty="0" err="1"/>
              <a:t>Nemirovski</a:t>
            </a:r>
            <a:r>
              <a:rPr lang="en-US" sz="1400" dirty="0"/>
              <a:t> ‘94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D16C17-CF9C-0346-A233-E7F608F3FB91}"/>
              </a:ext>
            </a:extLst>
          </p:cNvPr>
          <p:cNvSpPr/>
          <p:nvPr/>
        </p:nvSpPr>
        <p:spPr>
          <a:xfrm>
            <a:off x="427139" y="431093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2C973F-52EE-D142-9B5F-65D1C1FFBE9C}"/>
                  </a:ext>
                </a:extLst>
              </p:cNvPr>
              <p:cNvSpPr/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400" dirty="0"/>
                  <a:t> linear eq. solves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2C973F-52EE-D142-9B5F-65D1C1FFB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  <a:blipFill>
                <a:blip r:embed="rId4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7B0DA1-8A79-8D46-B482-B6DB1839F2E8}"/>
                  </a:ext>
                </a:extLst>
              </p:cNvPr>
              <p:cNvSpPr/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7B0DA1-8A79-8D46-B482-B6DB1839F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  <a:blipFill>
                <a:blip r:embed="rId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E6A0CEB-6A28-6048-873D-ED95946F2D4D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76E0E2-3DA7-6746-9177-3D957622B890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E51D7B-3BE2-DA41-BC59-41AEC5F40B9F}"/>
              </a:ext>
            </a:extLst>
          </p:cNvPr>
          <p:cNvSpPr/>
          <p:nvPr/>
        </p:nvSpPr>
        <p:spPr>
          <a:xfrm>
            <a:off x="4560798" y="463702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21129B-433A-5B45-B600-61816DF9F195}"/>
                  </a:ext>
                </a:extLst>
              </p:cNvPr>
              <p:cNvSpPr/>
              <p:nvPr/>
            </p:nvSpPr>
            <p:spPr>
              <a:xfrm>
                <a:off x="4506173" y="1979305"/>
                <a:ext cx="2451947" cy="31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linear eq. solve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21129B-433A-5B45-B600-61816DF9F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173" y="1979305"/>
                <a:ext cx="2451947" cy="310150"/>
              </a:xfrm>
              <a:prstGeom prst="rect">
                <a:avLst/>
              </a:prstGeom>
              <a:blipFill>
                <a:blip r:embed="rId6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148658-BF58-6748-92DD-0FEA238002A7}"/>
              </a:ext>
            </a:extLst>
          </p:cNvPr>
          <p:cNvCxnSpPr>
            <a:cxnSpLocks/>
          </p:cNvCxnSpPr>
          <p:nvPr/>
        </p:nvCxnSpPr>
        <p:spPr>
          <a:xfrm flipV="1">
            <a:off x="5714261" y="2350185"/>
            <a:ext cx="0" cy="22923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E5C0D5A-24ED-334A-95F9-A1F905B1DB0A}"/>
              </a:ext>
            </a:extLst>
          </p:cNvPr>
          <p:cNvSpPr/>
          <p:nvPr/>
        </p:nvSpPr>
        <p:spPr>
          <a:xfrm>
            <a:off x="4560798" y="5038495"/>
            <a:ext cx="28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Chinese mathematicians, 2</a:t>
            </a:r>
            <a:r>
              <a:rPr lang="en-US" sz="1400" baseline="30000" dirty="0"/>
              <a:t>nd</a:t>
            </a:r>
            <a:r>
              <a:rPr lang="en-US" sz="1400" dirty="0"/>
              <a:t> century</a:t>
            </a:r>
          </a:p>
          <a:p>
            <a:pPr algn="ctr"/>
            <a:r>
              <a:rPr lang="en-US" sz="1400" dirty="0"/>
              <a:t>Gauss, 19</a:t>
            </a:r>
            <a:r>
              <a:rPr lang="en-US" sz="1400" baseline="30000" dirty="0"/>
              <a:t>th</a:t>
            </a:r>
            <a:r>
              <a:rPr lang="en-US" sz="1400" dirty="0"/>
              <a:t> century	</a:t>
            </a:r>
          </a:p>
        </p:txBody>
      </p:sp>
    </p:spTree>
    <p:extLst>
      <p:ext uri="{BB962C8B-B14F-4D97-AF65-F5344CB8AC3E}">
        <p14:creationId xmlns:p14="http://schemas.microsoft.com/office/powerpoint/2010/main" val="7391263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89483" cy="54058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89483" cy="5405816"/>
              </a:xfrm>
              <a:blipFill>
                <a:blip r:embed="rId3"/>
                <a:stretch>
                  <a:fillRect l="-126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D3AEE02-2D18-C242-885E-043A5B6660AE}"/>
              </a:ext>
            </a:extLst>
          </p:cNvPr>
          <p:cNvSpPr/>
          <p:nvPr/>
        </p:nvSpPr>
        <p:spPr>
          <a:xfrm rot="5042074">
            <a:off x="6731962" y="2250782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8AF741E-BDE7-2348-A6DF-4F6F973CA207}"/>
              </a:ext>
            </a:extLst>
          </p:cNvPr>
          <p:cNvSpPr/>
          <p:nvPr/>
        </p:nvSpPr>
        <p:spPr>
          <a:xfrm rot="5042074">
            <a:off x="6969114" y="3824086"/>
            <a:ext cx="1003369" cy="16892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9907582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701617" cy="54058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701617" cy="5405816"/>
              </a:xfrm>
              <a:blipFill>
                <a:blip r:embed="rId3"/>
                <a:stretch>
                  <a:fillRect l="-1310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D3AEE02-2D18-C242-885E-043A5B6660AE}"/>
              </a:ext>
            </a:extLst>
          </p:cNvPr>
          <p:cNvSpPr/>
          <p:nvPr/>
        </p:nvSpPr>
        <p:spPr>
          <a:xfrm rot="5042074">
            <a:off x="6731962" y="2250782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8AF741E-BDE7-2348-A6DF-4F6F973CA207}"/>
              </a:ext>
            </a:extLst>
          </p:cNvPr>
          <p:cNvSpPr/>
          <p:nvPr/>
        </p:nvSpPr>
        <p:spPr>
          <a:xfrm rot="5042074">
            <a:off x="6969114" y="3824086"/>
            <a:ext cx="1003369" cy="16892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1066091-45F3-3D48-9159-08D669087444}"/>
              </a:ext>
            </a:extLst>
          </p:cNvPr>
          <p:cNvSpPr/>
          <p:nvPr/>
        </p:nvSpPr>
        <p:spPr>
          <a:xfrm rot="10200228">
            <a:off x="6319774" y="2864809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9090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59"/>
                <a:ext cx="8690011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59"/>
                <a:ext cx="8690011" cy="5670767"/>
              </a:xfrm>
              <a:blipFill>
                <a:blip r:embed="rId3"/>
                <a:stretch>
                  <a:fillRect l="-1312" t="-1790" r="-1749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D3AEE02-2D18-C242-885E-043A5B6660AE}"/>
              </a:ext>
            </a:extLst>
          </p:cNvPr>
          <p:cNvSpPr/>
          <p:nvPr/>
        </p:nvSpPr>
        <p:spPr>
          <a:xfrm rot="5042074">
            <a:off x="6731962" y="2250782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8AF741E-BDE7-2348-A6DF-4F6F973CA207}"/>
              </a:ext>
            </a:extLst>
          </p:cNvPr>
          <p:cNvSpPr/>
          <p:nvPr/>
        </p:nvSpPr>
        <p:spPr>
          <a:xfrm rot="5042074">
            <a:off x="6969114" y="3824086"/>
            <a:ext cx="1003369" cy="16892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1066091-45F3-3D48-9159-08D669087444}"/>
              </a:ext>
            </a:extLst>
          </p:cNvPr>
          <p:cNvSpPr/>
          <p:nvPr/>
        </p:nvSpPr>
        <p:spPr>
          <a:xfrm rot="10200228">
            <a:off x="6319774" y="2864809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395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59"/>
                <a:ext cx="8690011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59"/>
                <a:ext cx="8690011" cy="5670767"/>
              </a:xfrm>
              <a:blipFill>
                <a:blip r:embed="rId3"/>
                <a:stretch>
                  <a:fillRect l="-1312" t="-1790" r="-1749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30749324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78906961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5112379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0464323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766242" y="3174567"/>
            <a:ext cx="1139819" cy="11306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12820928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4" idx="5"/>
            <a:endCxn id="10" idx="1"/>
          </p:cNvCxnSpPr>
          <p:nvPr/>
        </p:nvCxnSpPr>
        <p:spPr>
          <a:xfrm>
            <a:off x="6745939" y="3174567"/>
            <a:ext cx="498336" cy="113709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766242" y="3174567"/>
            <a:ext cx="1139819" cy="11306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322822748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</a:t>
                </a:r>
                <a:r>
                  <a:rPr lang="en-US" dirty="0">
                    <a:solidFill>
                      <a:srgbClr val="FF0000"/>
                    </a:solidFill>
                  </a:rPr>
                  <a:t>unit weight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</a:t>
                </a:r>
                <a:r>
                  <a:rPr lang="en-US" dirty="0">
                    <a:solidFill>
                      <a:srgbClr val="FF0000"/>
                    </a:solidFill>
                  </a:rPr>
                  <a:t>reweigh</a:t>
                </a:r>
                <a:r>
                  <a:rPr lang="en-US" dirty="0"/>
                  <a:t>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4" idx="5"/>
            <a:endCxn id="10" idx="1"/>
          </p:cNvCxnSpPr>
          <p:nvPr/>
        </p:nvCxnSpPr>
        <p:spPr>
          <a:xfrm>
            <a:off x="6745939" y="3174567"/>
            <a:ext cx="498336" cy="113709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766242" y="3174567"/>
            <a:ext cx="1139819" cy="11306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76656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B23881-6D33-E042-A3E1-CBE8F073E80D}"/>
              </a:ext>
            </a:extLst>
          </p:cNvPr>
          <p:cNvCxnSpPr>
            <a:cxnSpLocks/>
          </p:cNvCxnSpPr>
          <p:nvPr/>
        </p:nvCxnSpPr>
        <p:spPr>
          <a:xfrm flipV="1">
            <a:off x="1580603" y="2350186"/>
            <a:ext cx="0" cy="16074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630A2C8-19F9-1C49-9507-0EA28F1B1B38}"/>
              </a:ext>
            </a:extLst>
          </p:cNvPr>
          <p:cNvSpPr/>
          <p:nvPr/>
        </p:nvSpPr>
        <p:spPr>
          <a:xfrm>
            <a:off x="427139" y="4642556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Inf</a:t>
            </a:r>
            <a:r>
              <a:rPr lang="en-US" sz="1400" dirty="0">
                <a:solidFill>
                  <a:schemeClr val="tx1"/>
                </a:solidFill>
              </a:rPr>
              <a:t>-norm regression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17C005-B1FB-E344-B3B0-8C5922585752}"/>
              </a:ext>
            </a:extLst>
          </p:cNvPr>
          <p:cNvSpPr/>
          <p:nvPr/>
        </p:nvSpPr>
        <p:spPr>
          <a:xfrm>
            <a:off x="298406" y="3957600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Nesterov</a:t>
            </a:r>
            <a:r>
              <a:rPr lang="en-US" sz="1400" dirty="0"/>
              <a:t> &amp; </a:t>
            </a:r>
            <a:r>
              <a:rPr lang="en-US" sz="1400" dirty="0" err="1"/>
              <a:t>Nemirovski</a:t>
            </a:r>
            <a:r>
              <a:rPr lang="en-US" sz="1400" dirty="0"/>
              <a:t> ‘94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D16C17-CF9C-0346-A233-E7F608F3FB91}"/>
              </a:ext>
            </a:extLst>
          </p:cNvPr>
          <p:cNvSpPr/>
          <p:nvPr/>
        </p:nvSpPr>
        <p:spPr>
          <a:xfrm>
            <a:off x="427139" y="431093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2C973F-52EE-D142-9B5F-65D1C1FFBE9C}"/>
                  </a:ext>
                </a:extLst>
              </p:cNvPr>
              <p:cNvSpPr/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400" dirty="0"/>
                  <a:t> linear eq. solves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2C973F-52EE-D142-9B5F-65D1C1FFB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  <a:blipFill>
                <a:blip r:embed="rId4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7B0DA1-8A79-8D46-B482-B6DB1839F2E8}"/>
                  </a:ext>
                </a:extLst>
              </p:cNvPr>
              <p:cNvSpPr/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7B0DA1-8A79-8D46-B482-B6DB1839F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  <a:blipFill>
                <a:blip r:embed="rId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E6A0CEB-6A28-6048-873D-ED95946F2D4D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76E0E2-3DA7-6746-9177-3D957622B890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E51D7B-3BE2-DA41-BC59-41AEC5F40B9F}"/>
              </a:ext>
            </a:extLst>
          </p:cNvPr>
          <p:cNvSpPr/>
          <p:nvPr/>
        </p:nvSpPr>
        <p:spPr>
          <a:xfrm>
            <a:off x="4560798" y="463702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21129B-433A-5B45-B600-61816DF9F195}"/>
                  </a:ext>
                </a:extLst>
              </p:cNvPr>
              <p:cNvSpPr/>
              <p:nvPr/>
            </p:nvSpPr>
            <p:spPr>
              <a:xfrm>
                <a:off x="4506173" y="1979305"/>
                <a:ext cx="2451947" cy="31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linear eq. solve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21129B-433A-5B45-B600-61816DF9F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173" y="1979305"/>
                <a:ext cx="2451947" cy="310150"/>
              </a:xfrm>
              <a:prstGeom prst="rect">
                <a:avLst/>
              </a:prstGeom>
              <a:blipFill>
                <a:blip r:embed="rId6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148658-BF58-6748-92DD-0FEA238002A7}"/>
              </a:ext>
            </a:extLst>
          </p:cNvPr>
          <p:cNvCxnSpPr>
            <a:cxnSpLocks/>
          </p:cNvCxnSpPr>
          <p:nvPr/>
        </p:nvCxnSpPr>
        <p:spPr>
          <a:xfrm flipV="1">
            <a:off x="5714261" y="2350185"/>
            <a:ext cx="0" cy="22923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E5C0D5A-24ED-334A-95F9-A1F905B1DB0A}"/>
              </a:ext>
            </a:extLst>
          </p:cNvPr>
          <p:cNvSpPr/>
          <p:nvPr/>
        </p:nvSpPr>
        <p:spPr>
          <a:xfrm>
            <a:off x="4560798" y="5038495"/>
            <a:ext cx="28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Chinese mathematicians, 2</a:t>
            </a:r>
            <a:r>
              <a:rPr lang="en-US" sz="1400" baseline="30000" dirty="0"/>
              <a:t>nd</a:t>
            </a:r>
            <a:r>
              <a:rPr lang="en-US" sz="1400" dirty="0"/>
              <a:t> century</a:t>
            </a:r>
          </a:p>
          <a:p>
            <a:pPr algn="ctr"/>
            <a:r>
              <a:rPr lang="en-US" sz="1400" dirty="0"/>
              <a:t>Gauss, 19</a:t>
            </a:r>
            <a:r>
              <a:rPr lang="en-US" sz="1400" baseline="30000" dirty="0"/>
              <a:t>th</a:t>
            </a:r>
            <a:r>
              <a:rPr lang="en-US" sz="1400" dirty="0"/>
              <a:t> century	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7EDCFF-0B7E-6142-B647-F407EF15A811}"/>
              </a:ext>
            </a:extLst>
          </p:cNvPr>
          <p:cNvGrpSpPr/>
          <p:nvPr/>
        </p:nvGrpSpPr>
        <p:grpSpPr>
          <a:xfrm>
            <a:off x="483875" y="1517836"/>
            <a:ext cx="5230386" cy="2400269"/>
            <a:chOff x="483875" y="1517836"/>
            <a:chExt cx="5230386" cy="24002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E1B482F-8503-F74C-90D3-7A998C69E4E0}"/>
                </a:ext>
              </a:extLst>
            </p:cNvPr>
            <p:cNvSpPr/>
            <p:nvPr/>
          </p:nvSpPr>
          <p:spPr>
            <a:xfrm>
              <a:off x="483875" y="3571834"/>
              <a:ext cx="5230386" cy="346271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62F106-BE83-614A-B57E-E8D8A933CAF0}"/>
                </a:ext>
              </a:extLst>
            </p:cNvPr>
            <p:cNvSpPr/>
            <p:nvPr/>
          </p:nvSpPr>
          <p:spPr>
            <a:xfrm>
              <a:off x="1504475" y="3222255"/>
              <a:ext cx="28584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Bubeck</a:t>
              </a:r>
              <a:r>
                <a:rPr lang="en-US" sz="1400" dirty="0"/>
                <a:t>, Cohen, Lee, Li ‘18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3BFAC5C-0BBD-4642-A072-B274839A10E5}"/>
                    </a:ext>
                  </a:extLst>
                </p:cNvPr>
                <p:cNvSpPr/>
                <p:nvPr/>
              </p:nvSpPr>
              <p:spPr>
                <a:xfrm>
                  <a:off x="1797887" y="1517836"/>
                  <a:ext cx="2451947" cy="5037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r>
                    <a:rPr lang="en-US" sz="1800" dirty="0"/>
                    <a:t> linear eq. solves</a:t>
                  </a: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3BFAC5C-0BBD-4642-A072-B274839A10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7887" y="1517836"/>
                  <a:ext cx="2451947" cy="503792"/>
                </a:xfrm>
                <a:prstGeom prst="rect">
                  <a:avLst/>
                </a:prstGeom>
                <a:blipFill>
                  <a:blip r:embed="rId7"/>
                  <a:stretch>
                    <a:fillRect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77EB7C-9E7D-004A-BC05-9AC57DFBD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7520" y="2350186"/>
              <a:ext cx="0" cy="87206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DB2233-A6C3-0648-9EB8-5863EFEBD7AC}"/>
                </a:ext>
              </a:extLst>
            </p:cNvPr>
            <p:cNvSpPr/>
            <p:nvPr/>
          </p:nvSpPr>
          <p:spPr>
            <a:xfrm>
              <a:off x="1965902" y="3592104"/>
              <a:ext cx="17359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563C25-4434-FE4A-AD06-08400A8AD46E}"/>
              </a:ext>
            </a:extLst>
          </p:cNvPr>
          <p:cNvGrpSpPr/>
          <p:nvPr/>
        </p:nvGrpSpPr>
        <p:grpSpPr>
          <a:xfrm>
            <a:off x="2686683" y="940608"/>
            <a:ext cx="3742674" cy="2242205"/>
            <a:chOff x="2686683" y="940608"/>
            <a:chExt cx="3742674" cy="224220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E3D9816-6513-9548-82C5-B3655D614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7081" y="2350761"/>
              <a:ext cx="0" cy="1953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B67801-6976-264B-BD8F-5A9C2E405052}"/>
                </a:ext>
              </a:extLst>
            </p:cNvPr>
            <p:cNvSpPr/>
            <p:nvPr/>
          </p:nvSpPr>
          <p:spPr>
            <a:xfrm>
              <a:off x="2906747" y="2514116"/>
              <a:ext cx="28584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Adil, K., Peng, Sachdeva ‘19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4E1F0B7-B47F-7048-AD67-E5DD533C7DA0}"/>
                </a:ext>
              </a:extLst>
            </p:cNvPr>
            <p:cNvSpPr/>
            <p:nvPr/>
          </p:nvSpPr>
          <p:spPr>
            <a:xfrm>
              <a:off x="2686683" y="2802070"/>
              <a:ext cx="3009897" cy="380743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75140B4-EBE9-754D-A18B-3BD67FB1ACAC}"/>
                </a:ext>
              </a:extLst>
            </p:cNvPr>
            <p:cNvSpPr/>
            <p:nvPr/>
          </p:nvSpPr>
          <p:spPr>
            <a:xfrm>
              <a:off x="3421357" y="2822341"/>
              <a:ext cx="157334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AA98B87-9392-144A-8C5C-16384D0D4CDA}"/>
                    </a:ext>
                  </a:extLst>
                </p:cNvPr>
                <p:cNvSpPr/>
                <p:nvPr/>
              </p:nvSpPr>
              <p:spPr>
                <a:xfrm>
                  <a:off x="3048975" y="940608"/>
                  <a:ext cx="3380382" cy="7623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sup>
                      </m:sSup>
                    </m:oMath>
                  </a14:m>
                  <a:r>
                    <a:rPr lang="en-US" sz="1800" dirty="0"/>
                    <a:t> linear eq. solves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AA98B87-9392-144A-8C5C-16384D0D4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975" y="940608"/>
                  <a:ext cx="3380382" cy="762325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168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</a:t>
                </a:r>
                <a:r>
                  <a:rPr lang="en-US" dirty="0">
                    <a:solidFill>
                      <a:srgbClr val="FF0000"/>
                    </a:solidFill>
                  </a:rPr>
                  <a:t>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</a:t>
                </a:r>
                <a:r>
                  <a:rPr lang="en-US" dirty="0">
                    <a:solidFill>
                      <a:srgbClr val="FF0000"/>
                    </a:solidFill>
                  </a:rPr>
                  <a:t>reweigh</a:t>
                </a:r>
                <a:r>
                  <a:rPr lang="en-US" dirty="0"/>
                  <a:t>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436244" y="357864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4" idx="5"/>
            <a:endCxn id="10" idx="1"/>
          </p:cNvCxnSpPr>
          <p:nvPr/>
        </p:nvCxnSpPr>
        <p:spPr>
          <a:xfrm>
            <a:off x="6958211" y="2462246"/>
            <a:ext cx="498336" cy="113709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303811" y="3719944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574882" y="3649295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401843" y="3713520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978514" y="2462246"/>
            <a:ext cx="1139819" cy="11306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283508" y="4205604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8049014" y="359291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839876" y="234164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958211" y="2462246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12E428-103D-8442-B2F4-E348F033E4A7}"/>
                  </a:ext>
                </a:extLst>
              </p:cNvPr>
              <p:cNvSpPr/>
              <p:nvPr/>
            </p:nvSpPr>
            <p:spPr>
              <a:xfrm>
                <a:off x="5624797" y="4433856"/>
                <a:ext cx="3377656" cy="1472647"/>
              </a:xfrm>
              <a:prstGeom prst="rect">
                <a:avLst/>
              </a:prstGeom>
              <a:solidFill>
                <a:schemeClr val="bg1"/>
              </a:solidFill>
              <a:ln w="47625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</a:rPr>
                  <a:t>Recurse</a:t>
                </a:r>
                <a:r>
                  <a:rPr lang="en-US" sz="2200" dirty="0">
                    <a:solidFill>
                      <a:srgbClr val="FF0000"/>
                    </a:solidFill>
                  </a:rPr>
                  <a:t> on new 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weight instance.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Handle bias by 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non-homogeneous scaling.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12E428-103D-8442-B2F4-E348F033E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97" y="4433856"/>
                <a:ext cx="3377656" cy="1472647"/>
              </a:xfrm>
              <a:prstGeom prst="rect">
                <a:avLst/>
              </a:prstGeom>
              <a:blipFill>
                <a:blip r:embed="rId4"/>
                <a:stretch>
                  <a:fillRect l="-1476" b="-4959"/>
                </a:stretch>
              </a:blipFill>
              <a:ln w="476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07029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6) Expander partition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7) Sample and reweigh internal edges edges to </a:t>
                </a:r>
                <a:r>
                  <a:rPr lang="en-US" dirty="0" err="1">
                    <a:solidFill>
                      <a:srgbClr val="FF0000"/>
                    </a:solidFill>
                  </a:rPr>
                  <a:t>sparsify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4" idx="5"/>
            <a:endCxn id="10" idx="1"/>
          </p:cNvCxnSpPr>
          <p:nvPr/>
        </p:nvCxnSpPr>
        <p:spPr>
          <a:xfrm>
            <a:off x="6745939" y="3174567"/>
            <a:ext cx="498336" cy="113709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766242" y="3174567"/>
            <a:ext cx="1139819" cy="11306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33034941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6) Expander partition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7) Sample and reweigh internal edges edges to </a:t>
                </a:r>
                <a:r>
                  <a:rPr lang="en-US" dirty="0" err="1">
                    <a:solidFill>
                      <a:srgbClr val="FF0000"/>
                    </a:solidFill>
                  </a:rPr>
                  <a:t>sparsify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47080A-26C5-834A-8524-DB5325AFA5C9}"/>
              </a:ext>
            </a:extLst>
          </p:cNvPr>
          <p:cNvSpPr/>
          <p:nvPr/>
        </p:nvSpPr>
        <p:spPr>
          <a:xfrm>
            <a:off x="5733430" y="2910600"/>
            <a:ext cx="3399812" cy="1477328"/>
          </a:xfrm>
          <a:prstGeom prst="rect">
            <a:avLst/>
          </a:prstGeom>
          <a:ln w="476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Preserve linear, quadratic,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and </a:t>
            </a:r>
            <a:r>
              <a:rPr lang="en-US" sz="1800" dirty="0" err="1">
                <a:solidFill>
                  <a:srgbClr val="FF0000"/>
                </a:solidFill>
              </a:rPr>
              <a:t>pth</a:t>
            </a:r>
            <a:r>
              <a:rPr lang="en-US" sz="1800" dirty="0">
                <a:solidFill>
                  <a:srgbClr val="FF0000"/>
                </a:solidFill>
              </a:rPr>
              <a:t> power simultaneously?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Ensure projection of gradient to partition cycle space is uniform. </a:t>
            </a:r>
          </a:p>
        </p:txBody>
      </p:sp>
    </p:spTree>
    <p:extLst>
      <p:ext uri="{BB962C8B-B14F-4D97-AF65-F5344CB8AC3E}">
        <p14:creationId xmlns:p14="http://schemas.microsoft.com/office/powerpoint/2010/main" val="34293682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47080A-26C5-834A-8524-DB5325AFA5C9}"/>
              </a:ext>
            </a:extLst>
          </p:cNvPr>
          <p:cNvSpPr/>
          <p:nvPr/>
        </p:nvSpPr>
        <p:spPr>
          <a:xfrm>
            <a:off x="5971888" y="2950713"/>
            <a:ext cx="2709533" cy="1200329"/>
          </a:xfrm>
          <a:prstGeom prst="rect">
            <a:avLst/>
          </a:prstGeom>
          <a:ln w="476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Non-linear</a:t>
            </a:r>
          </a:p>
          <a:p>
            <a:r>
              <a:rPr lang="en-US" sz="1800" dirty="0">
                <a:solidFill>
                  <a:srgbClr val="FF0000"/>
                </a:solidFill>
              </a:rPr>
              <a:t>gaussian elimination?</a:t>
            </a:r>
          </a:p>
          <a:p>
            <a:r>
              <a:rPr lang="en-US" sz="1800" dirty="0">
                <a:solidFill>
                  <a:srgbClr val="FF0000"/>
                </a:solidFill>
              </a:rPr>
              <a:t>It helps that we are dealing  with a circulation!</a:t>
            </a:r>
          </a:p>
        </p:txBody>
      </p:sp>
    </p:spTree>
    <p:extLst>
      <p:ext uri="{BB962C8B-B14F-4D97-AF65-F5344CB8AC3E}">
        <p14:creationId xmlns:p14="http://schemas.microsoft.com/office/powerpoint/2010/main" val="37409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F7A7-8317-B64B-A77F-26D81828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E03FB-AFEC-DB4E-81BC-E6E4B904AA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011739" cy="540581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Theorem </a:t>
                </a:r>
                <a:r>
                  <a:rPr lang="en-US" dirty="0"/>
                  <a:t>[K.-Peng-Sachdeva-Wang ‘19]</a:t>
                </a:r>
              </a:p>
              <a:p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time,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-norm minimizing flow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in unit weight graphs.</a:t>
                </a:r>
              </a:p>
              <a:p>
                <a:endParaRPr lang="en-US" dirty="0"/>
              </a:p>
              <a:p>
                <a:r>
                  <a:rPr lang="en-US" dirty="0"/>
                  <a:t>Not quite maximum flow (that needs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But almost-linear time high accuracy algorithms</a:t>
                </a:r>
              </a:p>
              <a:p>
                <a:r>
                  <a:rPr lang="en-US" dirty="0"/>
                  <a:t>for a convex problem are almost unheard 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E03FB-AFEC-DB4E-81BC-E6E4B904AA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011739" cy="5405816"/>
              </a:xfrm>
              <a:blipFill>
                <a:blip r:embed="rId3"/>
                <a:stretch>
                  <a:fillRect l="-1266"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1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580D-458B-7847-8942-BA25CB62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36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Application to maximum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2EE7-F60D-8142-A9BD-66DC23FB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40503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12752" y="219889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63500">
            <a:solidFill>
              <a:srgbClr val="FF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2480" y="2383194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7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  <a:blipFill>
                <a:blip r:embed="rId8"/>
                <a:stretch>
                  <a:fillRect t="-377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9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  <a:blipFill>
                <a:blip r:embed="rId10"/>
                <a:stretch>
                  <a:fillRect r="-4167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  <a:blipFill>
                <a:blip r:embed="rId11"/>
                <a:stretch>
                  <a:fillRect l="-1905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  <a:blipFill>
                <a:blip r:embed="rId1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  <a:blipFill>
                <a:blip r:embed="rId1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025A112C-DCDB-0B4A-8214-F46004D397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8271" y="5665790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025A112C-DCDB-0B4A-8214-F46004D3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271" y="5665790"/>
                <a:ext cx="3980443" cy="410800"/>
              </a:xfrm>
              <a:prstGeom prst="rect">
                <a:avLst/>
              </a:prstGeom>
              <a:blipFill>
                <a:blip r:embed="rId14"/>
                <a:stretch>
                  <a:fillRect t="-2121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D067A15-0122-BC44-9E7B-BF16EF329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1202" y="6176390"/>
                <a:ext cx="4598269" cy="461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D067A15-0122-BC44-9E7B-BF16EF329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202" y="6176390"/>
                <a:ext cx="4598269" cy="461576"/>
              </a:xfrm>
              <a:prstGeom prst="rect">
                <a:avLst/>
              </a:prstGeom>
              <a:blipFill>
                <a:blip r:embed="rId15"/>
                <a:stretch>
                  <a:fillRect l="-275" t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4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12752" y="219889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25400">
            <a:solidFill>
              <a:schemeClr val="accent1">
                <a:alpha val="50000"/>
              </a:schemeClr>
            </a:solidFill>
            <a:prstDash val="sysDot"/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2480" y="2383194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7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 per edge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  <a:blipFill>
                <a:blip r:embed="rId8"/>
                <a:stretch>
                  <a:fillRect t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9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  <a:blipFill>
                <a:blip r:embed="rId10"/>
                <a:stretch>
                  <a:fillRect l="-2083" t="-12727" r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  <a:blipFill>
                <a:blip r:embed="rId11"/>
                <a:stretch>
                  <a:fillRect l="-1905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  <a:blipFill>
                <a:blip r:embed="rId1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  <a:blipFill>
                <a:blip r:embed="rId13"/>
                <a:stretch>
                  <a:fillRect t="-5660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B6AE0E44-321A-1440-9159-39C735C782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3372" y="5986265"/>
                <a:ext cx="6264086" cy="8717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Remove the bad edge.</a:t>
                </a:r>
              </a:p>
              <a:p>
                <a:r>
                  <a:rPr lang="en-US" dirty="0"/>
                  <a:t>Makes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 more like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minimizer. 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B6AE0E44-321A-1440-9159-39C735C78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72" y="5986265"/>
                <a:ext cx="6264086" cy="871735"/>
              </a:xfrm>
              <a:prstGeom prst="rect">
                <a:avLst/>
              </a:prstGeom>
              <a:blipFill>
                <a:blip r:embed="rId14"/>
                <a:stretch>
                  <a:fillRect l="-1010" t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6352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12752" y="219889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25400">
            <a:solidFill>
              <a:srgbClr val="FF0000"/>
            </a:solidFill>
            <a:prstDash val="solid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2480" y="2383194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7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 per edge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  <a:blipFill>
                <a:blip r:embed="rId8"/>
                <a:stretch>
                  <a:fillRect t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9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2918" y="4701313"/>
                <a:ext cx="1207327" cy="684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918" y="4701313"/>
                <a:ext cx="1207327" cy="684239"/>
              </a:xfrm>
              <a:prstGeom prst="rect">
                <a:avLst/>
              </a:prstGeom>
              <a:blipFill>
                <a:blip r:embed="rId10"/>
                <a:stretch>
                  <a:fillRect l="-2083" t="-14545" r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  <a:blipFill>
                <a:blip r:embed="rId11"/>
                <a:stretch>
                  <a:fillRect l="-1905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  <a:blipFill>
                <a:blip r:embed="rId1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  <a:blipFill>
                <a:blip r:embed="rId13"/>
                <a:stretch>
                  <a:fillRect t="-5660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B6AE0E44-321A-1440-9159-39C735C782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3372" y="5986265"/>
                <a:ext cx="6264086" cy="8717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trike="sngStrike" dirty="0"/>
                  <a:t>Remove </a:t>
                </a:r>
                <a:r>
                  <a:rPr lang="en-US" dirty="0"/>
                  <a:t>the bad edge.</a:t>
                </a:r>
              </a:p>
              <a:p>
                <a:r>
                  <a:rPr lang="en-US" dirty="0"/>
                  <a:t>Makes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 more like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minimizer. 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B6AE0E44-321A-1440-9159-39C735C78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72" y="5986265"/>
                <a:ext cx="6264086" cy="871735"/>
              </a:xfrm>
              <a:prstGeom prst="rect">
                <a:avLst/>
              </a:prstGeom>
              <a:blipFill>
                <a:blip r:embed="rId14"/>
                <a:stretch>
                  <a:fillRect l="-1010" t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ADC19A4C-2A41-F545-B06E-BB0A6D1F44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trike="sngStrike" dirty="0">
                    <a:solidFill>
                      <a:srgbClr val="FF0000"/>
                    </a:solidFill>
                  </a:rPr>
                  <a:t> units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ADC19A4C-2A41-F545-B06E-BB0A6D1F4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  <a:blipFill>
                <a:blip r:embed="rId15"/>
                <a:stretch>
                  <a:fillRect l="-2083" t="-12727" r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C00AA4DA-0F81-954A-89CB-1107758BCAFE}"/>
              </a:ext>
            </a:extLst>
          </p:cNvPr>
          <p:cNvSpPr txBox="1">
            <a:spLocks/>
          </p:cNvSpPr>
          <p:nvPr/>
        </p:nvSpPr>
        <p:spPr>
          <a:xfrm>
            <a:off x="2203372" y="5685512"/>
            <a:ext cx="1552564" cy="684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FF0000"/>
                </a:solidFill>
              </a:rPr>
              <a:t>Reweigh</a:t>
            </a:r>
          </a:p>
        </p:txBody>
      </p:sp>
    </p:spTree>
    <p:extLst>
      <p:ext uri="{BB962C8B-B14F-4D97-AF65-F5344CB8AC3E}">
        <p14:creationId xmlns:p14="http://schemas.microsoft.com/office/powerpoint/2010/main" val="358511611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4856648" y="1653208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25400">
            <a:solidFill>
              <a:srgbClr val="FF0000"/>
            </a:solidFill>
            <a:prstDash val="solid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4796376" y="1837505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1827" y="234557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827" y="2345576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3568" y="1095047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568" y="1095047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5" t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1735" y="4150657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735" y="4150657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63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6124" y="3260741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 per edge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124" y="3260741"/>
                <a:ext cx="3980443" cy="670727"/>
              </a:xfrm>
              <a:prstGeom prst="rect">
                <a:avLst/>
              </a:prstGeom>
              <a:blipFill>
                <a:blip r:embed="rId7"/>
                <a:stretch>
                  <a:fillRect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127" y="1882571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27" y="1882571"/>
                <a:ext cx="3990783" cy="702759"/>
              </a:xfrm>
              <a:prstGeom prst="rect">
                <a:avLst/>
              </a:prstGeom>
              <a:blipFill>
                <a:blip r:embed="rId8"/>
                <a:stretch>
                  <a:fillRect l="-1905" t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859" y="2431930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≈1.5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9" y="2431930"/>
                <a:ext cx="2145547" cy="670727"/>
              </a:xfrm>
              <a:prstGeom prst="rect">
                <a:avLst/>
              </a:prstGeom>
              <a:blipFill>
                <a:blip r:embed="rId9"/>
                <a:stretch>
                  <a:fillRect t="-3704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6152" y="3071455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52" y="3071455"/>
                <a:ext cx="2145547" cy="670727"/>
              </a:xfrm>
              <a:prstGeom prst="rect">
                <a:avLst/>
              </a:prstGeom>
              <a:blipFill>
                <a:blip r:embed="rId10"/>
                <a:stretch>
                  <a:fillRect t="-3704" r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9E0266F-85C4-3742-BAF6-A9B81D9877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029541"/>
            <a:ext cx="8610666" cy="1223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5AF9087-BE44-E047-B319-D981E8855E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256" y="4393218"/>
                <a:ext cx="5764868" cy="8734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Liu-</a:t>
                </a:r>
                <a:r>
                  <a:rPr lang="en-US" dirty="0" err="1"/>
                  <a:t>Sidford</a:t>
                </a:r>
                <a:r>
                  <a:rPr lang="en-US" dirty="0"/>
                  <a:t> STOC 2020:</a:t>
                </a:r>
              </a:p>
              <a:p>
                <a:r>
                  <a:rPr lang="en-US" dirty="0"/>
                  <a:t>Exact unit capacity maximum flow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5AF9087-BE44-E047-B319-D981E8855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56" y="4393218"/>
                <a:ext cx="5764868" cy="873433"/>
              </a:xfrm>
              <a:prstGeom prst="rect">
                <a:avLst/>
              </a:prstGeom>
              <a:blipFill>
                <a:blip r:embed="rId12"/>
                <a:stretch>
                  <a:fillRect l="-1101" t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85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result compared to BCLL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-norm regression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/>
                  <a:t> linear eq. solves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27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CF815A-5314-D241-BF16-8C63E95D15A6}"/>
                  </a:ext>
                </a:extLst>
              </p:cNvPr>
              <p:cNvSpPr/>
              <p:nvPr/>
            </p:nvSpPr>
            <p:spPr>
              <a:xfrm>
                <a:off x="6777130" y="5338888"/>
                <a:ext cx="467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CF815A-5314-D241-BF16-8C63E95D1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130" y="5338888"/>
                <a:ext cx="467949" cy="523220"/>
              </a:xfrm>
              <a:prstGeom prst="rect">
                <a:avLst/>
              </a:prstGeom>
              <a:blipFill>
                <a:blip r:embed="rId4"/>
                <a:stretch>
                  <a:fillRect r="-540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A67E695-F385-8E41-94B5-6BE2E3F0193D}"/>
              </a:ext>
            </a:extLst>
          </p:cNvPr>
          <p:cNvSpPr/>
          <p:nvPr/>
        </p:nvSpPr>
        <p:spPr>
          <a:xfrm>
            <a:off x="6734275" y="2866245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BCLL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2438FE-D57B-8340-8E94-9AFAD68C2650}"/>
              </a:ext>
            </a:extLst>
          </p:cNvPr>
          <p:cNvSpPr/>
          <p:nvPr/>
        </p:nvSpPr>
        <p:spPr>
          <a:xfrm>
            <a:off x="6705420" y="3784157"/>
            <a:ext cx="164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Our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470A19-9771-7D47-ADAE-7DB37A1DE796}"/>
                  </a:ext>
                </a:extLst>
              </p:cNvPr>
              <p:cNvSpPr/>
              <p:nvPr/>
            </p:nvSpPr>
            <p:spPr>
              <a:xfrm>
                <a:off x="943562" y="3745729"/>
                <a:ext cx="4619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470A19-9771-7D47-ADAE-7DB37A1DE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62" y="3745729"/>
                <a:ext cx="461986" cy="523220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371670-67B0-A645-855F-6A64347B8E7F}"/>
              </a:ext>
            </a:extLst>
          </p:cNvPr>
          <p:cNvCxnSpPr>
            <a:cxnSpLocks/>
          </p:cNvCxnSpPr>
          <p:nvPr/>
        </p:nvCxnSpPr>
        <p:spPr>
          <a:xfrm>
            <a:off x="1856004" y="2817763"/>
            <a:ext cx="5750626" cy="0"/>
          </a:xfrm>
          <a:prstGeom prst="line">
            <a:avLst/>
          </a:prstGeom>
          <a:ln w="412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F51B03-C248-0E4D-9AB3-B7D20E4FA248}"/>
              </a:ext>
            </a:extLst>
          </p:cNvPr>
          <p:cNvCxnSpPr>
            <a:cxnSpLocks/>
          </p:cNvCxnSpPr>
          <p:nvPr/>
        </p:nvCxnSpPr>
        <p:spPr>
          <a:xfrm>
            <a:off x="1850522" y="3723751"/>
            <a:ext cx="5750626" cy="0"/>
          </a:xfrm>
          <a:prstGeom prst="line">
            <a:avLst/>
          </a:prstGeom>
          <a:ln w="412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271446F-C97F-1741-87F9-915C938346BB}"/>
                  </a:ext>
                </a:extLst>
              </p:cNvPr>
              <p:cNvSpPr/>
              <p:nvPr/>
            </p:nvSpPr>
            <p:spPr>
              <a:xfrm>
                <a:off x="7601148" y="2541694"/>
                <a:ext cx="837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271446F-C97F-1741-87F9-915C93834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148" y="2541694"/>
                <a:ext cx="837089" cy="523220"/>
              </a:xfrm>
              <a:prstGeom prst="rect">
                <a:avLst/>
              </a:prstGeom>
              <a:blipFill>
                <a:blip r:embed="rId6"/>
                <a:stretch>
                  <a:fillRect r="-303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3E641-F77F-0C4E-A9EF-4E36882E9757}"/>
                  </a:ext>
                </a:extLst>
              </p:cNvPr>
              <p:cNvSpPr/>
              <p:nvPr/>
            </p:nvSpPr>
            <p:spPr>
              <a:xfrm>
                <a:off x="7601147" y="3402102"/>
                <a:ext cx="837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1/3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3E641-F77F-0C4E-A9EF-4E36882E9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147" y="3402102"/>
                <a:ext cx="837089" cy="523220"/>
              </a:xfrm>
              <a:prstGeom prst="rect">
                <a:avLst/>
              </a:prstGeom>
              <a:blipFill>
                <a:blip r:embed="rId7"/>
                <a:stretch>
                  <a:fillRect r="-303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FE9A92DF-D1FE-3E44-BCB0-49426449B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841" y="2691609"/>
            <a:ext cx="51689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AB68-9E63-DF44-A9E9-1359AF0F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9CC7-69C7-D04A-A02C-4FDE3655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unit weight restriction</a:t>
            </a:r>
          </a:p>
          <a:p>
            <a:endParaRPr lang="en-US" dirty="0"/>
          </a:p>
          <a:p>
            <a:r>
              <a:rPr lang="en-US" dirty="0"/>
              <a:t>Generalize to most convex flow problems?</a:t>
            </a:r>
          </a:p>
          <a:p>
            <a:endParaRPr lang="en-US" dirty="0"/>
          </a:p>
          <a:p>
            <a:r>
              <a:rPr lang="en-US" dirty="0"/>
              <a:t>Maximum flow? (iterative refinement works)</a:t>
            </a:r>
          </a:p>
          <a:p>
            <a:endParaRPr lang="en-US" dirty="0"/>
          </a:p>
          <a:p>
            <a:r>
              <a:rPr lang="en-US" dirty="0"/>
              <a:t>Preconditioning outside graph-land?</a:t>
            </a:r>
          </a:p>
        </p:txBody>
      </p:sp>
    </p:spTree>
    <p:extLst>
      <p:ext uri="{BB962C8B-B14F-4D97-AF65-F5344CB8AC3E}">
        <p14:creationId xmlns:p14="http://schemas.microsoft.com/office/powerpoint/2010/main" val="415201383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A7F6-D4FA-5949-80A6-138C8217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1C6C1-EB92-3948-8ED9-7D663CE9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co-authors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9F188-566E-CA4F-970F-7AA5B599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156" y="2101675"/>
            <a:ext cx="1088571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028C9-A6E3-774E-85A3-C304995A4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964" y="2155689"/>
            <a:ext cx="1384300" cy="142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081E5-BCF8-4143-8384-46F700EEA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75" y="2075688"/>
            <a:ext cx="1524000" cy="152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D88A74-4078-E94F-A8DD-4CFBEABCE9B7}"/>
              </a:ext>
            </a:extLst>
          </p:cNvPr>
          <p:cNvSpPr/>
          <p:nvPr/>
        </p:nvSpPr>
        <p:spPr>
          <a:xfrm>
            <a:off x="406508" y="3775800"/>
            <a:ext cx="179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Deeksha</a:t>
            </a:r>
            <a:r>
              <a:rPr lang="en-US" sz="2400" dirty="0"/>
              <a:t> Adil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BA551F-81DD-1841-953E-C83EDB9B8266}"/>
              </a:ext>
            </a:extLst>
          </p:cNvPr>
          <p:cNvSpPr/>
          <p:nvPr/>
        </p:nvSpPr>
        <p:spPr>
          <a:xfrm>
            <a:off x="2524417" y="3744185"/>
            <a:ext cx="180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Richard Peng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3D246C-A595-414F-949F-3C352368F015}"/>
              </a:ext>
            </a:extLst>
          </p:cNvPr>
          <p:cNvSpPr/>
          <p:nvPr/>
        </p:nvSpPr>
        <p:spPr>
          <a:xfrm>
            <a:off x="4473669" y="3740152"/>
            <a:ext cx="2424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Sushant Sachdeva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E0FE8-E8E7-BD42-B26D-F51651C99565}"/>
              </a:ext>
            </a:extLst>
          </p:cNvPr>
          <p:cNvSpPr/>
          <p:nvPr/>
        </p:nvSpPr>
        <p:spPr>
          <a:xfrm>
            <a:off x="642332" y="4299020"/>
            <a:ext cx="135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UToronto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BB189-250D-8546-96DD-F6193288A212}"/>
              </a:ext>
            </a:extLst>
          </p:cNvPr>
          <p:cNvSpPr/>
          <p:nvPr/>
        </p:nvSpPr>
        <p:spPr>
          <a:xfrm>
            <a:off x="4954488" y="4225885"/>
            <a:ext cx="135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UToronto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8BC708-56C2-4846-96B1-51733DB5DF33}"/>
              </a:ext>
            </a:extLst>
          </p:cNvPr>
          <p:cNvSpPr/>
          <p:nvPr/>
        </p:nvSpPr>
        <p:spPr>
          <a:xfrm>
            <a:off x="2898203" y="4267405"/>
            <a:ext cx="1095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GaTech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F42E8-5ED2-3546-98ED-5110A13AF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546" y="2101675"/>
            <a:ext cx="1529797" cy="15533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06C91C-1671-574E-A9DE-00208E68C124}"/>
              </a:ext>
            </a:extLst>
          </p:cNvPr>
          <p:cNvSpPr/>
          <p:nvPr/>
        </p:nvSpPr>
        <p:spPr>
          <a:xfrm>
            <a:off x="7215245" y="3764220"/>
            <a:ext cx="1230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Di Wang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F4E9C6-57A5-0E45-B5B3-A3DCC8F7B35C}"/>
              </a:ext>
            </a:extLst>
          </p:cNvPr>
          <p:cNvSpPr/>
          <p:nvPr/>
        </p:nvSpPr>
        <p:spPr>
          <a:xfrm>
            <a:off x="7282922" y="4210457"/>
            <a:ext cx="1095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GaTech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06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B23881-6D33-E042-A3E1-CBE8F073E80D}"/>
              </a:ext>
            </a:extLst>
          </p:cNvPr>
          <p:cNvCxnSpPr>
            <a:cxnSpLocks/>
          </p:cNvCxnSpPr>
          <p:nvPr/>
        </p:nvCxnSpPr>
        <p:spPr>
          <a:xfrm flipV="1">
            <a:off x="1580603" y="2350186"/>
            <a:ext cx="0" cy="16074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630A2C8-19F9-1C49-9507-0EA28F1B1B38}"/>
              </a:ext>
            </a:extLst>
          </p:cNvPr>
          <p:cNvSpPr/>
          <p:nvPr/>
        </p:nvSpPr>
        <p:spPr>
          <a:xfrm>
            <a:off x="427139" y="4642556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Inf</a:t>
            </a:r>
            <a:r>
              <a:rPr lang="en-US" sz="1400" dirty="0">
                <a:solidFill>
                  <a:schemeClr val="tx1"/>
                </a:solidFill>
              </a:rPr>
              <a:t>-norm regression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17C005-B1FB-E344-B3B0-8C5922585752}"/>
              </a:ext>
            </a:extLst>
          </p:cNvPr>
          <p:cNvSpPr/>
          <p:nvPr/>
        </p:nvSpPr>
        <p:spPr>
          <a:xfrm>
            <a:off x="298406" y="3957600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Nesterov</a:t>
            </a:r>
            <a:r>
              <a:rPr lang="en-US" sz="1400" dirty="0"/>
              <a:t> &amp; </a:t>
            </a:r>
            <a:r>
              <a:rPr lang="en-US" sz="1400" dirty="0" err="1"/>
              <a:t>Nemirovski</a:t>
            </a:r>
            <a:r>
              <a:rPr lang="en-US" sz="1400" dirty="0"/>
              <a:t> ‘94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D16C17-CF9C-0346-A233-E7F608F3FB91}"/>
              </a:ext>
            </a:extLst>
          </p:cNvPr>
          <p:cNvSpPr/>
          <p:nvPr/>
        </p:nvSpPr>
        <p:spPr>
          <a:xfrm>
            <a:off x="427139" y="431093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2C973F-52EE-D142-9B5F-65D1C1FFBE9C}"/>
                  </a:ext>
                </a:extLst>
              </p:cNvPr>
              <p:cNvSpPr/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400" dirty="0"/>
                  <a:t> linear eq. solves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2C973F-52EE-D142-9B5F-65D1C1FFB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  <a:blipFill>
                <a:blip r:embed="rId4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7B0DA1-8A79-8D46-B482-B6DB1839F2E8}"/>
                  </a:ext>
                </a:extLst>
              </p:cNvPr>
              <p:cNvSpPr/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7B0DA1-8A79-8D46-B482-B6DB1839F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  <a:blipFill>
                <a:blip r:embed="rId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E6A0CEB-6A28-6048-873D-ED95946F2D4D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76E0E2-3DA7-6746-9177-3D957622B890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E51D7B-3BE2-DA41-BC59-41AEC5F40B9F}"/>
              </a:ext>
            </a:extLst>
          </p:cNvPr>
          <p:cNvSpPr/>
          <p:nvPr/>
        </p:nvSpPr>
        <p:spPr>
          <a:xfrm>
            <a:off x="4560798" y="463702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21129B-433A-5B45-B600-61816DF9F195}"/>
                  </a:ext>
                </a:extLst>
              </p:cNvPr>
              <p:cNvSpPr/>
              <p:nvPr/>
            </p:nvSpPr>
            <p:spPr>
              <a:xfrm>
                <a:off x="4506173" y="1979305"/>
                <a:ext cx="2451947" cy="31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linear eq. solve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21129B-433A-5B45-B600-61816DF9F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173" y="1979305"/>
                <a:ext cx="2451947" cy="310150"/>
              </a:xfrm>
              <a:prstGeom prst="rect">
                <a:avLst/>
              </a:prstGeom>
              <a:blipFill>
                <a:blip r:embed="rId6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148658-BF58-6748-92DD-0FEA238002A7}"/>
              </a:ext>
            </a:extLst>
          </p:cNvPr>
          <p:cNvCxnSpPr>
            <a:cxnSpLocks/>
          </p:cNvCxnSpPr>
          <p:nvPr/>
        </p:nvCxnSpPr>
        <p:spPr>
          <a:xfrm flipV="1">
            <a:off x="5714261" y="2350185"/>
            <a:ext cx="0" cy="22923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E5C0D5A-24ED-334A-95F9-A1F905B1DB0A}"/>
              </a:ext>
            </a:extLst>
          </p:cNvPr>
          <p:cNvSpPr/>
          <p:nvPr/>
        </p:nvSpPr>
        <p:spPr>
          <a:xfrm>
            <a:off x="4560798" y="5038495"/>
            <a:ext cx="28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Chinese mathematicians, 2</a:t>
            </a:r>
            <a:r>
              <a:rPr lang="en-US" sz="1400" baseline="30000" dirty="0"/>
              <a:t>nd</a:t>
            </a:r>
            <a:r>
              <a:rPr lang="en-US" sz="1400" dirty="0"/>
              <a:t> century</a:t>
            </a:r>
          </a:p>
          <a:p>
            <a:pPr algn="ctr"/>
            <a:r>
              <a:rPr lang="en-US" sz="1400" dirty="0"/>
              <a:t>Gauss, 19</a:t>
            </a:r>
            <a:r>
              <a:rPr lang="en-US" sz="1400" baseline="30000" dirty="0"/>
              <a:t>th</a:t>
            </a:r>
            <a:r>
              <a:rPr lang="en-US" sz="1400" dirty="0"/>
              <a:t> century	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7EDCFF-0B7E-6142-B647-F407EF15A811}"/>
              </a:ext>
            </a:extLst>
          </p:cNvPr>
          <p:cNvGrpSpPr/>
          <p:nvPr/>
        </p:nvGrpSpPr>
        <p:grpSpPr>
          <a:xfrm>
            <a:off x="483875" y="1517836"/>
            <a:ext cx="5230386" cy="2400269"/>
            <a:chOff x="483875" y="1517836"/>
            <a:chExt cx="5230386" cy="24002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E1B482F-8503-F74C-90D3-7A998C69E4E0}"/>
                </a:ext>
              </a:extLst>
            </p:cNvPr>
            <p:cNvSpPr/>
            <p:nvPr/>
          </p:nvSpPr>
          <p:spPr>
            <a:xfrm>
              <a:off x="483875" y="3571834"/>
              <a:ext cx="5230386" cy="346271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62F106-BE83-614A-B57E-E8D8A933CAF0}"/>
                </a:ext>
              </a:extLst>
            </p:cNvPr>
            <p:cNvSpPr/>
            <p:nvPr/>
          </p:nvSpPr>
          <p:spPr>
            <a:xfrm>
              <a:off x="1504475" y="3222255"/>
              <a:ext cx="28584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Bubeck</a:t>
              </a:r>
              <a:r>
                <a:rPr lang="en-US" sz="1400" dirty="0"/>
                <a:t>, Cohen, Lee, Li ‘18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3BFAC5C-0BBD-4642-A072-B274839A10E5}"/>
                    </a:ext>
                  </a:extLst>
                </p:cNvPr>
                <p:cNvSpPr/>
                <p:nvPr/>
              </p:nvSpPr>
              <p:spPr>
                <a:xfrm>
                  <a:off x="1797887" y="1517836"/>
                  <a:ext cx="2451947" cy="5037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a14:m>
                  <a:r>
                    <a:rPr lang="en-US" sz="1800" dirty="0"/>
                    <a:t> linear eq. solves</a:t>
                  </a: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3BFAC5C-0BBD-4642-A072-B274839A10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7887" y="1517836"/>
                  <a:ext cx="2451947" cy="503792"/>
                </a:xfrm>
                <a:prstGeom prst="rect">
                  <a:avLst/>
                </a:prstGeom>
                <a:blipFill>
                  <a:blip r:embed="rId7"/>
                  <a:stretch>
                    <a:fillRect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77EB7C-9E7D-004A-BC05-9AC57DFBD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7520" y="2350186"/>
              <a:ext cx="0" cy="87206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DB2233-A6C3-0648-9EB8-5863EFEBD7AC}"/>
                </a:ext>
              </a:extLst>
            </p:cNvPr>
            <p:cNvSpPr/>
            <p:nvPr/>
          </p:nvSpPr>
          <p:spPr>
            <a:xfrm>
              <a:off x="1965902" y="3592104"/>
              <a:ext cx="17359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563C25-4434-FE4A-AD06-08400A8AD46E}"/>
              </a:ext>
            </a:extLst>
          </p:cNvPr>
          <p:cNvGrpSpPr/>
          <p:nvPr/>
        </p:nvGrpSpPr>
        <p:grpSpPr>
          <a:xfrm>
            <a:off x="2686683" y="940608"/>
            <a:ext cx="3742674" cy="2242205"/>
            <a:chOff x="2686683" y="940608"/>
            <a:chExt cx="3742674" cy="224220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E3D9816-6513-9548-82C5-B3655D614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7081" y="2350761"/>
              <a:ext cx="0" cy="1953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B67801-6976-264B-BD8F-5A9C2E405052}"/>
                </a:ext>
              </a:extLst>
            </p:cNvPr>
            <p:cNvSpPr/>
            <p:nvPr/>
          </p:nvSpPr>
          <p:spPr>
            <a:xfrm>
              <a:off x="2906747" y="2514116"/>
              <a:ext cx="28584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Adil, K., Peng, Sachdeva ‘19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4E1F0B7-B47F-7048-AD67-E5DD533C7DA0}"/>
                </a:ext>
              </a:extLst>
            </p:cNvPr>
            <p:cNvSpPr/>
            <p:nvPr/>
          </p:nvSpPr>
          <p:spPr>
            <a:xfrm>
              <a:off x="2686683" y="2802070"/>
              <a:ext cx="3009897" cy="380743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75140B4-EBE9-754D-A18B-3BD67FB1ACAC}"/>
                </a:ext>
              </a:extLst>
            </p:cNvPr>
            <p:cNvSpPr/>
            <p:nvPr/>
          </p:nvSpPr>
          <p:spPr>
            <a:xfrm>
              <a:off x="3421357" y="2822341"/>
              <a:ext cx="157334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AA98B87-9392-144A-8C5C-16384D0D4CDA}"/>
                    </a:ext>
                  </a:extLst>
                </p:cNvPr>
                <p:cNvSpPr/>
                <p:nvPr/>
              </p:nvSpPr>
              <p:spPr>
                <a:xfrm>
                  <a:off x="3048975" y="940608"/>
                  <a:ext cx="3380382" cy="7623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sup>
                      </m:sSup>
                    </m:oMath>
                  </a14:m>
                  <a:r>
                    <a:rPr lang="en-US" sz="1800" dirty="0"/>
                    <a:t> linear eq. solves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AA98B87-9392-144A-8C5C-16384D0D4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975" y="940608"/>
                  <a:ext cx="3380382" cy="762325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618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B23881-6D33-E042-A3E1-CBE8F073E80D}"/>
              </a:ext>
            </a:extLst>
          </p:cNvPr>
          <p:cNvCxnSpPr>
            <a:cxnSpLocks/>
          </p:cNvCxnSpPr>
          <p:nvPr/>
        </p:nvCxnSpPr>
        <p:spPr>
          <a:xfrm flipV="1">
            <a:off x="1580603" y="2350186"/>
            <a:ext cx="0" cy="16074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630A2C8-19F9-1C49-9507-0EA28F1B1B38}"/>
              </a:ext>
            </a:extLst>
          </p:cNvPr>
          <p:cNvSpPr/>
          <p:nvPr/>
        </p:nvSpPr>
        <p:spPr>
          <a:xfrm>
            <a:off x="427139" y="4642556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Inf</a:t>
            </a:r>
            <a:r>
              <a:rPr lang="en-US" sz="1400" dirty="0">
                <a:solidFill>
                  <a:schemeClr val="tx1"/>
                </a:solidFill>
              </a:rPr>
              <a:t>-norm regression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17C005-B1FB-E344-B3B0-8C5922585752}"/>
              </a:ext>
            </a:extLst>
          </p:cNvPr>
          <p:cNvSpPr/>
          <p:nvPr/>
        </p:nvSpPr>
        <p:spPr>
          <a:xfrm>
            <a:off x="298406" y="3957600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Nesterov</a:t>
            </a:r>
            <a:r>
              <a:rPr lang="en-US" sz="1400" dirty="0"/>
              <a:t> &amp; </a:t>
            </a:r>
            <a:r>
              <a:rPr lang="en-US" sz="1400" dirty="0" err="1"/>
              <a:t>Nemirovski</a:t>
            </a:r>
            <a:r>
              <a:rPr lang="en-US" sz="1400" dirty="0"/>
              <a:t> ‘94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D16C17-CF9C-0346-A233-E7F608F3FB91}"/>
              </a:ext>
            </a:extLst>
          </p:cNvPr>
          <p:cNvSpPr/>
          <p:nvPr/>
        </p:nvSpPr>
        <p:spPr>
          <a:xfrm>
            <a:off x="427139" y="431093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2C973F-52EE-D142-9B5F-65D1C1FFBE9C}"/>
                  </a:ext>
                </a:extLst>
              </p:cNvPr>
              <p:cNvSpPr/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400" dirty="0"/>
                  <a:t> linear eq. solves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2C973F-52EE-D142-9B5F-65D1C1FFB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  <a:blipFill>
                <a:blip r:embed="rId4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7B0DA1-8A79-8D46-B482-B6DB1839F2E8}"/>
                  </a:ext>
                </a:extLst>
              </p:cNvPr>
              <p:cNvSpPr/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7B0DA1-8A79-8D46-B482-B6DB1839F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  <a:blipFill>
                <a:blip r:embed="rId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E6A0CEB-6A28-6048-873D-ED95946F2D4D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76E0E2-3DA7-6746-9177-3D957622B890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E51D7B-3BE2-DA41-BC59-41AEC5F40B9F}"/>
              </a:ext>
            </a:extLst>
          </p:cNvPr>
          <p:cNvSpPr/>
          <p:nvPr/>
        </p:nvSpPr>
        <p:spPr>
          <a:xfrm>
            <a:off x="4560798" y="463702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21129B-433A-5B45-B600-61816DF9F195}"/>
                  </a:ext>
                </a:extLst>
              </p:cNvPr>
              <p:cNvSpPr/>
              <p:nvPr/>
            </p:nvSpPr>
            <p:spPr>
              <a:xfrm>
                <a:off x="4506173" y="1979305"/>
                <a:ext cx="2451947" cy="31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linear eq. solve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21129B-433A-5B45-B600-61816DF9F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173" y="1979305"/>
                <a:ext cx="2451947" cy="310150"/>
              </a:xfrm>
              <a:prstGeom prst="rect">
                <a:avLst/>
              </a:prstGeom>
              <a:blipFill>
                <a:blip r:embed="rId6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148658-BF58-6748-92DD-0FEA238002A7}"/>
              </a:ext>
            </a:extLst>
          </p:cNvPr>
          <p:cNvCxnSpPr>
            <a:cxnSpLocks/>
          </p:cNvCxnSpPr>
          <p:nvPr/>
        </p:nvCxnSpPr>
        <p:spPr>
          <a:xfrm flipV="1">
            <a:off x="5714261" y="2350185"/>
            <a:ext cx="0" cy="22923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E5C0D5A-24ED-334A-95F9-A1F905B1DB0A}"/>
              </a:ext>
            </a:extLst>
          </p:cNvPr>
          <p:cNvSpPr/>
          <p:nvPr/>
        </p:nvSpPr>
        <p:spPr>
          <a:xfrm>
            <a:off x="4560798" y="5038495"/>
            <a:ext cx="28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Chinese mathematicians, 2</a:t>
            </a:r>
            <a:r>
              <a:rPr lang="en-US" sz="1400" baseline="30000" dirty="0"/>
              <a:t>nd</a:t>
            </a:r>
            <a:r>
              <a:rPr lang="en-US" sz="1400" dirty="0"/>
              <a:t> century</a:t>
            </a:r>
          </a:p>
          <a:p>
            <a:pPr algn="ctr"/>
            <a:r>
              <a:rPr lang="en-US" sz="1400" dirty="0"/>
              <a:t>Gauss, 19</a:t>
            </a:r>
            <a:r>
              <a:rPr lang="en-US" sz="1400" baseline="30000" dirty="0"/>
              <a:t>th</a:t>
            </a:r>
            <a:r>
              <a:rPr lang="en-US" sz="1400" dirty="0"/>
              <a:t> century	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563C25-4434-FE4A-AD06-08400A8AD46E}"/>
              </a:ext>
            </a:extLst>
          </p:cNvPr>
          <p:cNvGrpSpPr/>
          <p:nvPr/>
        </p:nvGrpSpPr>
        <p:grpSpPr>
          <a:xfrm>
            <a:off x="2666162" y="1599648"/>
            <a:ext cx="3380382" cy="1583165"/>
            <a:chOff x="2666162" y="1599648"/>
            <a:chExt cx="3380382" cy="158316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E3D9816-6513-9548-82C5-B3655D614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7081" y="2350761"/>
              <a:ext cx="0" cy="1953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B67801-6976-264B-BD8F-5A9C2E405052}"/>
                </a:ext>
              </a:extLst>
            </p:cNvPr>
            <p:cNvSpPr/>
            <p:nvPr/>
          </p:nvSpPr>
          <p:spPr>
            <a:xfrm>
              <a:off x="2906747" y="2514116"/>
              <a:ext cx="28584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Adil, K., Peng, Sachdeva ‘19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4E1F0B7-B47F-7048-AD67-E5DD533C7DA0}"/>
                </a:ext>
              </a:extLst>
            </p:cNvPr>
            <p:cNvSpPr/>
            <p:nvPr/>
          </p:nvSpPr>
          <p:spPr>
            <a:xfrm>
              <a:off x="2686683" y="2802070"/>
              <a:ext cx="3009897" cy="380743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75140B4-EBE9-754D-A18B-3BD67FB1ACAC}"/>
                </a:ext>
              </a:extLst>
            </p:cNvPr>
            <p:cNvSpPr/>
            <p:nvPr/>
          </p:nvSpPr>
          <p:spPr>
            <a:xfrm>
              <a:off x="3421357" y="2822341"/>
              <a:ext cx="157334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AA98B87-9392-144A-8C5C-16384D0D4CDA}"/>
                    </a:ext>
                  </a:extLst>
                </p:cNvPr>
                <p:cNvSpPr/>
                <p:nvPr/>
              </p:nvSpPr>
              <p:spPr>
                <a:xfrm>
                  <a:off x="2666162" y="1599648"/>
                  <a:ext cx="3380382" cy="3796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a14:m>
                  <a:r>
                    <a:rPr lang="en-US" sz="1800" dirty="0"/>
                    <a:t> linear eq. solves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AA98B87-9392-144A-8C5C-16384D0D4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6162" y="1599648"/>
                  <a:ext cx="3380382" cy="379656"/>
                </a:xfrm>
                <a:prstGeom prst="rect">
                  <a:avLst/>
                </a:prstGeom>
                <a:blipFill>
                  <a:blip r:embed="rId7"/>
                  <a:stretch>
                    <a:fillRect t="-3226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AFFA49A5-3803-1840-8182-4197394C654D}"/>
              </a:ext>
            </a:extLst>
          </p:cNvPr>
          <p:cNvSpPr/>
          <p:nvPr/>
        </p:nvSpPr>
        <p:spPr>
          <a:xfrm>
            <a:off x="2813305" y="5546538"/>
            <a:ext cx="2642113" cy="694291"/>
          </a:xfrm>
          <a:prstGeom prst="ellipse">
            <a:avLst/>
          </a:prstGeom>
          <a:solidFill>
            <a:schemeClr val="accent1">
              <a:alpha val="14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C71E8A-F219-4A4E-B6B9-B49DEBD2B62B}"/>
              </a:ext>
            </a:extLst>
          </p:cNvPr>
          <p:cNvSpPr/>
          <p:nvPr/>
        </p:nvSpPr>
        <p:spPr>
          <a:xfrm>
            <a:off x="2813305" y="5739794"/>
            <a:ext cx="2642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All “smooth” convex problems?!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591FFBF-FA40-B144-A104-9424351DF055}"/>
                  </a:ext>
                </a:extLst>
              </p:cNvPr>
              <p:cNvSpPr/>
              <p:nvPr/>
            </p:nvSpPr>
            <p:spPr>
              <a:xfrm>
                <a:off x="2444171" y="6264985"/>
                <a:ext cx="3380382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1800" dirty="0"/>
                  <a:t> linear eq. solves?!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591FFBF-FA40-B144-A104-9424351DF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171" y="6264985"/>
                <a:ext cx="3380382" cy="379656"/>
              </a:xfrm>
              <a:prstGeom prst="rect">
                <a:avLst/>
              </a:prstGeom>
              <a:blipFill>
                <a:blip r:embed="rId8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2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630A2C8-19F9-1C49-9507-0EA28F1B1B38}"/>
              </a:ext>
            </a:extLst>
          </p:cNvPr>
          <p:cNvSpPr/>
          <p:nvPr/>
        </p:nvSpPr>
        <p:spPr>
          <a:xfrm>
            <a:off x="427139" y="4642556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Inf</a:t>
            </a:r>
            <a:r>
              <a:rPr lang="en-US" sz="1400" dirty="0">
                <a:solidFill>
                  <a:schemeClr val="tx1"/>
                </a:solidFill>
              </a:rPr>
              <a:t>-norm regression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4C59F56-F65D-B946-BA39-EC28C3B3AE7D}"/>
              </a:ext>
            </a:extLst>
          </p:cNvPr>
          <p:cNvSpPr/>
          <p:nvPr/>
        </p:nvSpPr>
        <p:spPr>
          <a:xfrm>
            <a:off x="2933711" y="463702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2-norm regression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C894E9-237B-C849-B8AD-DA3A8EE11640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4087175" y="2365793"/>
            <a:ext cx="0" cy="22712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017C005-B1FB-E344-B3B0-8C5922585752}"/>
              </a:ext>
            </a:extLst>
          </p:cNvPr>
          <p:cNvSpPr/>
          <p:nvPr/>
        </p:nvSpPr>
        <p:spPr>
          <a:xfrm>
            <a:off x="4984916" y="5151602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Adil, K., Peng, Sachdeva ‘19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759787-BED2-7B42-9C4A-4D4696330511}"/>
                  </a:ext>
                </a:extLst>
              </p:cNvPr>
              <p:cNvSpPr/>
              <p:nvPr/>
            </p:nvSpPr>
            <p:spPr>
              <a:xfrm>
                <a:off x="452539" y="1935368"/>
                <a:ext cx="2451947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759787-BED2-7B42-9C4A-4D4696330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39" y="1935368"/>
                <a:ext cx="2451947" cy="372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5AE76004-D622-4F4D-BE65-B25A8A7B715A}"/>
              </a:ext>
            </a:extLst>
          </p:cNvPr>
          <p:cNvSpPr/>
          <p:nvPr/>
        </p:nvSpPr>
        <p:spPr>
          <a:xfrm>
            <a:off x="2933711" y="5028502"/>
            <a:ext cx="2306927" cy="571612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37E501-B788-0944-B37D-AFBCC3B4A0C4}"/>
              </a:ext>
            </a:extLst>
          </p:cNvPr>
          <p:cNvSpPr/>
          <p:nvPr/>
        </p:nvSpPr>
        <p:spPr>
          <a:xfrm>
            <a:off x="3135860" y="5047763"/>
            <a:ext cx="1952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p-norm regression</a:t>
            </a:r>
          </a:p>
          <a:p>
            <a:pPr algn="ctr"/>
            <a:r>
              <a:rPr lang="en-US" sz="1400" dirty="0"/>
              <a:t>w/ inverse maintenance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55D0996-1964-9147-AF36-483AD245488D}"/>
              </a:ext>
            </a:extLst>
          </p:cNvPr>
          <p:cNvSpPr/>
          <p:nvPr/>
        </p:nvSpPr>
        <p:spPr>
          <a:xfrm>
            <a:off x="2895611" y="5737042"/>
            <a:ext cx="2434658" cy="581482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A28C70-809B-564A-9066-89B88A247FE3}"/>
              </a:ext>
            </a:extLst>
          </p:cNvPr>
          <p:cNvSpPr/>
          <p:nvPr/>
        </p:nvSpPr>
        <p:spPr>
          <a:xfrm>
            <a:off x="2417511" y="5757725"/>
            <a:ext cx="3312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Inf</a:t>
            </a:r>
            <a:r>
              <a:rPr lang="en-US" sz="1400" dirty="0"/>
              <a:t>-norm regression,</a:t>
            </a:r>
          </a:p>
          <a:p>
            <a:pPr algn="ctr"/>
            <a:r>
              <a:rPr lang="en-US" sz="1400" dirty="0"/>
              <a:t>w/ inverse maintenance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52C151-0AD8-D648-BE2C-12C94D1F66F4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580603" y="2365793"/>
            <a:ext cx="0" cy="22767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0F5988D-785F-FF41-AACE-88C533727694}"/>
                  </a:ext>
                </a:extLst>
              </p:cNvPr>
              <p:cNvSpPr/>
              <p:nvPr/>
            </p:nvSpPr>
            <p:spPr>
              <a:xfrm>
                <a:off x="3006086" y="1939631"/>
                <a:ext cx="24519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0F5988D-785F-FF41-AACE-88C533727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86" y="1939631"/>
                <a:ext cx="245194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F41F3BEF-A731-BA4D-B108-8FE5D5095439}"/>
              </a:ext>
            </a:extLst>
          </p:cNvPr>
          <p:cNvSpPr/>
          <p:nvPr/>
        </p:nvSpPr>
        <p:spPr>
          <a:xfrm>
            <a:off x="4779251" y="5857153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Cohen, Lee, Song ‘19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1F67D14-16DB-D840-8D34-E2D9BA45839A}"/>
                  </a:ext>
                </a:extLst>
              </p:cNvPr>
              <p:cNvSpPr/>
              <p:nvPr/>
            </p:nvSpPr>
            <p:spPr>
              <a:xfrm>
                <a:off x="5521776" y="4011340"/>
                <a:ext cx="285847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Caveat: for current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≈2.37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1F67D14-16DB-D840-8D34-E2D9BA4583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776" y="4011340"/>
                <a:ext cx="2858472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10CE8DE7-E8E4-D247-BD7C-53157F66190C}"/>
              </a:ext>
            </a:extLst>
          </p:cNvPr>
          <p:cNvSpPr/>
          <p:nvPr/>
        </p:nvSpPr>
        <p:spPr>
          <a:xfrm>
            <a:off x="5240637" y="3227678"/>
            <a:ext cx="32393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Inverse maintenance:</a:t>
            </a:r>
          </a:p>
          <a:p>
            <a:pPr algn="ctr"/>
            <a:r>
              <a:rPr lang="en-US" sz="1400" dirty="0" err="1"/>
              <a:t>Karmarkar</a:t>
            </a:r>
            <a:r>
              <a:rPr lang="en-US" sz="1400" dirty="0"/>
              <a:t>; </a:t>
            </a:r>
            <a:r>
              <a:rPr lang="en-US" sz="1400" dirty="0" err="1"/>
              <a:t>Nesterov</a:t>
            </a:r>
            <a:r>
              <a:rPr lang="en-US" sz="1400" dirty="0"/>
              <a:t> &amp; </a:t>
            </a:r>
            <a:r>
              <a:rPr lang="en-US" sz="1400" dirty="0" err="1"/>
              <a:t>Nemirovski</a:t>
            </a:r>
            <a:r>
              <a:rPr lang="en-US" sz="1400" dirty="0"/>
              <a:t>; Vaidya; Lee &amp; </a:t>
            </a:r>
            <a:r>
              <a:rPr lang="en-US" sz="1400" dirty="0" err="1"/>
              <a:t>Sidford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95490-89B0-1648-B60C-3403EC1B03C4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AF3B46-FB8A-9B43-A7C9-A9DB3204A101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8333CDF-D13B-604B-8196-14ABB8CBBF22}"/>
              </a:ext>
            </a:extLst>
          </p:cNvPr>
          <p:cNvSpPr/>
          <p:nvPr/>
        </p:nvSpPr>
        <p:spPr>
          <a:xfrm>
            <a:off x="1652517" y="3893926"/>
            <a:ext cx="2434658" cy="581482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328DD1-3DF7-BC4B-B958-F69297064351}"/>
              </a:ext>
            </a:extLst>
          </p:cNvPr>
          <p:cNvSpPr/>
          <p:nvPr/>
        </p:nvSpPr>
        <p:spPr>
          <a:xfrm>
            <a:off x="1174417" y="3914609"/>
            <a:ext cx="3312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Inf</a:t>
            </a:r>
            <a:r>
              <a:rPr lang="en-US" sz="1400" dirty="0"/>
              <a:t>-norm regression,</a:t>
            </a:r>
          </a:p>
          <a:p>
            <a:pPr algn="ctr"/>
            <a:r>
              <a:rPr lang="en-US" sz="1400" dirty="0"/>
              <a:t>w/ inverse maintenance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104E9A-E453-F747-9715-6F35CBC9DB1F}"/>
                  </a:ext>
                </a:extLst>
              </p:cNvPr>
              <p:cNvSpPr/>
              <p:nvPr/>
            </p:nvSpPr>
            <p:spPr>
              <a:xfrm>
                <a:off x="1652517" y="1950954"/>
                <a:ext cx="2451947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104E9A-E453-F747-9715-6F35CBC9D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17" y="1950954"/>
                <a:ext cx="2451947" cy="372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F6E064-9AE8-934C-B295-9117C9D80B3C}"/>
              </a:ext>
            </a:extLst>
          </p:cNvPr>
          <p:cNvCxnSpPr>
            <a:cxnSpLocks/>
          </p:cNvCxnSpPr>
          <p:nvPr/>
        </p:nvCxnSpPr>
        <p:spPr>
          <a:xfrm flipV="1">
            <a:off x="2830855" y="2350186"/>
            <a:ext cx="0" cy="10384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17B6409-20D3-B342-A444-3036BDDFBC67}"/>
              </a:ext>
            </a:extLst>
          </p:cNvPr>
          <p:cNvSpPr/>
          <p:nvPr/>
        </p:nvSpPr>
        <p:spPr>
          <a:xfrm>
            <a:off x="1623456" y="3514230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Lee &amp; </a:t>
            </a:r>
            <a:r>
              <a:rPr lang="en-US" sz="1400" dirty="0" err="1"/>
              <a:t>Sidford</a:t>
            </a:r>
            <a:r>
              <a:rPr lang="en-US" sz="1400" dirty="0"/>
              <a:t> ‘15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35401B1-E221-EB45-9478-B8FC45688CFD}"/>
                  </a:ext>
                </a:extLst>
              </p:cNvPr>
              <p:cNvSpPr/>
              <p:nvPr/>
            </p:nvSpPr>
            <p:spPr>
              <a:xfrm>
                <a:off x="5536428" y="4176668"/>
                <a:ext cx="2858472" cy="948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1400" dirty="0"/>
              </a:p>
              <a:p>
                <a:pPr algn="ctr"/>
                <a:r>
                  <a:rPr lang="en-US" sz="1400" dirty="0"/>
                  <a:t>Best running time 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2.055</m:t>
                        </m:r>
                      </m:sup>
                    </m:sSup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Jiang, Song, Weinstein, Zhang ‘20</a:t>
                </a:r>
                <a:br>
                  <a:rPr lang="en-US" dirty="0"/>
                </a:br>
                <a:endParaRPr lang="en-US" sz="1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35401B1-E221-EB45-9478-B8FC45688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428" y="4176668"/>
                <a:ext cx="2858472" cy="948786"/>
              </a:xfrm>
              <a:prstGeom prst="rect">
                <a:avLst/>
              </a:prstGeom>
              <a:blipFill>
                <a:blip r:embed="rId7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9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42" grpId="0"/>
      <p:bldP spid="25" grpId="0"/>
      <p:bldP spid="22" grpId="0" animBg="1"/>
      <p:bldP spid="27" grpId="0"/>
      <p:bldP spid="33" grpId="0" animBg="1"/>
      <p:bldP spid="34" grpId="0"/>
      <p:bldP spid="36" grpId="0"/>
      <p:bldP spid="37" grpId="0"/>
      <p:bldP spid="40" grpId="0"/>
      <p:bldP spid="47" grpId="0"/>
      <p:bldP spid="30" grpId="0" animBg="1"/>
      <p:bldP spid="31" grpId="0"/>
      <p:bldP spid="32" grpId="0"/>
      <p:bldP spid="41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A9951-189A-DC4A-A772-7176A8EC409D}"/>
              </a:ext>
            </a:extLst>
          </p:cNvPr>
          <p:cNvGrpSpPr/>
          <p:nvPr/>
        </p:nvGrpSpPr>
        <p:grpSpPr>
          <a:xfrm>
            <a:off x="2417511" y="1939631"/>
            <a:ext cx="3312876" cy="4378893"/>
            <a:chOff x="2417511" y="1939631"/>
            <a:chExt cx="3312876" cy="437889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4C59F56-F65D-B946-BA39-EC28C3B3AE7D}"/>
                </a:ext>
              </a:extLst>
            </p:cNvPr>
            <p:cNvSpPr/>
            <p:nvPr/>
          </p:nvSpPr>
          <p:spPr>
            <a:xfrm>
              <a:off x="2933711" y="4637020"/>
              <a:ext cx="2306927" cy="258257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2-norm regression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C894E9-237B-C849-B8AD-DA3A8EE11640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4087175" y="2365793"/>
              <a:ext cx="0" cy="22712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E76004-D622-4F4D-BE65-B25A8A7B715A}"/>
                </a:ext>
              </a:extLst>
            </p:cNvPr>
            <p:cNvSpPr/>
            <p:nvPr/>
          </p:nvSpPr>
          <p:spPr>
            <a:xfrm>
              <a:off x="2933711" y="5028502"/>
              <a:ext cx="2306927" cy="57161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37E501-B788-0944-B37D-AFBCC3B4A0C4}"/>
                </a:ext>
              </a:extLst>
            </p:cNvPr>
            <p:cNvSpPr/>
            <p:nvPr/>
          </p:nvSpPr>
          <p:spPr>
            <a:xfrm>
              <a:off x="3135860" y="5047763"/>
              <a:ext cx="19523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55D0996-1964-9147-AF36-483AD245488D}"/>
                </a:ext>
              </a:extLst>
            </p:cNvPr>
            <p:cNvSpPr/>
            <p:nvPr/>
          </p:nvSpPr>
          <p:spPr>
            <a:xfrm>
              <a:off x="2895611" y="5737042"/>
              <a:ext cx="2434658" cy="58148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/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955C57-BCD2-324A-AC10-2B66614B4CD4}"/>
                </a:ext>
              </a:extLst>
            </p:cNvPr>
            <p:cNvSpPr/>
            <p:nvPr/>
          </p:nvSpPr>
          <p:spPr>
            <a:xfrm>
              <a:off x="2417511" y="5757725"/>
              <a:ext cx="33128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Inf</a:t>
              </a:r>
              <a:r>
                <a:rPr lang="en-US" sz="1400" dirty="0"/>
                <a:t>-norm regression,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F80DA4-E83E-1D4E-A580-90354A3375FA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688882-A01C-9C45-B143-7D1B720EB5F9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slower</a:t>
            </a:r>
          </a:p>
          <a:p>
            <a:r>
              <a:rPr lang="en-US" sz="1400" dirty="0"/>
              <a:t>running time</a:t>
            </a:r>
          </a:p>
        </p:txBody>
      </p:sp>
    </p:spTree>
    <p:extLst>
      <p:ext uri="{BB962C8B-B14F-4D97-AF65-F5344CB8AC3E}">
        <p14:creationId xmlns:p14="http://schemas.microsoft.com/office/powerpoint/2010/main" val="14624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69 L -0.31059 0.0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A9951-189A-DC4A-A772-7176A8EC409D}"/>
              </a:ext>
            </a:extLst>
          </p:cNvPr>
          <p:cNvGrpSpPr/>
          <p:nvPr/>
        </p:nvGrpSpPr>
        <p:grpSpPr>
          <a:xfrm>
            <a:off x="-435974" y="1930955"/>
            <a:ext cx="3312876" cy="4378893"/>
            <a:chOff x="2417511" y="1939631"/>
            <a:chExt cx="3312876" cy="437889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4C59F56-F65D-B946-BA39-EC28C3B3AE7D}"/>
                </a:ext>
              </a:extLst>
            </p:cNvPr>
            <p:cNvSpPr/>
            <p:nvPr/>
          </p:nvSpPr>
          <p:spPr>
            <a:xfrm>
              <a:off x="2933711" y="4637020"/>
              <a:ext cx="2306927" cy="258257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2-norm regression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C894E9-237B-C849-B8AD-DA3A8EE11640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4087175" y="2365793"/>
              <a:ext cx="0" cy="22712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E76004-D622-4F4D-BE65-B25A8A7B715A}"/>
                </a:ext>
              </a:extLst>
            </p:cNvPr>
            <p:cNvSpPr/>
            <p:nvPr/>
          </p:nvSpPr>
          <p:spPr>
            <a:xfrm>
              <a:off x="2933711" y="5028502"/>
              <a:ext cx="2306927" cy="57161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37E501-B788-0944-B37D-AFBCC3B4A0C4}"/>
                </a:ext>
              </a:extLst>
            </p:cNvPr>
            <p:cNvSpPr/>
            <p:nvPr/>
          </p:nvSpPr>
          <p:spPr>
            <a:xfrm>
              <a:off x="3135860" y="5047763"/>
              <a:ext cx="19523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55D0996-1964-9147-AF36-483AD245488D}"/>
                </a:ext>
              </a:extLst>
            </p:cNvPr>
            <p:cNvSpPr/>
            <p:nvPr/>
          </p:nvSpPr>
          <p:spPr>
            <a:xfrm>
              <a:off x="2895611" y="5737042"/>
              <a:ext cx="2434658" cy="58148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/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955C57-BCD2-324A-AC10-2B66614B4CD4}"/>
                </a:ext>
              </a:extLst>
            </p:cNvPr>
            <p:cNvSpPr/>
            <p:nvPr/>
          </p:nvSpPr>
          <p:spPr>
            <a:xfrm>
              <a:off x="2417511" y="5757725"/>
              <a:ext cx="33128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Inf</a:t>
              </a:r>
              <a:r>
                <a:rPr lang="en-US" sz="1400" dirty="0"/>
                <a:t>-norm regression,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C4F211-23EC-804E-B7BB-5AD003A3EC7C}"/>
              </a:ext>
            </a:extLst>
          </p:cNvPr>
          <p:cNvGrpSpPr/>
          <p:nvPr/>
        </p:nvGrpSpPr>
        <p:grpSpPr>
          <a:xfrm>
            <a:off x="2935577" y="1927245"/>
            <a:ext cx="2292529" cy="3036547"/>
            <a:chOff x="2935577" y="1927245"/>
            <a:chExt cx="2292529" cy="30365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0F0151-7718-8C48-9E66-18C015E3CBBF}"/>
                </a:ext>
              </a:extLst>
            </p:cNvPr>
            <p:cNvGrpSpPr/>
            <p:nvPr/>
          </p:nvGrpSpPr>
          <p:grpSpPr>
            <a:xfrm>
              <a:off x="3279424" y="1927245"/>
              <a:ext cx="1562604" cy="3036547"/>
              <a:chOff x="3279424" y="1927245"/>
              <a:chExt cx="1562604" cy="30365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D2593C2C-B4B3-D44E-9A2D-BAA595CD0750}"/>
                      </a:ext>
                    </a:extLst>
                  </p:cNvPr>
                  <p:cNvSpPr/>
                  <p:nvPr/>
                </p:nvSpPr>
                <p:spPr>
                  <a:xfrm>
                    <a:off x="3921071" y="1927245"/>
                    <a:ext cx="570851" cy="37304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sup>
                          </m:sSup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D2593C2C-B4B3-D44E-9A2D-BAA595CD07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1071" y="1927245"/>
                    <a:ext cx="570851" cy="37304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E207D47-D2E4-2F4A-A7FA-29D2046A0051}"/>
                  </a:ext>
                </a:extLst>
              </p:cNvPr>
              <p:cNvSpPr/>
              <p:nvPr/>
            </p:nvSpPr>
            <p:spPr>
              <a:xfrm>
                <a:off x="3279424" y="4321961"/>
                <a:ext cx="1562604" cy="641831"/>
              </a:xfrm>
              <a:prstGeom prst="ellipse">
                <a:avLst/>
              </a:prstGeom>
              <a:solidFill>
                <a:schemeClr val="accent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1A2DCEF-22D1-484F-821F-7E8E10E771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09946" y="2357117"/>
                <a:ext cx="0" cy="200454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12A40F0-E69F-054F-B285-55D44CF9C406}"/>
                </a:ext>
              </a:extLst>
            </p:cNvPr>
            <p:cNvSpPr/>
            <p:nvPr/>
          </p:nvSpPr>
          <p:spPr>
            <a:xfrm>
              <a:off x="2935577" y="4377141"/>
              <a:ext cx="22925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inf</a:t>
              </a:r>
              <a:r>
                <a:rPr lang="en-US" sz="1400" dirty="0"/>
                <a:t>-norm flow</a:t>
              </a:r>
            </a:p>
            <a:p>
              <a:pPr algn="ctr"/>
              <a:r>
                <a:rPr lang="en-US" sz="1400" dirty="0"/>
                <a:t>aka maxflow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078308-063B-AB45-8549-5792EE0B1848}"/>
              </a:ext>
            </a:extLst>
          </p:cNvPr>
          <p:cNvGrpSpPr/>
          <p:nvPr/>
        </p:nvGrpSpPr>
        <p:grpSpPr>
          <a:xfrm>
            <a:off x="4974161" y="5677878"/>
            <a:ext cx="2026560" cy="1026802"/>
            <a:chOff x="5080428" y="5774007"/>
            <a:chExt cx="2026560" cy="102680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10B233C-957C-2647-9D74-3E67183E61BF}"/>
                </a:ext>
              </a:extLst>
            </p:cNvPr>
            <p:cNvSpPr/>
            <p:nvPr/>
          </p:nvSpPr>
          <p:spPr>
            <a:xfrm>
              <a:off x="5373443" y="5774007"/>
              <a:ext cx="1347543" cy="582796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EBCB89D-8158-2C42-94B7-812B66AB3F81}"/>
                    </a:ext>
                  </a:extLst>
                </p:cNvPr>
                <p:cNvSpPr/>
                <p:nvPr/>
              </p:nvSpPr>
              <p:spPr>
                <a:xfrm>
                  <a:off x="5641359" y="6431477"/>
                  <a:ext cx="97591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1.33</m:t>
                          </m:r>
                        </m:sup>
                      </m:sSup>
                    </m:oMath>
                  </a14:m>
                  <a:r>
                    <a:rPr lang="en-US" sz="1800" dirty="0"/>
                    <a:t>?!</a:t>
                  </a: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EBCB89D-8158-2C42-94B7-812B66AB3F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1359" y="6431477"/>
                  <a:ext cx="975912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E93CD7B-28EE-1B40-B2CF-1FAC8C76918C}"/>
                </a:ext>
              </a:extLst>
            </p:cNvPr>
            <p:cNvSpPr/>
            <p:nvPr/>
          </p:nvSpPr>
          <p:spPr>
            <a:xfrm>
              <a:off x="5080428" y="5922415"/>
              <a:ext cx="20265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most flows?!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FFD57421-8E60-DE48-A101-51E70CAC1C26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C7D4930-8AEA-214B-AE03-368E8D15A2E3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slower</a:t>
            </a:r>
          </a:p>
          <a:p>
            <a:r>
              <a:rPr lang="en-US" sz="1400" dirty="0"/>
              <a:t>running time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5CFEC4-25F5-1241-BCDD-86EDFB968C34}"/>
              </a:ext>
            </a:extLst>
          </p:cNvPr>
          <p:cNvGrpSpPr/>
          <p:nvPr/>
        </p:nvGrpSpPr>
        <p:grpSpPr>
          <a:xfrm>
            <a:off x="4491922" y="1942743"/>
            <a:ext cx="2874180" cy="1746301"/>
            <a:chOff x="4491922" y="1942743"/>
            <a:chExt cx="2874180" cy="17463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7500F91-F0C9-2742-BBEA-671373CB669B}"/>
                    </a:ext>
                  </a:extLst>
                </p:cNvPr>
                <p:cNvSpPr/>
                <p:nvPr/>
              </p:nvSpPr>
              <p:spPr>
                <a:xfrm>
                  <a:off x="4860927" y="1942743"/>
                  <a:ext cx="2451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1.33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7500F91-F0C9-2742-BBEA-671373CB66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927" y="1942743"/>
                  <a:ext cx="245194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47E9DA6-8A73-674C-84D9-50D8111C254C}"/>
                </a:ext>
              </a:extLst>
            </p:cNvPr>
            <p:cNvGrpSpPr/>
            <p:nvPr/>
          </p:nvGrpSpPr>
          <p:grpSpPr>
            <a:xfrm>
              <a:off x="4491922" y="2363927"/>
              <a:ext cx="2874180" cy="1325117"/>
              <a:chOff x="5386824" y="2357119"/>
              <a:chExt cx="2874180" cy="132511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17A36FF-15C5-0E41-B175-66B573784877}"/>
                  </a:ext>
                </a:extLst>
              </p:cNvPr>
              <p:cNvSpPr/>
              <p:nvPr/>
            </p:nvSpPr>
            <p:spPr>
              <a:xfrm>
                <a:off x="5386824" y="3236690"/>
                <a:ext cx="2874180" cy="445546"/>
              </a:xfrm>
              <a:prstGeom prst="ellipse">
                <a:avLst/>
              </a:prstGeom>
              <a:solidFill>
                <a:schemeClr val="accent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EBBD5C5-9C4C-EC44-8F19-D9C2BEEE7E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6226" y="2357119"/>
                <a:ext cx="0" cy="53513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B927A43-D390-4C49-9E5E-AC06E56E890F}"/>
                  </a:ext>
                </a:extLst>
              </p:cNvPr>
              <p:cNvSpPr/>
              <p:nvPr/>
            </p:nvSpPr>
            <p:spPr>
              <a:xfrm>
                <a:off x="5791341" y="3292886"/>
                <a:ext cx="202656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p-norm flow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81A914D-DCC8-2946-AEAB-EB858CEC8781}"/>
                  </a:ext>
                </a:extLst>
              </p:cNvPr>
              <p:cNvSpPr/>
              <p:nvPr/>
            </p:nvSpPr>
            <p:spPr>
              <a:xfrm>
                <a:off x="5572526" y="2906698"/>
                <a:ext cx="25141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Adil, K., Peng, Sachdeva ‘19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46CBE64-2322-FF4A-AB6B-3CD8F2BFCF2A}"/>
                  </a:ext>
                </a:extLst>
              </p:cNvPr>
              <p:cNvSpPr/>
              <p:nvPr/>
            </p:nvSpPr>
            <p:spPr>
              <a:xfrm>
                <a:off x="984010" y="953320"/>
                <a:ext cx="44137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graph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vertices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800" dirty="0"/>
                  <a:t>sparse case: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algn="ctr"/>
                <a:r>
                  <a:rPr lang="en-US" sz="1800" dirty="0"/>
                  <a:t>=&gt; Solve flow lin. eq.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time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46CBE64-2322-FF4A-AB6B-3CD8F2BFC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10" y="953320"/>
                <a:ext cx="4413777" cy="923330"/>
              </a:xfrm>
              <a:prstGeom prst="rect">
                <a:avLst/>
              </a:prstGeom>
              <a:blipFill>
                <a:blip r:embed="rId7"/>
                <a:stretch>
                  <a:fillRect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6A7D2F3-0ABF-204F-BF60-F5FC3A027D0E}"/>
              </a:ext>
            </a:extLst>
          </p:cNvPr>
          <p:cNvGrpSpPr/>
          <p:nvPr/>
        </p:nvGrpSpPr>
        <p:grpSpPr>
          <a:xfrm>
            <a:off x="6273424" y="1942743"/>
            <a:ext cx="2292529" cy="2785062"/>
            <a:chOff x="6273424" y="1942743"/>
            <a:chExt cx="2292529" cy="27850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D23921B-0329-4645-87DD-0A9672C04F45}"/>
                </a:ext>
              </a:extLst>
            </p:cNvPr>
            <p:cNvGrpSpPr/>
            <p:nvPr/>
          </p:nvGrpSpPr>
          <p:grpSpPr>
            <a:xfrm>
              <a:off x="6617271" y="1942743"/>
              <a:ext cx="1630352" cy="2785062"/>
              <a:chOff x="6617271" y="1942743"/>
              <a:chExt cx="1630352" cy="27850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A813E082-D8A3-3044-8712-56DA0AA4FD57}"/>
                      </a:ext>
                    </a:extLst>
                  </p:cNvPr>
                  <p:cNvSpPr/>
                  <p:nvPr/>
                </p:nvSpPr>
                <p:spPr>
                  <a:xfrm>
                    <a:off x="6943548" y="1942743"/>
                    <a:ext cx="1075068" cy="37304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A813E082-D8A3-3044-8712-56DA0AA4FD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3548" y="1942743"/>
                    <a:ext cx="1075068" cy="37304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4B56BF8-6C24-8144-9EF7-347C6F83D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08501" y="2350185"/>
                <a:ext cx="0" cy="200454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CE11A32-C5DF-AC42-BF49-001A34FD5968}"/>
                  </a:ext>
                </a:extLst>
              </p:cNvPr>
              <p:cNvSpPr/>
              <p:nvPr/>
            </p:nvSpPr>
            <p:spPr>
              <a:xfrm>
                <a:off x="6617271" y="4341807"/>
                <a:ext cx="1630352" cy="385998"/>
              </a:xfrm>
              <a:prstGeom prst="ellipse">
                <a:avLst/>
              </a:prstGeom>
              <a:solidFill>
                <a:schemeClr val="accent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37E5A30-3A70-C940-81BD-66786D3A2DA1}"/>
                </a:ext>
              </a:extLst>
            </p:cNvPr>
            <p:cNvSpPr/>
            <p:nvPr/>
          </p:nvSpPr>
          <p:spPr>
            <a:xfrm>
              <a:off x="6273424" y="4377141"/>
              <a:ext cx="22925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2-norm flow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181700B3-00E5-1543-A7A8-705226C405AA}"/>
              </a:ext>
            </a:extLst>
          </p:cNvPr>
          <p:cNvSpPr/>
          <p:nvPr/>
        </p:nvSpPr>
        <p:spPr>
          <a:xfrm>
            <a:off x="6617271" y="4796058"/>
            <a:ext cx="1686867" cy="305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Spielman Teng ‘04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83352C6-5237-D140-A0FA-8500F1519467}"/>
              </a:ext>
            </a:extLst>
          </p:cNvPr>
          <p:cNvSpPr/>
          <p:nvPr/>
        </p:nvSpPr>
        <p:spPr>
          <a:xfrm>
            <a:off x="3266512" y="5050232"/>
            <a:ext cx="1686867" cy="305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Goldberg-Rao `98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C51B686-1065-0A4A-9CA4-CBEFED04BACD}"/>
              </a:ext>
            </a:extLst>
          </p:cNvPr>
          <p:cNvCxnSpPr>
            <a:cxnSpLocks/>
          </p:cNvCxnSpPr>
          <p:nvPr/>
        </p:nvCxnSpPr>
        <p:spPr>
          <a:xfrm flipH="1" flipV="1">
            <a:off x="5921324" y="2631496"/>
            <a:ext cx="7688" cy="29599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0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A9951-189A-DC4A-A772-7176A8EC409D}"/>
              </a:ext>
            </a:extLst>
          </p:cNvPr>
          <p:cNvGrpSpPr/>
          <p:nvPr/>
        </p:nvGrpSpPr>
        <p:grpSpPr>
          <a:xfrm>
            <a:off x="-435974" y="1930955"/>
            <a:ext cx="3312876" cy="4378893"/>
            <a:chOff x="2417511" y="1939631"/>
            <a:chExt cx="3312876" cy="437889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4C59F56-F65D-B946-BA39-EC28C3B3AE7D}"/>
                </a:ext>
              </a:extLst>
            </p:cNvPr>
            <p:cNvSpPr/>
            <p:nvPr/>
          </p:nvSpPr>
          <p:spPr>
            <a:xfrm>
              <a:off x="2933711" y="4637020"/>
              <a:ext cx="2306927" cy="258257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2-norm regression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C894E9-237B-C849-B8AD-DA3A8EE11640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4087175" y="2365793"/>
              <a:ext cx="0" cy="22712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E76004-D622-4F4D-BE65-B25A8A7B715A}"/>
                </a:ext>
              </a:extLst>
            </p:cNvPr>
            <p:cNvSpPr/>
            <p:nvPr/>
          </p:nvSpPr>
          <p:spPr>
            <a:xfrm>
              <a:off x="2933711" y="5028502"/>
              <a:ext cx="2306927" cy="57161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37E501-B788-0944-B37D-AFBCC3B4A0C4}"/>
                </a:ext>
              </a:extLst>
            </p:cNvPr>
            <p:cNvSpPr/>
            <p:nvPr/>
          </p:nvSpPr>
          <p:spPr>
            <a:xfrm>
              <a:off x="3135860" y="5047763"/>
              <a:ext cx="19523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55D0996-1964-9147-AF36-483AD245488D}"/>
                </a:ext>
              </a:extLst>
            </p:cNvPr>
            <p:cNvSpPr/>
            <p:nvPr/>
          </p:nvSpPr>
          <p:spPr>
            <a:xfrm>
              <a:off x="2895611" y="5737042"/>
              <a:ext cx="2434658" cy="58148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/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955C57-BCD2-324A-AC10-2B66614B4CD4}"/>
                </a:ext>
              </a:extLst>
            </p:cNvPr>
            <p:cNvSpPr/>
            <p:nvPr/>
          </p:nvSpPr>
          <p:spPr>
            <a:xfrm>
              <a:off x="2417511" y="5757725"/>
              <a:ext cx="33128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Inf</a:t>
              </a:r>
              <a:r>
                <a:rPr lang="en-US" sz="1400" dirty="0"/>
                <a:t>-norm regression,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ACE11A32-C5DF-AC42-BF49-001A34FD5968}"/>
              </a:ext>
            </a:extLst>
          </p:cNvPr>
          <p:cNvSpPr/>
          <p:nvPr/>
        </p:nvSpPr>
        <p:spPr>
          <a:xfrm>
            <a:off x="6617271" y="4370088"/>
            <a:ext cx="1630352" cy="385998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7E5A30-3A70-C940-81BD-66786D3A2DA1}"/>
              </a:ext>
            </a:extLst>
          </p:cNvPr>
          <p:cNvSpPr/>
          <p:nvPr/>
        </p:nvSpPr>
        <p:spPr>
          <a:xfrm>
            <a:off x="6273424" y="4377141"/>
            <a:ext cx="2292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2-norm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93C2C-B4B3-D44E-9A2D-BAA595CD0750}"/>
                  </a:ext>
                </a:extLst>
              </p:cNvPr>
              <p:cNvSpPr/>
              <p:nvPr/>
            </p:nvSpPr>
            <p:spPr>
              <a:xfrm>
                <a:off x="3921071" y="1927245"/>
                <a:ext cx="570851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93C2C-B4B3-D44E-9A2D-BAA595CD0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71" y="1927245"/>
                <a:ext cx="570851" cy="373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13E082-D8A3-3044-8712-56DA0AA4FD57}"/>
                  </a:ext>
                </a:extLst>
              </p:cNvPr>
              <p:cNvSpPr/>
              <p:nvPr/>
            </p:nvSpPr>
            <p:spPr>
              <a:xfrm>
                <a:off x="6943548" y="1942743"/>
                <a:ext cx="1075068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13E082-D8A3-3044-8712-56DA0AA4F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548" y="1942743"/>
                <a:ext cx="1075068" cy="373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A2DCEF-22D1-484F-821F-7E8E10E7712C}"/>
              </a:ext>
            </a:extLst>
          </p:cNvPr>
          <p:cNvCxnSpPr>
            <a:cxnSpLocks/>
          </p:cNvCxnSpPr>
          <p:nvPr/>
        </p:nvCxnSpPr>
        <p:spPr>
          <a:xfrm flipV="1">
            <a:off x="4109946" y="2357117"/>
            <a:ext cx="0" cy="2004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B56BF8-6C24-8144-9EF7-347C6F83DEFE}"/>
              </a:ext>
            </a:extLst>
          </p:cNvPr>
          <p:cNvCxnSpPr>
            <a:cxnSpLocks/>
          </p:cNvCxnSpPr>
          <p:nvPr/>
        </p:nvCxnSpPr>
        <p:spPr>
          <a:xfrm flipV="1">
            <a:off x="7419688" y="2365539"/>
            <a:ext cx="0" cy="2004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667DBE9-5109-1944-B2ED-81AD10FBFBCE}"/>
              </a:ext>
            </a:extLst>
          </p:cNvPr>
          <p:cNvSpPr/>
          <p:nvPr/>
        </p:nvSpPr>
        <p:spPr>
          <a:xfrm>
            <a:off x="6277105" y="5379353"/>
            <a:ext cx="2203631" cy="602053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D5A3AD-653F-D649-98DE-25A21FB87579}"/>
              </a:ext>
            </a:extLst>
          </p:cNvPr>
          <p:cNvSpPr/>
          <p:nvPr/>
        </p:nvSpPr>
        <p:spPr>
          <a:xfrm>
            <a:off x="5964330" y="5385892"/>
            <a:ext cx="2737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unit capacity</a:t>
            </a:r>
          </a:p>
          <a:p>
            <a:pPr algn="ctr"/>
            <a:r>
              <a:rPr lang="en-US" sz="1400" dirty="0"/>
              <a:t>(large) p-norm flow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58B261-6F8D-3B42-A519-192E63AB4745}"/>
              </a:ext>
            </a:extLst>
          </p:cNvPr>
          <p:cNvSpPr/>
          <p:nvPr/>
        </p:nvSpPr>
        <p:spPr>
          <a:xfrm>
            <a:off x="6076724" y="6035524"/>
            <a:ext cx="2514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K., Peng, Sachdeva, Wang ‘19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5E70600-AE1B-BE40-A7D1-2BADBC29796E}"/>
                  </a:ext>
                </a:extLst>
              </p:cNvPr>
              <p:cNvSpPr/>
              <p:nvPr/>
            </p:nvSpPr>
            <p:spPr>
              <a:xfrm>
                <a:off x="4787933" y="1934619"/>
                <a:ext cx="1075068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1.43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5E70600-AE1B-BE40-A7D1-2BADBC297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933" y="1934619"/>
                <a:ext cx="1075068" cy="373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E4775DA4-020E-3E4C-B15B-F881A310341B}"/>
              </a:ext>
            </a:extLst>
          </p:cNvPr>
          <p:cNvSpPr/>
          <p:nvPr/>
        </p:nvSpPr>
        <p:spPr>
          <a:xfrm>
            <a:off x="4527689" y="3351985"/>
            <a:ext cx="1278691" cy="605559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118BDF-D3B3-5A42-B42A-9B95E700B05E}"/>
              </a:ext>
            </a:extLst>
          </p:cNvPr>
          <p:cNvSpPr/>
          <p:nvPr/>
        </p:nvSpPr>
        <p:spPr>
          <a:xfrm>
            <a:off x="4433374" y="3376518"/>
            <a:ext cx="1485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unit capacity</a:t>
            </a:r>
          </a:p>
          <a:p>
            <a:pPr algn="ctr"/>
            <a:r>
              <a:rPr lang="en-US" sz="1400" dirty="0"/>
              <a:t>maxflow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485B6B-FFDC-6A47-B1E5-4BDEB0FBD4E8}"/>
              </a:ext>
            </a:extLst>
          </p:cNvPr>
          <p:cNvCxnSpPr>
            <a:cxnSpLocks/>
            <a:stCxn id="56" idx="0"/>
          </p:cNvCxnSpPr>
          <p:nvPr/>
        </p:nvCxnSpPr>
        <p:spPr>
          <a:xfrm flipH="1" flipV="1">
            <a:off x="5167034" y="2400084"/>
            <a:ext cx="1" cy="9519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C2CD6F88-AD73-A647-BB72-F1376E52D3D6}"/>
              </a:ext>
            </a:extLst>
          </p:cNvPr>
          <p:cNvSpPr/>
          <p:nvPr/>
        </p:nvSpPr>
        <p:spPr>
          <a:xfrm>
            <a:off x="4463793" y="3980738"/>
            <a:ext cx="1399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Madry</a:t>
            </a:r>
            <a:r>
              <a:rPr lang="en-US" sz="1400" dirty="0"/>
              <a:t> ‘13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A8B2677-4A92-D947-9194-50ABC3148DF0}"/>
              </a:ext>
            </a:extLst>
          </p:cNvPr>
          <p:cNvCxnSpPr>
            <a:cxnSpLocks/>
          </p:cNvCxnSpPr>
          <p:nvPr/>
        </p:nvCxnSpPr>
        <p:spPr>
          <a:xfrm flipV="1">
            <a:off x="7430303" y="2350555"/>
            <a:ext cx="0" cy="29805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979EFC4-DEF8-D74D-B857-D761649EB020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53D079-2A53-F242-BF2C-217104B18917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23A68F7-A68A-9F44-8870-A4FE5004E59C}"/>
              </a:ext>
            </a:extLst>
          </p:cNvPr>
          <p:cNvSpPr/>
          <p:nvPr/>
        </p:nvSpPr>
        <p:spPr>
          <a:xfrm>
            <a:off x="3279424" y="4321961"/>
            <a:ext cx="1562604" cy="641831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F066A2-9772-AA49-B8FB-A9E0CA26C16E}"/>
              </a:ext>
            </a:extLst>
          </p:cNvPr>
          <p:cNvSpPr/>
          <p:nvPr/>
        </p:nvSpPr>
        <p:spPr>
          <a:xfrm>
            <a:off x="2935577" y="4377141"/>
            <a:ext cx="2292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inf</a:t>
            </a:r>
            <a:r>
              <a:rPr lang="en-US" sz="1400" dirty="0"/>
              <a:t>-norm flow</a:t>
            </a:r>
          </a:p>
          <a:p>
            <a:pPr algn="ctr"/>
            <a:r>
              <a:rPr lang="en-US" sz="1400" dirty="0"/>
              <a:t>aka maxflow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8FAE470-22B2-4C41-AC49-D6352CCD2207}"/>
              </a:ext>
            </a:extLst>
          </p:cNvPr>
          <p:cNvSpPr/>
          <p:nvPr/>
        </p:nvSpPr>
        <p:spPr>
          <a:xfrm>
            <a:off x="6617271" y="6309848"/>
            <a:ext cx="1347543" cy="582796"/>
          </a:xfrm>
          <a:prstGeom prst="ellipse">
            <a:avLst/>
          </a:prstGeom>
          <a:solidFill>
            <a:schemeClr val="accent1">
              <a:alpha val="14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690B07-E434-5A4A-8665-76F9FBB29F23}"/>
                  </a:ext>
                </a:extLst>
              </p:cNvPr>
              <p:cNvSpPr/>
              <p:nvPr/>
            </p:nvSpPr>
            <p:spPr>
              <a:xfrm>
                <a:off x="8015486" y="6414703"/>
                <a:ext cx="1128513" cy="380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(1) </m:t>
                        </m:r>
                      </m:sup>
                    </m:sSup>
                  </m:oMath>
                </a14:m>
                <a:r>
                  <a:rPr lang="en-US" sz="1800" dirty="0"/>
                  <a:t>?!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690B07-E434-5A4A-8665-76F9FBB29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486" y="6414703"/>
                <a:ext cx="1128513" cy="380810"/>
              </a:xfrm>
              <a:prstGeom prst="rect">
                <a:avLst/>
              </a:prstGeom>
              <a:blipFill>
                <a:blip r:embed="rId9"/>
                <a:stretch>
                  <a:fillRect r="-222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6F88A76C-4322-BB43-AD1B-11DAD6FE9208}"/>
              </a:ext>
            </a:extLst>
          </p:cNvPr>
          <p:cNvSpPr/>
          <p:nvPr/>
        </p:nvSpPr>
        <p:spPr>
          <a:xfrm>
            <a:off x="6324256" y="6458256"/>
            <a:ext cx="2026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most flows?!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4B7F8F2-CF02-F043-AF6C-2E03FBAA47AC}"/>
                  </a:ext>
                </a:extLst>
              </p:cNvPr>
              <p:cNvSpPr/>
              <p:nvPr/>
            </p:nvSpPr>
            <p:spPr>
              <a:xfrm>
                <a:off x="984010" y="953320"/>
                <a:ext cx="44137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graph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vertices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800" dirty="0"/>
                  <a:t>sparse case: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algn="ctr"/>
                <a:r>
                  <a:rPr lang="en-US" sz="1800" dirty="0"/>
                  <a:t>=&gt; Solve flow lin. eq.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time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4B7F8F2-CF02-F043-AF6C-2E03FBAA4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10" y="953320"/>
                <a:ext cx="4413777" cy="923330"/>
              </a:xfrm>
              <a:prstGeom prst="rect">
                <a:avLst/>
              </a:prstGeom>
              <a:blipFill>
                <a:blip r:embed="rId10"/>
                <a:stretch>
                  <a:fillRect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4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/>
      <p:bldP spid="42" grpId="0"/>
      <p:bldP spid="51" grpId="0" animBg="1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A9951-189A-DC4A-A772-7176A8EC409D}"/>
              </a:ext>
            </a:extLst>
          </p:cNvPr>
          <p:cNvGrpSpPr/>
          <p:nvPr/>
        </p:nvGrpSpPr>
        <p:grpSpPr>
          <a:xfrm>
            <a:off x="-435974" y="1930955"/>
            <a:ext cx="3312876" cy="4378893"/>
            <a:chOff x="2417511" y="1939631"/>
            <a:chExt cx="3312876" cy="437889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4C59F56-F65D-B946-BA39-EC28C3B3AE7D}"/>
                </a:ext>
              </a:extLst>
            </p:cNvPr>
            <p:cNvSpPr/>
            <p:nvPr/>
          </p:nvSpPr>
          <p:spPr>
            <a:xfrm>
              <a:off x="2933711" y="4637020"/>
              <a:ext cx="2306927" cy="258257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2-norm regression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C894E9-237B-C849-B8AD-DA3A8EE11640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4087175" y="2365793"/>
              <a:ext cx="0" cy="22712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E76004-D622-4F4D-BE65-B25A8A7B715A}"/>
                </a:ext>
              </a:extLst>
            </p:cNvPr>
            <p:cNvSpPr/>
            <p:nvPr/>
          </p:nvSpPr>
          <p:spPr>
            <a:xfrm>
              <a:off x="2933711" y="5028502"/>
              <a:ext cx="2306927" cy="57161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37E501-B788-0944-B37D-AFBCC3B4A0C4}"/>
                </a:ext>
              </a:extLst>
            </p:cNvPr>
            <p:cNvSpPr/>
            <p:nvPr/>
          </p:nvSpPr>
          <p:spPr>
            <a:xfrm>
              <a:off x="3135860" y="5047763"/>
              <a:ext cx="19523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55D0996-1964-9147-AF36-483AD245488D}"/>
                </a:ext>
              </a:extLst>
            </p:cNvPr>
            <p:cNvSpPr/>
            <p:nvPr/>
          </p:nvSpPr>
          <p:spPr>
            <a:xfrm>
              <a:off x="2895611" y="5737042"/>
              <a:ext cx="2434658" cy="58148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/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955C57-BCD2-324A-AC10-2B66614B4CD4}"/>
                </a:ext>
              </a:extLst>
            </p:cNvPr>
            <p:cNvSpPr/>
            <p:nvPr/>
          </p:nvSpPr>
          <p:spPr>
            <a:xfrm>
              <a:off x="2417511" y="5757725"/>
              <a:ext cx="33128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Inf</a:t>
              </a:r>
              <a:r>
                <a:rPr lang="en-US" sz="1400" dirty="0"/>
                <a:t>-norm regression,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ACE11A32-C5DF-AC42-BF49-001A34FD5968}"/>
              </a:ext>
            </a:extLst>
          </p:cNvPr>
          <p:cNvSpPr/>
          <p:nvPr/>
        </p:nvSpPr>
        <p:spPr>
          <a:xfrm>
            <a:off x="6617271" y="4370088"/>
            <a:ext cx="1630352" cy="385998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7E5A30-3A70-C940-81BD-66786D3A2DA1}"/>
              </a:ext>
            </a:extLst>
          </p:cNvPr>
          <p:cNvSpPr/>
          <p:nvPr/>
        </p:nvSpPr>
        <p:spPr>
          <a:xfrm>
            <a:off x="6273424" y="4377141"/>
            <a:ext cx="2292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2-norm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93C2C-B4B3-D44E-9A2D-BAA595CD0750}"/>
                  </a:ext>
                </a:extLst>
              </p:cNvPr>
              <p:cNvSpPr/>
              <p:nvPr/>
            </p:nvSpPr>
            <p:spPr>
              <a:xfrm>
                <a:off x="3921071" y="1927245"/>
                <a:ext cx="570851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93C2C-B4B3-D44E-9A2D-BAA595CD0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71" y="1927245"/>
                <a:ext cx="570851" cy="373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13E082-D8A3-3044-8712-56DA0AA4FD57}"/>
                  </a:ext>
                </a:extLst>
              </p:cNvPr>
              <p:cNvSpPr/>
              <p:nvPr/>
            </p:nvSpPr>
            <p:spPr>
              <a:xfrm>
                <a:off x="6943548" y="1942743"/>
                <a:ext cx="1075068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13E082-D8A3-3044-8712-56DA0AA4F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548" y="1942743"/>
                <a:ext cx="1075068" cy="373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A2DCEF-22D1-484F-821F-7E8E10E7712C}"/>
              </a:ext>
            </a:extLst>
          </p:cNvPr>
          <p:cNvCxnSpPr>
            <a:cxnSpLocks/>
          </p:cNvCxnSpPr>
          <p:nvPr/>
        </p:nvCxnSpPr>
        <p:spPr>
          <a:xfrm flipV="1">
            <a:off x="4109946" y="2357117"/>
            <a:ext cx="0" cy="2004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B56BF8-6C24-8144-9EF7-347C6F83DEFE}"/>
              </a:ext>
            </a:extLst>
          </p:cNvPr>
          <p:cNvCxnSpPr>
            <a:cxnSpLocks/>
          </p:cNvCxnSpPr>
          <p:nvPr/>
        </p:nvCxnSpPr>
        <p:spPr>
          <a:xfrm flipV="1">
            <a:off x="7419688" y="2365539"/>
            <a:ext cx="0" cy="2004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667DBE9-5109-1944-B2ED-81AD10FBFBCE}"/>
              </a:ext>
            </a:extLst>
          </p:cNvPr>
          <p:cNvSpPr/>
          <p:nvPr/>
        </p:nvSpPr>
        <p:spPr>
          <a:xfrm>
            <a:off x="6277105" y="5379353"/>
            <a:ext cx="2203631" cy="602053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D5A3AD-653F-D649-98DE-25A21FB87579}"/>
              </a:ext>
            </a:extLst>
          </p:cNvPr>
          <p:cNvSpPr/>
          <p:nvPr/>
        </p:nvSpPr>
        <p:spPr>
          <a:xfrm>
            <a:off x="5964330" y="5385892"/>
            <a:ext cx="2737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unit capacity</a:t>
            </a:r>
          </a:p>
          <a:p>
            <a:pPr algn="ctr"/>
            <a:r>
              <a:rPr lang="en-US" sz="1400" dirty="0"/>
              <a:t>(large) p-norm flow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58B261-6F8D-3B42-A519-192E63AB4745}"/>
              </a:ext>
            </a:extLst>
          </p:cNvPr>
          <p:cNvSpPr/>
          <p:nvPr/>
        </p:nvSpPr>
        <p:spPr>
          <a:xfrm>
            <a:off x="6076724" y="6035524"/>
            <a:ext cx="2514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K., Peng, Sachdeva, Wang ‘19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5E70600-AE1B-BE40-A7D1-2BADBC29796E}"/>
                  </a:ext>
                </a:extLst>
              </p:cNvPr>
              <p:cNvSpPr/>
              <p:nvPr/>
            </p:nvSpPr>
            <p:spPr>
              <a:xfrm>
                <a:off x="5575564" y="1943234"/>
                <a:ext cx="1075068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1.33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5E70600-AE1B-BE40-A7D1-2BADBC297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564" y="1943234"/>
                <a:ext cx="1075068" cy="373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E4775DA4-020E-3E4C-B15B-F881A310341B}"/>
              </a:ext>
            </a:extLst>
          </p:cNvPr>
          <p:cNvSpPr/>
          <p:nvPr/>
        </p:nvSpPr>
        <p:spPr>
          <a:xfrm>
            <a:off x="5295729" y="3357269"/>
            <a:ext cx="1278691" cy="605559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485B6B-FFDC-6A47-B1E5-4BDEB0FBD4E8}"/>
              </a:ext>
            </a:extLst>
          </p:cNvPr>
          <p:cNvCxnSpPr>
            <a:cxnSpLocks/>
            <a:stCxn id="56" idx="0"/>
          </p:cNvCxnSpPr>
          <p:nvPr/>
        </p:nvCxnSpPr>
        <p:spPr>
          <a:xfrm flipH="1" flipV="1">
            <a:off x="5935074" y="2405368"/>
            <a:ext cx="1" cy="9519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C2CD6F88-AD73-A647-BB72-F1376E52D3D6}"/>
              </a:ext>
            </a:extLst>
          </p:cNvPr>
          <p:cNvSpPr/>
          <p:nvPr/>
        </p:nvSpPr>
        <p:spPr>
          <a:xfrm>
            <a:off x="5109422" y="3965686"/>
            <a:ext cx="1651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Liu-</a:t>
            </a:r>
            <a:r>
              <a:rPr lang="en-US" sz="1400" dirty="0" err="1"/>
              <a:t>Sidford</a:t>
            </a:r>
            <a:r>
              <a:rPr lang="en-US" sz="1400" dirty="0"/>
              <a:t> ‘2020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A8B2677-4A92-D947-9194-50ABC3148DF0}"/>
              </a:ext>
            </a:extLst>
          </p:cNvPr>
          <p:cNvCxnSpPr>
            <a:cxnSpLocks/>
          </p:cNvCxnSpPr>
          <p:nvPr/>
        </p:nvCxnSpPr>
        <p:spPr>
          <a:xfrm flipV="1">
            <a:off x="7430303" y="2350555"/>
            <a:ext cx="0" cy="29805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979EFC4-DEF8-D74D-B857-D761649EB020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53D079-2A53-F242-BF2C-217104B18917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23A68F7-A68A-9F44-8870-A4FE5004E59C}"/>
              </a:ext>
            </a:extLst>
          </p:cNvPr>
          <p:cNvSpPr/>
          <p:nvPr/>
        </p:nvSpPr>
        <p:spPr>
          <a:xfrm>
            <a:off x="3279424" y="4321961"/>
            <a:ext cx="1562604" cy="641831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F066A2-9772-AA49-B8FB-A9E0CA26C16E}"/>
              </a:ext>
            </a:extLst>
          </p:cNvPr>
          <p:cNvSpPr/>
          <p:nvPr/>
        </p:nvSpPr>
        <p:spPr>
          <a:xfrm>
            <a:off x="2935577" y="4377141"/>
            <a:ext cx="2292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inf</a:t>
            </a:r>
            <a:r>
              <a:rPr lang="en-US" sz="1400" dirty="0"/>
              <a:t>-norm flow</a:t>
            </a:r>
          </a:p>
          <a:p>
            <a:pPr algn="ctr"/>
            <a:r>
              <a:rPr lang="en-US" sz="1400" dirty="0"/>
              <a:t>aka maxflow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8FAE470-22B2-4C41-AC49-D6352CCD2207}"/>
              </a:ext>
            </a:extLst>
          </p:cNvPr>
          <p:cNvSpPr/>
          <p:nvPr/>
        </p:nvSpPr>
        <p:spPr>
          <a:xfrm>
            <a:off x="6617271" y="6309848"/>
            <a:ext cx="1347543" cy="582796"/>
          </a:xfrm>
          <a:prstGeom prst="ellipse">
            <a:avLst/>
          </a:prstGeom>
          <a:solidFill>
            <a:schemeClr val="accent1">
              <a:alpha val="14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690B07-E434-5A4A-8665-76F9FBB29F23}"/>
                  </a:ext>
                </a:extLst>
              </p:cNvPr>
              <p:cNvSpPr/>
              <p:nvPr/>
            </p:nvSpPr>
            <p:spPr>
              <a:xfrm>
                <a:off x="8015486" y="6414703"/>
                <a:ext cx="1128513" cy="380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(1) </m:t>
                        </m:r>
                      </m:sup>
                    </m:sSup>
                  </m:oMath>
                </a14:m>
                <a:r>
                  <a:rPr lang="en-US" sz="1800" dirty="0"/>
                  <a:t>?!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690B07-E434-5A4A-8665-76F9FBB29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486" y="6414703"/>
                <a:ext cx="1128513" cy="380810"/>
              </a:xfrm>
              <a:prstGeom prst="rect">
                <a:avLst/>
              </a:prstGeom>
              <a:blipFill>
                <a:blip r:embed="rId9"/>
                <a:stretch>
                  <a:fillRect r="-222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6F88A76C-4322-BB43-AD1B-11DAD6FE9208}"/>
              </a:ext>
            </a:extLst>
          </p:cNvPr>
          <p:cNvSpPr/>
          <p:nvPr/>
        </p:nvSpPr>
        <p:spPr>
          <a:xfrm>
            <a:off x="6324256" y="6458256"/>
            <a:ext cx="2026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most flows?!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4990EB-56E6-B140-9B3A-447F4315AE05}"/>
                  </a:ext>
                </a:extLst>
              </p:cNvPr>
              <p:cNvSpPr/>
              <p:nvPr/>
            </p:nvSpPr>
            <p:spPr>
              <a:xfrm>
                <a:off x="984010" y="953320"/>
                <a:ext cx="44137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graph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vertices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800" dirty="0"/>
                  <a:t>sparse case: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algn="ctr"/>
                <a:r>
                  <a:rPr lang="en-US" sz="1800" dirty="0"/>
                  <a:t>=&gt; Solve flow lin. eq.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time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4990EB-56E6-B140-9B3A-447F431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10" y="953320"/>
                <a:ext cx="4413777" cy="923330"/>
              </a:xfrm>
              <a:prstGeom prst="rect">
                <a:avLst/>
              </a:prstGeom>
              <a:blipFill>
                <a:blip r:embed="rId10"/>
                <a:stretch>
                  <a:fillRect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68603BFD-31DF-A34F-B511-0801B354FAF5}"/>
              </a:ext>
            </a:extLst>
          </p:cNvPr>
          <p:cNvSpPr/>
          <p:nvPr/>
        </p:nvSpPr>
        <p:spPr>
          <a:xfrm>
            <a:off x="5212330" y="3396931"/>
            <a:ext cx="1485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unit capacity</a:t>
            </a:r>
          </a:p>
          <a:p>
            <a:pPr algn="ctr"/>
            <a:r>
              <a:rPr lang="en-US" sz="1400" dirty="0"/>
              <a:t>maxflow</a:t>
            </a:r>
          </a:p>
        </p:txBody>
      </p:sp>
    </p:spTree>
    <p:extLst>
      <p:ext uri="{BB962C8B-B14F-4D97-AF65-F5344CB8AC3E}">
        <p14:creationId xmlns:p14="http://schemas.microsoft.com/office/powerpoint/2010/main" val="261493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27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3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A3D8-3161-5442-8983-42C5C19A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C14CF-B17B-DC43-8FDF-EE89554204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convex function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C14CF-B17B-DC43-8FDF-EE8955420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031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DA03E-AD49-5743-8CAB-CD24DB715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D4B12-DD06-174E-9949-74FD4F3D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methods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0E43B3-46F6-E043-A309-3F58E76F756F}"/>
              </a:ext>
            </a:extLst>
          </p:cNvPr>
          <p:cNvCxnSpPr>
            <a:cxnSpLocks/>
          </p:cNvCxnSpPr>
          <p:nvPr/>
        </p:nvCxnSpPr>
        <p:spPr>
          <a:xfrm>
            <a:off x="1330422" y="5130634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5374DE-E672-4743-A276-225964ECF38B}"/>
              </a:ext>
            </a:extLst>
          </p:cNvPr>
          <p:cNvCxnSpPr>
            <a:cxnSpLocks/>
          </p:cNvCxnSpPr>
          <p:nvPr/>
        </p:nvCxnSpPr>
        <p:spPr>
          <a:xfrm flipV="1">
            <a:off x="1343301" y="3643133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7D4AE3-FED2-CE4B-9484-CCFF9B1E6E8B}"/>
                  </a:ext>
                </a:extLst>
              </p:cNvPr>
              <p:cNvSpPr/>
              <p:nvPr/>
            </p:nvSpPr>
            <p:spPr>
              <a:xfrm>
                <a:off x="5401729" y="2981324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7D4AE3-FED2-CE4B-9484-CCFF9B1E6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2981324"/>
                <a:ext cx="16888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DC7F63A-67A2-3945-B357-16338530E30F}"/>
                  </a:ext>
                </a:extLst>
              </p:cNvPr>
              <p:cNvSpPr/>
              <p:nvPr/>
            </p:nvSpPr>
            <p:spPr>
              <a:xfrm>
                <a:off x="6489952" y="5156933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DC7F63A-67A2-3945-B357-16338530E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156933"/>
                <a:ext cx="6458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107EB5EA-036B-A64D-AF8D-A2D3192BB97D}"/>
              </a:ext>
            </a:extLst>
          </p:cNvPr>
          <p:cNvSpPr/>
          <p:nvPr/>
        </p:nvSpPr>
        <p:spPr>
          <a:xfrm rot="9741289">
            <a:off x="2642318" y="-35531"/>
            <a:ext cx="2536181" cy="3892245"/>
          </a:xfrm>
          <a:prstGeom prst="arc">
            <a:avLst>
              <a:gd name="adj1" fmla="val 13466834"/>
              <a:gd name="adj2" fmla="val 20422031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CC81054-D4E9-1F42-8D85-59164717BC72}"/>
              </a:ext>
            </a:extLst>
          </p:cNvPr>
          <p:cNvSpPr/>
          <p:nvPr/>
        </p:nvSpPr>
        <p:spPr>
          <a:xfrm rot="9692091">
            <a:off x="1669839" y="3295878"/>
            <a:ext cx="3660879" cy="903262"/>
          </a:xfrm>
          <a:prstGeom prst="arc">
            <a:avLst>
              <a:gd name="adj1" fmla="val 10956197"/>
              <a:gd name="adj2" fmla="val 2055169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016465-5F1E-C14A-A322-2AA1893CE5EB}"/>
              </a:ext>
            </a:extLst>
          </p:cNvPr>
          <p:cNvCxnSpPr>
            <a:cxnSpLocks/>
          </p:cNvCxnSpPr>
          <p:nvPr/>
        </p:nvCxnSpPr>
        <p:spPr>
          <a:xfrm>
            <a:off x="4692723" y="3735634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B4F5D8-1485-C540-84CE-F71EC4FBC332}"/>
                  </a:ext>
                </a:extLst>
              </p:cNvPr>
              <p:cNvSpPr/>
              <p:nvPr/>
            </p:nvSpPr>
            <p:spPr>
              <a:xfrm>
                <a:off x="4456120" y="5109432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B4F5D8-1485-C540-84CE-F71EC4FBC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109432"/>
                <a:ext cx="473206" cy="523220"/>
              </a:xfrm>
              <a:prstGeom prst="rect">
                <a:avLst/>
              </a:prstGeom>
              <a:blipFill>
                <a:blip r:embed="rId5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51850C09-612F-D442-84E5-EA43D525D24B}"/>
              </a:ext>
            </a:extLst>
          </p:cNvPr>
          <p:cNvSpPr/>
          <p:nvPr/>
        </p:nvSpPr>
        <p:spPr>
          <a:xfrm>
            <a:off x="4921657" y="3663363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local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(quadratic)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FB8555-8136-E944-A640-B8DA9E0CDA21}"/>
              </a:ext>
            </a:extLst>
          </p:cNvPr>
          <p:cNvSpPr/>
          <p:nvPr/>
        </p:nvSpPr>
        <p:spPr>
          <a:xfrm>
            <a:off x="5292434" y="1641979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local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(quadratic)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3419F65-91BF-4C46-9919-D45BCBFA91EC}"/>
                  </a:ext>
                </a:extLst>
              </p:cNvPr>
              <p:cNvSpPr/>
              <p:nvPr/>
            </p:nvSpPr>
            <p:spPr>
              <a:xfrm>
                <a:off x="2749146" y="5884206"/>
                <a:ext cx="3294067" cy="70301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Convergence	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3419F65-91BF-4C46-9919-D45BCBFA9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146" y="5884206"/>
                <a:ext cx="3294067" cy="703013"/>
              </a:xfrm>
              <a:prstGeom prst="rect">
                <a:avLst/>
              </a:prstGeom>
              <a:blipFill>
                <a:blip r:embed="rId6"/>
                <a:stretch>
                  <a:fillRect l="-3042" b="-678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1EA163B6-4DB4-0641-8516-2C7FF619A0D6}"/>
              </a:ext>
            </a:extLst>
          </p:cNvPr>
          <p:cNvSpPr/>
          <p:nvPr/>
        </p:nvSpPr>
        <p:spPr>
          <a:xfrm>
            <a:off x="5641025" y="3689349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</a:t>
            </a:r>
            <a:endParaRPr lang="en-US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095961-0CE7-2346-AC9C-0B5386D3DC7B}"/>
              </a:ext>
            </a:extLst>
          </p:cNvPr>
          <p:cNvSpPr/>
          <p:nvPr/>
        </p:nvSpPr>
        <p:spPr>
          <a:xfrm>
            <a:off x="6002350" y="1648556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</a:t>
            </a:r>
            <a:endParaRPr lang="en-US" sz="2800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16FF0FD-1EBF-6E40-B40C-69F3F734C065}"/>
              </a:ext>
            </a:extLst>
          </p:cNvPr>
          <p:cNvSpPr/>
          <p:nvPr/>
        </p:nvSpPr>
        <p:spPr>
          <a:xfrm rot="166506">
            <a:off x="2749146" y="1484416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792226-5151-1D4A-8AD5-36A9FA542341}"/>
              </a:ext>
            </a:extLst>
          </p:cNvPr>
          <p:cNvSpPr/>
          <p:nvPr/>
        </p:nvSpPr>
        <p:spPr>
          <a:xfrm>
            <a:off x="6040632" y="600786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703C3A6C-C55B-6140-B93A-1DE37CC676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201" y="1248051"/>
                <a:ext cx="4309125" cy="1116333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dirty="0"/>
                  <a:t> to minimize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u.b</a:t>
                </a:r>
                <a:r>
                  <a:rPr lang="en-US" dirty="0">
                    <a:solidFill>
                      <a:schemeClr val="accent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703C3A6C-C55B-6140-B93A-1DE37CC67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1" y="1248051"/>
                <a:ext cx="4309125" cy="1116333"/>
              </a:xfrm>
              <a:prstGeom prst="rect">
                <a:avLst/>
              </a:prstGeom>
              <a:blipFill>
                <a:blip r:embed="rId7"/>
                <a:stretch>
                  <a:fillRect l="-2941" t="-7865" r="-294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4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/>
      <p:bldP spid="20" grpId="1"/>
      <p:bldP spid="22" grpId="0"/>
      <p:bldP spid="23" grpId="0" animBg="1"/>
      <p:bldP spid="24" grpId="0"/>
      <p:bldP spid="25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845A-3D13-2640-A5E4-4B58FAE8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824109" cy="1325563"/>
          </a:xfrm>
        </p:spPr>
        <p:txBody>
          <a:bodyPr/>
          <a:lstStyle/>
          <a:p>
            <a:r>
              <a:rPr lang="en-US" dirty="0" err="1"/>
              <a:t>Homotopy</a:t>
            </a:r>
            <a:r>
              <a:rPr lang="en-US" dirty="0"/>
              <a:t>: making 2</a:t>
            </a:r>
            <a:r>
              <a:rPr lang="en-US" baseline="30000" dirty="0"/>
              <a:t>nd</a:t>
            </a:r>
            <a:r>
              <a:rPr lang="en-US" dirty="0"/>
              <a:t> order methods global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9A6D-277F-B54A-81A0-0A924511C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 sequence of different optimization problems,</a:t>
            </a:r>
          </a:p>
          <a:p>
            <a:r>
              <a:rPr lang="en-US" dirty="0"/>
              <a:t>ensure starting point near next optimum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6A6291-9F00-DA45-95DF-E8C886EA3500}"/>
              </a:ext>
            </a:extLst>
          </p:cNvPr>
          <p:cNvCxnSpPr>
            <a:cxnSpLocks/>
          </p:cNvCxnSpPr>
          <p:nvPr/>
        </p:nvCxnSpPr>
        <p:spPr>
          <a:xfrm>
            <a:off x="1235419" y="6350869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9D6E16-F8A2-4A4E-8F8F-92DE9D549ADA}"/>
              </a:ext>
            </a:extLst>
          </p:cNvPr>
          <p:cNvCxnSpPr>
            <a:cxnSpLocks/>
          </p:cNvCxnSpPr>
          <p:nvPr/>
        </p:nvCxnSpPr>
        <p:spPr>
          <a:xfrm flipV="1">
            <a:off x="1248298" y="4863368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F18EA-8463-144C-98F0-8732AC34BDC1}"/>
                  </a:ext>
                </a:extLst>
              </p:cNvPr>
              <p:cNvSpPr/>
              <p:nvPr/>
            </p:nvSpPr>
            <p:spPr>
              <a:xfrm>
                <a:off x="4038172" y="6325354"/>
                <a:ext cx="473206" cy="532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F18EA-8463-144C-98F0-8732AC34B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172" y="6325354"/>
                <a:ext cx="473206" cy="532646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19A9A86A-6B7B-0B43-97BF-08BF0B0BAFF8}"/>
              </a:ext>
            </a:extLst>
          </p:cNvPr>
          <p:cNvSpPr/>
          <p:nvPr/>
        </p:nvSpPr>
        <p:spPr>
          <a:xfrm rot="166506">
            <a:off x="2654143" y="2704651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ACE2BE-76D9-524B-BBA0-EEFBAB638466}"/>
              </a:ext>
            </a:extLst>
          </p:cNvPr>
          <p:cNvCxnSpPr>
            <a:cxnSpLocks/>
          </p:cNvCxnSpPr>
          <p:nvPr/>
        </p:nvCxnSpPr>
        <p:spPr>
          <a:xfrm>
            <a:off x="4274775" y="5106676"/>
            <a:ext cx="0" cy="124419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845A-3D13-2640-A5E4-4B58FAE8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824109" cy="1325563"/>
          </a:xfrm>
        </p:spPr>
        <p:txBody>
          <a:bodyPr/>
          <a:lstStyle/>
          <a:p>
            <a:r>
              <a:rPr lang="en-US" dirty="0" err="1"/>
              <a:t>Homotopy</a:t>
            </a:r>
            <a:r>
              <a:rPr lang="en-US" dirty="0"/>
              <a:t>: making 2</a:t>
            </a:r>
            <a:r>
              <a:rPr lang="en-US" baseline="30000" dirty="0"/>
              <a:t>nd</a:t>
            </a:r>
            <a:r>
              <a:rPr lang="en-US" dirty="0"/>
              <a:t> order methods global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9A6D-277F-B54A-81A0-0A924511C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 sequence of different optimization problems,</a:t>
            </a:r>
          </a:p>
          <a:p>
            <a:r>
              <a:rPr lang="en-US" dirty="0"/>
              <a:t>ensure starting point near next optimum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6A6291-9F00-DA45-95DF-E8C886EA3500}"/>
              </a:ext>
            </a:extLst>
          </p:cNvPr>
          <p:cNvCxnSpPr>
            <a:cxnSpLocks/>
          </p:cNvCxnSpPr>
          <p:nvPr/>
        </p:nvCxnSpPr>
        <p:spPr>
          <a:xfrm>
            <a:off x="1235419" y="6350869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9D6E16-F8A2-4A4E-8F8F-92DE9D549ADA}"/>
              </a:ext>
            </a:extLst>
          </p:cNvPr>
          <p:cNvCxnSpPr>
            <a:cxnSpLocks/>
          </p:cNvCxnSpPr>
          <p:nvPr/>
        </p:nvCxnSpPr>
        <p:spPr>
          <a:xfrm flipV="1">
            <a:off x="1248298" y="4863368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F18EA-8463-144C-98F0-8732AC34BDC1}"/>
                  </a:ext>
                </a:extLst>
              </p:cNvPr>
              <p:cNvSpPr/>
              <p:nvPr/>
            </p:nvSpPr>
            <p:spPr>
              <a:xfrm>
                <a:off x="4038172" y="6325354"/>
                <a:ext cx="473206" cy="532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F18EA-8463-144C-98F0-8732AC34B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172" y="6325354"/>
                <a:ext cx="473206" cy="532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19A9A86A-6B7B-0B43-97BF-08BF0B0BAFF8}"/>
              </a:ext>
            </a:extLst>
          </p:cNvPr>
          <p:cNvSpPr/>
          <p:nvPr/>
        </p:nvSpPr>
        <p:spPr>
          <a:xfrm rot="166506">
            <a:off x="2654143" y="2704651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ACE2BE-76D9-524B-BBA0-EEFBAB638466}"/>
              </a:ext>
            </a:extLst>
          </p:cNvPr>
          <p:cNvCxnSpPr>
            <a:cxnSpLocks/>
          </p:cNvCxnSpPr>
          <p:nvPr/>
        </p:nvCxnSpPr>
        <p:spPr>
          <a:xfrm>
            <a:off x="4274775" y="5106676"/>
            <a:ext cx="0" cy="1244193"/>
          </a:xfrm>
          <a:prstGeom prst="line">
            <a:avLst/>
          </a:prstGeom>
          <a:ln w="28575">
            <a:solidFill>
              <a:srgbClr val="FF0000">
                <a:alpha val="31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B992D434-683A-4B42-9CDF-229594ADB0CD}"/>
              </a:ext>
            </a:extLst>
          </p:cNvPr>
          <p:cNvSpPr/>
          <p:nvPr/>
        </p:nvSpPr>
        <p:spPr>
          <a:xfrm rot="20346703">
            <a:off x="1274853" y="2737610"/>
            <a:ext cx="5999841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E2F9B0-CDDA-F244-B0E6-8430F8BB89DD}"/>
                  </a:ext>
                </a:extLst>
              </p:cNvPr>
              <p:cNvSpPr/>
              <p:nvPr/>
            </p:nvSpPr>
            <p:spPr>
              <a:xfrm>
                <a:off x="2919159" y="6333972"/>
                <a:ext cx="473206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E2F9B0-CDDA-F244-B0E6-8430F8BB8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159" y="6333972"/>
                <a:ext cx="473206" cy="575479"/>
              </a:xfrm>
              <a:prstGeom prst="rect">
                <a:avLst/>
              </a:prstGeom>
              <a:blipFill>
                <a:blip r:embed="rId4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3F5155-54A8-B748-9A6C-6D2A7CEAEC0E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155762" y="5370835"/>
            <a:ext cx="0" cy="9631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3D80ED97-9175-0C4C-B204-A3468E43529E}"/>
              </a:ext>
            </a:extLst>
          </p:cNvPr>
          <p:cNvSpPr/>
          <p:nvPr/>
        </p:nvSpPr>
        <p:spPr>
          <a:xfrm rot="12200074">
            <a:off x="2174161" y="1543301"/>
            <a:ext cx="2536181" cy="3892245"/>
          </a:xfrm>
          <a:prstGeom prst="arc">
            <a:avLst>
              <a:gd name="adj1" fmla="val 13466834"/>
              <a:gd name="adj2" fmla="val 18219303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C25BD5A-EB9E-DA4D-B688-2F13CEC4B9DB}"/>
              </a:ext>
            </a:extLst>
          </p:cNvPr>
          <p:cNvSpPr/>
          <p:nvPr/>
        </p:nvSpPr>
        <p:spPr>
          <a:xfrm rot="12472695">
            <a:off x="565709" y="4197806"/>
            <a:ext cx="3660879" cy="903262"/>
          </a:xfrm>
          <a:prstGeom prst="arc">
            <a:avLst>
              <a:gd name="adj1" fmla="val 10956197"/>
              <a:gd name="adj2" fmla="val 2055169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3376B6-FC42-514C-9BDE-FE9AA96A9AA2}"/>
              </a:ext>
            </a:extLst>
          </p:cNvPr>
          <p:cNvCxnSpPr>
            <a:cxnSpLocks/>
          </p:cNvCxnSpPr>
          <p:nvPr/>
        </p:nvCxnSpPr>
        <p:spPr>
          <a:xfrm>
            <a:off x="2722503" y="5305349"/>
            <a:ext cx="0" cy="105237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D84DAA0-E66A-C749-BCA5-92C929F02EEC}"/>
                  </a:ext>
                </a:extLst>
              </p:cNvPr>
              <p:cNvSpPr/>
              <p:nvPr/>
            </p:nvSpPr>
            <p:spPr>
              <a:xfrm>
                <a:off x="2249893" y="6316479"/>
                <a:ext cx="473206" cy="564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0)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D84DAA0-E66A-C749-BCA5-92C929F02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893" y="6316479"/>
                <a:ext cx="473206" cy="564706"/>
              </a:xfrm>
              <a:prstGeom prst="rect">
                <a:avLst/>
              </a:prstGeom>
              <a:blipFill>
                <a:blip r:embed="rId5"/>
                <a:stretch>
                  <a:fillRect r="-6578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3939D8-A759-DB47-BB1E-12F84BCE26C2}"/>
                  </a:ext>
                </a:extLst>
              </p:cNvPr>
              <p:cNvSpPr/>
              <p:nvPr/>
            </p:nvSpPr>
            <p:spPr>
              <a:xfrm>
                <a:off x="1985415" y="2525752"/>
                <a:ext cx="5316745" cy="10478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Use locally good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apx</a:t>
                </a:r>
                <a:r>
                  <a:rPr lang="en-US" sz="2800" dirty="0">
                    <a:solidFill>
                      <a:schemeClr val="tx1"/>
                    </a:solidFill>
                  </a:rPr>
                  <a:t>.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0)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  <a:p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3939D8-A759-DB47-BB1E-12F84BCE2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15" y="2525752"/>
                <a:ext cx="5316745" cy="1047851"/>
              </a:xfrm>
              <a:prstGeom prst="rect">
                <a:avLst/>
              </a:prstGeom>
              <a:blipFill>
                <a:blip r:embed="rId6"/>
                <a:stretch>
                  <a:fillRect l="-2387" t="-4819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7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 animBg="1"/>
      <p:bldP spid="18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845A-3D13-2640-A5E4-4B58FAE8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824109" cy="1325563"/>
          </a:xfrm>
        </p:spPr>
        <p:txBody>
          <a:bodyPr/>
          <a:lstStyle/>
          <a:p>
            <a:r>
              <a:rPr lang="en-US" dirty="0" err="1"/>
              <a:t>Homotopy</a:t>
            </a:r>
            <a:r>
              <a:rPr lang="en-US" dirty="0"/>
              <a:t>: making 2</a:t>
            </a:r>
            <a:r>
              <a:rPr lang="en-US" baseline="30000" dirty="0"/>
              <a:t>nd</a:t>
            </a:r>
            <a:r>
              <a:rPr lang="en-US" dirty="0"/>
              <a:t> order methods global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9A6D-277F-B54A-81A0-0A924511C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 sequence of different optimization problems,</a:t>
            </a:r>
          </a:p>
          <a:p>
            <a:r>
              <a:rPr lang="en-US" dirty="0"/>
              <a:t>ensure starting point near next optimum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6A6291-9F00-DA45-95DF-E8C886EA3500}"/>
              </a:ext>
            </a:extLst>
          </p:cNvPr>
          <p:cNvCxnSpPr>
            <a:cxnSpLocks/>
          </p:cNvCxnSpPr>
          <p:nvPr/>
        </p:nvCxnSpPr>
        <p:spPr>
          <a:xfrm>
            <a:off x="1235419" y="6350869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9D6E16-F8A2-4A4E-8F8F-92DE9D549ADA}"/>
              </a:ext>
            </a:extLst>
          </p:cNvPr>
          <p:cNvCxnSpPr>
            <a:cxnSpLocks/>
          </p:cNvCxnSpPr>
          <p:nvPr/>
        </p:nvCxnSpPr>
        <p:spPr>
          <a:xfrm flipV="1">
            <a:off x="1248298" y="4863368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F18EA-8463-144C-98F0-8732AC34BDC1}"/>
                  </a:ext>
                </a:extLst>
              </p:cNvPr>
              <p:cNvSpPr/>
              <p:nvPr/>
            </p:nvSpPr>
            <p:spPr>
              <a:xfrm>
                <a:off x="4145049" y="6325354"/>
                <a:ext cx="473206" cy="532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F18EA-8463-144C-98F0-8732AC34B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049" y="6325354"/>
                <a:ext cx="473206" cy="532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19A9A86A-6B7B-0B43-97BF-08BF0B0BAFF8}"/>
              </a:ext>
            </a:extLst>
          </p:cNvPr>
          <p:cNvSpPr/>
          <p:nvPr/>
        </p:nvSpPr>
        <p:spPr>
          <a:xfrm rot="166506">
            <a:off x="2654143" y="2704651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ACE2BE-76D9-524B-BBA0-EEFBAB638466}"/>
              </a:ext>
            </a:extLst>
          </p:cNvPr>
          <p:cNvCxnSpPr>
            <a:cxnSpLocks/>
          </p:cNvCxnSpPr>
          <p:nvPr/>
        </p:nvCxnSpPr>
        <p:spPr>
          <a:xfrm>
            <a:off x="4274775" y="5106676"/>
            <a:ext cx="0" cy="1244193"/>
          </a:xfrm>
          <a:prstGeom prst="line">
            <a:avLst/>
          </a:prstGeom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B992D434-683A-4B42-9CDF-229594ADB0CD}"/>
              </a:ext>
            </a:extLst>
          </p:cNvPr>
          <p:cNvSpPr/>
          <p:nvPr/>
        </p:nvSpPr>
        <p:spPr>
          <a:xfrm rot="20346703">
            <a:off x="1274853" y="2737610"/>
            <a:ext cx="5999841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3F5155-54A8-B748-9A6C-6D2A7CEAEC0E}"/>
              </a:ext>
            </a:extLst>
          </p:cNvPr>
          <p:cNvCxnSpPr>
            <a:cxnSpLocks/>
          </p:cNvCxnSpPr>
          <p:nvPr/>
        </p:nvCxnSpPr>
        <p:spPr>
          <a:xfrm>
            <a:off x="3096387" y="5394585"/>
            <a:ext cx="0" cy="963137"/>
          </a:xfrm>
          <a:prstGeom prst="line">
            <a:avLst/>
          </a:prstGeom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DBDDDB30-CEFE-DF41-BDB4-8AD167EE41FC}"/>
              </a:ext>
            </a:extLst>
          </p:cNvPr>
          <p:cNvSpPr/>
          <p:nvPr/>
        </p:nvSpPr>
        <p:spPr>
          <a:xfrm rot="20867590">
            <a:off x="1427253" y="2890010"/>
            <a:ext cx="5999841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2DA474D-23D1-D84B-A1FE-47620EB4ACBB}"/>
                  </a:ext>
                </a:extLst>
              </p:cNvPr>
              <p:cNvSpPr/>
              <p:nvPr/>
            </p:nvSpPr>
            <p:spPr>
              <a:xfrm>
                <a:off x="3504377" y="6323005"/>
                <a:ext cx="473206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2DA474D-23D1-D84B-A1FE-47620EB4A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377" y="6323005"/>
                <a:ext cx="473206" cy="575479"/>
              </a:xfrm>
              <a:prstGeom prst="rect">
                <a:avLst/>
              </a:prstGeom>
              <a:blipFill>
                <a:blip r:embed="rId4"/>
                <a:stretch>
                  <a:fillRect r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616CE1-BD56-DC48-9999-6D6F164BF448}"/>
              </a:ext>
            </a:extLst>
          </p:cNvPr>
          <p:cNvCxnSpPr>
            <a:cxnSpLocks/>
          </p:cNvCxnSpPr>
          <p:nvPr/>
        </p:nvCxnSpPr>
        <p:spPr>
          <a:xfrm>
            <a:off x="3669729" y="5419243"/>
            <a:ext cx="0" cy="90611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4DF79-5263-4B40-951A-FCA3CB34575E}"/>
                  </a:ext>
                </a:extLst>
              </p:cNvPr>
              <p:cNvSpPr/>
              <p:nvPr/>
            </p:nvSpPr>
            <p:spPr>
              <a:xfrm>
                <a:off x="1985415" y="2525752"/>
                <a:ext cx="5316745" cy="10586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Use locally good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apx</a:t>
                </a:r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/>
                  <a:t>a</a:t>
                </a:r>
                <a:r>
                  <a:rPr lang="en-US" sz="2800" dirty="0">
                    <a:solidFill>
                      <a:schemeClr val="tx1"/>
                    </a:solidFill>
                  </a:rPr>
                  <a:t>round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4DF79-5263-4B40-951A-FCA3CB345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15" y="2525752"/>
                <a:ext cx="5316745" cy="1058623"/>
              </a:xfrm>
              <a:prstGeom prst="rect">
                <a:avLst/>
              </a:prstGeom>
              <a:blipFill>
                <a:blip r:embed="rId5"/>
                <a:stretch>
                  <a:fillRect l="-2387" t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BF6B47-441A-1041-8BFB-662AC10BD002}"/>
                  </a:ext>
                </a:extLst>
              </p:cNvPr>
              <p:cNvSpPr/>
              <p:nvPr/>
            </p:nvSpPr>
            <p:spPr>
              <a:xfrm>
                <a:off x="2776656" y="6333972"/>
                <a:ext cx="473206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BF6B47-441A-1041-8BFB-662AC10BD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656" y="6333972"/>
                <a:ext cx="473206" cy="575479"/>
              </a:xfrm>
              <a:prstGeom prst="rect">
                <a:avLst/>
              </a:prstGeom>
              <a:blipFill>
                <a:blip r:embed="rId6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1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845A-3D13-2640-A5E4-4B58FAE8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824109" cy="1325563"/>
          </a:xfrm>
        </p:spPr>
        <p:txBody>
          <a:bodyPr/>
          <a:lstStyle/>
          <a:p>
            <a:r>
              <a:rPr lang="en-US" dirty="0" err="1"/>
              <a:t>Homotopy</a:t>
            </a:r>
            <a:r>
              <a:rPr lang="en-US" dirty="0"/>
              <a:t>: making 2</a:t>
            </a:r>
            <a:r>
              <a:rPr lang="en-US" baseline="30000" dirty="0"/>
              <a:t>nd</a:t>
            </a:r>
            <a:r>
              <a:rPr lang="en-US" dirty="0"/>
              <a:t> order methods global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9A6D-277F-B54A-81A0-0A924511C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 sequence of different optimization problems,</a:t>
            </a:r>
          </a:p>
          <a:p>
            <a:r>
              <a:rPr lang="en-US" dirty="0"/>
              <a:t>ensure starting point near next optimum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6A6291-9F00-DA45-95DF-E8C886EA3500}"/>
              </a:ext>
            </a:extLst>
          </p:cNvPr>
          <p:cNvCxnSpPr>
            <a:cxnSpLocks/>
          </p:cNvCxnSpPr>
          <p:nvPr/>
        </p:nvCxnSpPr>
        <p:spPr>
          <a:xfrm>
            <a:off x="1235419" y="6350869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9D6E16-F8A2-4A4E-8F8F-92DE9D549ADA}"/>
              </a:ext>
            </a:extLst>
          </p:cNvPr>
          <p:cNvCxnSpPr>
            <a:cxnSpLocks/>
          </p:cNvCxnSpPr>
          <p:nvPr/>
        </p:nvCxnSpPr>
        <p:spPr>
          <a:xfrm flipV="1">
            <a:off x="1248298" y="4863368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19A9A86A-6B7B-0B43-97BF-08BF0B0BAFF8}"/>
              </a:ext>
            </a:extLst>
          </p:cNvPr>
          <p:cNvSpPr/>
          <p:nvPr/>
        </p:nvSpPr>
        <p:spPr>
          <a:xfrm rot="166506">
            <a:off x="2654143" y="2704651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ACE2BE-76D9-524B-BBA0-EEFBAB638466}"/>
              </a:ext>
            </a:extLst>
          </p:cNvPr>
          <p:cNvCxnSpPr>
            <a:cxnSpLocks/>
          </p:cNvCxnSpPr>
          <p:nvPr/>
        </p:nvCxnSpPr>
        <p:spPr>
          <a:xfrm>
            <a:off x="4274775" y="5106676"/>
            <a:ext cx="0" cy="1244193"/>
          </a:xfrm>
          <a:prstGeom prst="line">
            <a:avLst/>
          </a:prstGeom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B992D434-683A-4B42-9CDF-229594ADB0CD}"/>
              </a:ext>
            </a:extLst>
          </p:cNvPr>
          <p:cNvSpPr/>
          <p:nvPr/>
        </p:nvSpPr>
        <p:spPr>
          <a:xfrm rot="20346703">
            <a:off x="1274853" y="2737610"/>
            <a:ext cx="5999841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3F5155-54A8-B748-9A6C-6D2A7CEAEC0E}"/>
              </a:ext>
            </a:extLst>
          </p:cNvPr>
          <p:cNvCxnSpPr>
            <a:cxnSpLocks/>
          </p:cNvCxnSpPr>
          <p:nvPr/>
        </p:nvCxnSpPr>
        <p:spPr>
          <a:xfrm>
            <a:off x="3096387" y="5394585"/>
            <a:ext cx="0" cy="963137"/>
          </a:xfrm>
          <a:prstGeom prst="line">
            <a:avLst/>
          </a:prstGeom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DBDDDB30-CEFE-DF41-BDB4-8AD167EE41FC}"/>
              </a:ext>
            </a:extLst>
          </p:cNvPr>
          <p:cNvSpPr/>
          <p:nvPr/>
        </p:nvSpPr>
        <p:spPr>
          <a:xfrm rot="20867590">
            <a:off x="1427253" y="2890010"/>
            <a:ext cx="5999841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616CE1-BD56-DC48-9999-6D6F164BF448}"/>
              </a:ext>
            </a:extLst>
          </p:cNvPr>
          <p:cNvCxnSpPr>
            <a:cxnSpLocks/>
          </p:cNvCxnSpPr>
          <p:nvPr/>
        </p:nvCxnSpPr>
        <p:spPr>
          <a:xfrm>
            <a:off x="3669729" y="5419243"/>
            <a:ext cx="0" cy="90611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4DF79-5263-4B40-951A-FCA3CB34575E}"/>
                  </a:ext>
                </a:extLst>
              </p:cNvPr>
              <p:cNvSpPr/>
              <p:nvPr/>
            </p:nvSpPr>
            <p:spPr>
              <a:xfrm>
                <a:off x="1985415" y="2525752"/>
                <a:ext cx="5316745" cy="1011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And so on…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  as 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4DF79-5263-4B40-951A-FCA3CB345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15" y="2525752"/>
                <a:ext cx="5316745" cy="1011944"/>
              </a:xfrm>
              <a:prstGeom prst="rect">
                <a:avLst/>
              </a:prstGeom>
              <a:blipFill>
                <a:blip r:embed="rId3"/>
                <a:stretch>
                  <a:fillRect l="-2387" t="-6173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857D20-29C1-994D-A8AA-CCB57AEC3056}"/>
                  </a:ext>
                </a:extLst>
              </p:cNvPr>
              <p:cNvSpPr/>
              <p:nvPr/>
            </p:nvSpPr>
            <p:spPr>
              <a:xfrm>
                <a:off x="3504377" y="6323005"/>
                <a:ext cx="473206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857D20-29C1-994D-A8AA-CCB57AEC3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377" y="6323005"/>
                <a:ext cx="473206" cy="575479"/>
              </a:xfrm>
              <a:prstGeom prst="rect">
                <a:avLst/>
              </a:prstGeom>
              <a:blipFill>
                <a:blip r:embed="rId4"/>
                <a:stretch>
                  <a:fillRect r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612F4FA-1208-A840-92C6-090CDFAE0239}"/>
                  </a:ext>
                </a:extLst>
              </p:cNvPr>
              <p:cNvSpPr/>
              <p:nvPr/>
            </p:nvSpPr>
            <p:spPr>
              <a:xfrm>
                <a:off x="2776656" y="6333972"/>
                <a:ext cx="473206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612F4FA-1208-A840-92C6-090CDFAE0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656" y="6333972"/>
                <a:ext cx="473206" cy="575479"/>
              </a:xfrm>
              <a:prstGeom prst="rect">
                <a:avLst/>
              </a:prstGeom>
              <a:blipFill>
                <a:blip r:embed="rId5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F069146-2748-6F40-AA90-6A9F96264992}"/>
                  </a:ext>
                </a:extLst>
              </p:cNvPr>
              <p:cNvSpPr/>
              <p:nvPr/>
            </p:nvSpPr>
            <p:spPr>
              <a:xfrm>
                <a:off x="4145049" y="6325354"/>
                <a:ext cx="473206" cy="532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F069146-2748-6F40-AA90-6A9F96264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049" y="6325354"/>
                <a:ext cx="473206" cy="532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895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Global 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E55-A2BD-454E-9F70-5E621962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0035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E5D461-CB57-944B-8E2D-18E9BD884656}"/>
              </a:ext>
            </a:extLst>
          </p:cNvPr>
          <p:cNvSpPr txBox="1">
            <a:spLocks/>
          </p:cNvSpPr>
          <p:nvPr/>
        </p:nvSpPr>
        <p:spPr>
          <a:xfrm>
            <a:off x="628650" y="1470035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D18A89-15F1-784C-A485-0DC2F770A4CE}"/>
              </a:ext>
            </a:extLst>
          </p:cNvPr>
          <p:cNvSpPr txBox="1">
            <a:spLocks/>
          </p:cNvSpPr>
          <p:nvPr/>
        </p:nvSpPr>
        <p:spPr>
          <a:xfrm>
            <a:off x="628650" y="1470035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6283D853-34A9-FD4C-B85E-8331AF6F4FC9}"/>
              </a:ext>
            </a:extLst>
          </p:cNvPr>
          <p:cNvSpPr/>
          <p:nvPr/>
        </p:nvSpPr>
        <p:spPr>
          <a:xfrm rot="9741289">
            <a:off x="2642318" y="273221"/>
            <a:ext cx="2536181" cy="3892245"/>
          </a:xfrm>
          <a:prstGeom prst="arc">
            <a:avLst>
              <a:gd name="adj1" fmla="val 13466834"/>
              <a:gd name="adj2" fmla="val 20422031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DF224162-BFAF-8945-ABE0-F2C42AB3CA5F}"/>
              </a:ext>
            </a:extLst>
          </p:cNvPr>
          <p:cNvSpPr txBox="1">
            <a:spLocks/>
          </p:cNvSpPr>
          <p:nvPr/>
        </p:nvSpPr>
        <p:spPr>
          <a:xfrm>
            <a:off x="628650" y="1612535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27E749B-6D51-C041-84E8-586DAE48CB0D}"/>
              </a:ext>
            </a:extLst>
          </p:cNvPr>
          <p:cNvSpPr txBox="1">
            <a:spLocks/>
          </p:cNvSpPr>
          <p:nvPr/>
        </p:nvSpPr>
        <p:spPr>
          <a:xfrm>
            <a:off x="628650" y="1612535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D05C892C-2C5E-6E42-92D3-B7BC5756A45D}"/>
              </a:ext>
            </a:extLst>
          </p:cNvPr>
          <p:cNvSpPr txBox="1">
            <a:spLocks/>
          </p:cNvSpPr>
          <p:nvPr/>
        </p:nvSpPr>
        <p:spPr>
          <a:xfrm>
            <a:off x="628650" y="1612535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5E6E719-31E2-334C-B66B-E2DA7BF06432}"/>
              </a:ext>
            </a:extLst>
          </p:cNvPr>
          <p:cNvCxnSpPr>
            <a:cxnSpLocks/>
          </p:cNvCxnSpPr>
          <p:nvPr/>
        </p:nvCxnSpPr>
        <p:spPr>
          <a:xfrm>
            <a:off x="1330422" y="5427509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0EA8142-14F7-2A4C-8656-97FAF405D0F7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08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EF0EE92-D915-8846-AF5B-C65458253A50}"/>
                  </a:ext>
                </a:extLst>
              </p:cNvPr>
              <p:cNvSpPr/>
              <p:nvPr/>
            </p:nvSpPr>
            <p:spPr>
              <a:xfrm>
                <a:off x="5401729" y="3278199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EF0EE92-D915-8846-AF5B-C65458253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199"/>
                <a:ext cx="16888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5E87E95-13FD-0A4F-A1DB-430925016044}"/>
                  </a:ext>
                </a:extLst>
              </p:cNvPr>
              <p:cNvSpPr/>
              <p:nvPr/>
            </p:nvSpPr>
            <p:spPr>
              <a:xfrm>
                <a:off x="6489952" y="5453808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5E87E95-13FD-0A4F-A1DB-430925016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08"/>
                <a:ext cx="645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>
            <a:extLst>
              <a:ext uri="{FF2B5EF4-FFF2-40B4-BE49-F238E27FC236}">
                <a16:creationId xmlns:a16="http://schemas.microsoft.com/office/drawing/2014/main" id="{42829E46-788A-4642-B4EE-F6218F0958C8}"/>
              </a:ext>
            </a:extLst>
          </p:cNvPr>
          <p:cNvSpPr/>
          <p:nvPr/>
        </p:nvSpPr>
        <p:spPr>
          <a:xfrm rot="9692091">
            <a:off x="1669839" y="3592753"/>
            <a:ext cx="3660879" cy="903262"/>
          </a:xfrm>
          <a:prstGeom prst="arc">
            <a:avLst>
              <a:gd name="adj1" fmla="val 10956197"/>
              <a:gd name="adj2" fmla="val 2055169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7CF5E1F-64DB-1D44-9E15-563D2799412D}"/>
              </a:ext>
            </a:extLst>
          </p:cNvPr>
          <p:cNvCxnSpPr>
            <a:cxnSpLocks/>
          </p:cNvCxnSpPr>
          <p:nvPr/>
        </p:nvCxnSpPr>
        <p:spPr>
          <a:xfrm>
            <a:off x="4692723" y="4032509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8FCF7EA-D68C-5443-97DF-A3583335894C}"/>
                  </a:ext>
                </a:extLst>
              </p:cNvPr>
              <p:cNvSpPr/>
              <p:nvPr/>
            </p:nvSpPr>
            <p:spPr>
              <a:xfrm>
                <a:off x="4456120" y="5406307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8FCF7EA-D68C-5443-97DF-A35833358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07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 r="-26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8209154F-0FF2-ED46-8B62-1973261DE9A1}"/>
              </a:ext>
            </a:extLst>
          </p:cNvPr>
          <p:cNvSpPr/>
          <p:nvPr/>
        </p:nvSpPr>
        <p:spPr>
          <a:xfrm>
            <a:off x="4921657" y="3960238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local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(quadratic)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51EAB6-E4E9-CE4A-98EF-C9015782D5A1}"/>
              </a:ext>
            </a:extLst>
          </p:cNvPr>
          <p:cNvSpPr/>
          <p:nvPr/>
        </p:nvSpPr>
        <p:spPr>
          <a:xfrm>
            <a:off x="5292434" y="1938854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local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(quadratic)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1D14BC8-4E75-BA48-B434-5F9C9BC7C6F0}"/>
              </a:ext>
            </a:extLst>
          </p:cNvPr>
          <p:cNvSpPr/>
          <p:nvPr/>
        </p:nvSpPr>
        <p:spPr>
          <a:xfrm>
            <a:off x="5641025" y="3986224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</a:t>
            </a:r>
            <a:endParaRPr lang="en-US" sz="2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825BA7-AE9D-7247-B3D8-DF2619FA6B1B}"/>
              </a:ext>
            </a:extLst>
          </p:cNvPr>
          <p:cNvSpPr/>
          <p:nvPr/>
        </p:nvSpPr>
        <p:spPr>
          <a:xfrm>
            <a:off x="6002350" y="1945431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</a:t>
            </a:r>
            <a:endParaRPr lang="en-US" sz="2800" dirty="0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040E0F2D-D2BB-E946-977E-B2173D360800}"/>
              </a:ext>
            </a:extLst>
          </p:cNvPr>
          <p:cNvSpPr/>
          <p:nvPr/>
        </p:nvSpPr>
        <p:spPr>
          <a:xfrm rot="166506">
            <a:off x="2749146" y="1781291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8F620D7-E5DE-9945-94DA-FCC8444BC5F3}"/>
                  </a:ext>
                </a:extLst>
              </p:cNvPr>
              <p:cNvSpPr/>
              <p:nvPr/>
            </p:nvSpPr>
            <p:spPr>
              <a:xfrm>
                <a:off x="2749146" y="5979207"/>
                <a:ext cx="3294067" cy="70301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Convergence	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8F620D7-E5DE-9945-94DA-FCC8444BC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146" y="5979207"/>
                <a:ext cx="3294067" cy="703013"/>
              </a:xfrm>
              <a:prstGeom prst="rect">
                <a:avLst/>
              </a:prstGeom>
              <a:blipFill>
                <a:blip r:embed="rId7"/>
                <a:stretch>
                  <a:fillRect l="-3042" b="-689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5F26311C-67C2-DC40-8AA6-2BDED9DB6F1E}"/>
              </a:ext>
            </a:extLst>
          </p:cNvPr>
          <p:cNvSpPr/>
          <p:nvPr/>
        </p:nvSpPr>
        <p:spPr>
          <a:xfrm>
            <a:off x="6069084" y="6092855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134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Global 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E55-A2BD-454E-9F70-5E621962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2542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E5D461-CB57-944B-8E2D-18E9BD884656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D18A89-15F1-784C-A485-0DC2F770A4C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98A4EE-9C50-D340-8D81-272C047BE186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D64554-6AD7-474F-9FB6-488D81ECEB59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6A8693-03BD-D64A-BE72-B817AA96ECF3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 r="-26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6A3DDED8-AD9B-274D-BA71-B795BF2C9D85}"/>
              </a:ext>
            </a:extLst>
          </p:cNvPr>
          <p:cNvSpPr/>
          <p:nvPr/>
        </p:nvSpPr>
        <p:spPr>
          <a:xfrm>
            <a:off x="4921657" y="3960245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global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(??)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C5164C-D913-6F40-8FA8-EDFA47F8F100}"/>
              </a:ext>
            </a:extLst>
          </p:cNvPr>
          <p:cNvSpPr/>
          <p:nvPr/>
        </p:nvSpPr>
        <p:spPr>
          <a:xfrm>
            <a:off x="5086895" y="1961719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global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(??)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CDCF68-7389-0046-A251-B6F0AB5CA193}"/>
              </a:ext>
            </a:extLst>
          </p:cNvPr>
          <p:cNvSpPr/>
          <p:nvPr/>
        </p:nvSpPr>
        <p:spPr>
          <a:xfrm>
            <a:off x="5905056" y="3985994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FEDC32-A4D9-0D40-8AD9-FED6DB1FE19A}"/>
              </a:ext>
            </a:extLst>
          </p:cNvPr>
          <p:cNvSpPr/>
          <p:nvPr/>
        </p:nvSpPr>
        <p:spPr>
          <a:xfrm>
            <a:off x="6092380" y="197527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8DCF4A3-F564-4449-8E17-ED5F7F893F87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11B6D7F-0A95-2947-B78E-F1F505BCF1A5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C188673-3381-0443-8682-860BC66EA17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7E486FD-B3A5-A141-A4B4-7D6E314C8674}"/>
                  </a:ext>
                </a:extLst>
              </p:cNvPr>
              <p:cNvSpPr/>
              <p:nvPr/>
            </p:nvSpPr>
            <p:spPr>
              <a:xfrm>
                <a:off x="2749146" y="5979207"/>
                <a:ext cx="3294067" cy="70301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Convergence	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7E486FD-B3A5-A141-A4B4-7D6E314C8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146" y="5979207"/>
                <a:ext cx="3294067" cy="703013"/>
              </a:xfrm>
              <a:prstGeom prst="rect">
                <a:avLst/>
              </a:prstGeom>
              <a:blipFill>
                <a:blip r:embed="rId7"/>
                <a:stretch>
                  <a:fillRect l="-3042" b="-689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05E04598-5B01-634B-B011-843B03D309AF}"/>
              </a:ext>
            </a:extLst>
          </p:cNvPr>
          <p:cNvSpPr/>
          <p:nvPr/>
        </p:nvSpPr>
        <p:spPr>
          <a:xfrm>
            <a:off x="6069084" y="6092855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24447FED-481A-F44B-8D9C-8AB86DC626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201" y="1248051"/>
                <a:ext cx="4309125" cy="1101123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dirty="0"/>
                  <a:t> to minimize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u.b</a:t>
                </a:r>
                <a:r>
                  <a:rPr lang="en-US" dirty="0">
                    <a:solidFill>
                      <a:schemeClr val="accent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24447FED-481A-F44B-8D9C-8AB86DC62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1" y="1248051"/>
                <a:ext cx="4309125" cy="1101123"/>
              </a:xfrm>
              <a:prstGeom prst="rect">
                <a:avLst/>
              </a:prstGeom>
              <a:blipFill>
                <a:blip r:embed="rId8"/>
                <a:stretch>
                  <a:fillRect l="-2941" t="-7955" r="-29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4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Global 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E55-A2BD-454E-9F70-5E621962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2542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E5D461-CB57-944B-8E2D-18E9BD884656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D18A89-15F1-784C-A485-0DC2F770A4C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98A4EE-9C50-D340-8D81-272C047BE186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D64554-6AD7-474F-9FB6-488D81ECEB59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6A8693-03BD-D64A-BE72-B817AA96ECF3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 r="-26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6A3DDED8-AD9B-274D-BA71-B795BF2C9D85}"/>
              </a:ext>
            </a:extLst>
          </p:cNvPr>
          <p:cNvSpPr/>
          <p:nvPr/>
        </p:nvSpPr>
        <p:spPr>
          <a:xfrm>
            <a:off x="4921657" y="3960245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global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(??)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C5164C-D913-6F40-8FA8-EDFA47F8F100}"/>
              </a:ext>
            </a:extLst>
          </p:cNvPr>
          <p:cNvSpPr/>
          <p:nvPr/>
        </p:nvSpPr>
        <p:spPr>
          <a:xfrm>
            <a:off x="5086895" y="1961719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global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(??)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CDCF68-7389-0046-A251-B6F0AB5CA193}"/>
              </a:ext>
            </a:extLst>
          </p:cNvPr>
          <p:cNvSpPr/>
          <p:nvPr/>
        </p:nvSpPr>
        <p:spPr>
          <a:xfrm>
            <a:off x="5905056" y="3985994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FEDC32-A4D9-0D40-8AD9-FED6DB1FE19A}"/>
              </a:ext>
            </a:extLst>
          </p:cNvPr>
          <p:cNvSpPr/>
          <p:nvPr/>
        </p:nvSpPr>
        <p:spPr>
          <a:xfrm>
            <a:off x="6092380" y="197527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8DCF4A3-F564-4449-8E17-ED5F7F893F87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11B6D7F-0A95-2947-B78E-F1F505BCF1A5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C188673-3381-0443-8682-860BC66EA17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2B6DDA-80B6-4744-A26F-4CA7E05DFDDB}"/>
              </a:ext>
            </a:extLst>
          </p:cNvPr>
          <p:cNvSpPr/>
          <p:nvPr/>
        </p:nvSpPr>
        <p:spPr>
          <a:xfrm>
            <a:off x="1871191" y="6117039"/>
            <a:ext cx="596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 makes our “envelopes” tractable?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FA5323B-B19A-464C-98B4-4E623B9B92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201" y="1248051"/>
                <a:ext cx="4309125" cy="1095331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dirty="0"/>
                  <a:t> to minimize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u.b</a:t>
                </a:r>
                <a:r>
                  <a:rPr lang="en-US" dirty="0">
                    <a:solidFill>
                      <a:schemeClr val="accent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FA5323B-B19A-464C-98B4-4E623B9B9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1" y="1248051"/>
                <a:ext cx="4309125" cy="1095331"/>
              </a:xfrm>
              <a:prstGeom prst="rect">
                <a:avLst/>
              </a:prstGeom>
              <a:blipFill>
                <a:blip r:embed="rId7"/>
                <a:stretch>
                  <a:fillRect l="-2941" t="-7955" r="-29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435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Global 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E55-A2BD-454E-9F70-5E621962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2542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E5D461-CB57-944B-8E2D-18E9BD884656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D18A89-15F1-784C-A485-0DC2F770A4C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98A4EE-9C50-D340-8D81-272C047BE186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D64554-6AD7-474F-9FB6-488D81ECEB59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6A8693-03BD-D64A-BE72-B817AA96ECF3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 r="-26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6A3DDED8-AD9B-274D-BA71-B795BF2C9D85}"/>
              </a:ext>
            </a:extLst>
          </p:cNvPr>
          <p:cNvSpPr/>
          <p:nvPr/>
        </p:nvSpPr>
        <p:spPr>
          <a:xfrm>
            <a:off x="4921657" y="3960245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global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(??)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C5164C-D913-6F40-8FA8-EDFA47F8F100}"/>
              </a:ext>
            </a:extLst>
          </p:cNvPr>
          <p:cNvSpPr/>
          <p:nvPr/>
        </p:nvSpPr>
        <p:spPr>
          <a:xfrm>
            <a:off x="5086895" y="1961719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global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(??)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CDCF68-7389-0046-A251-B6F0AB5CA193}"/>
              </a:ext>
            </a:extLst>
          </p:cNvPr>
          <p:cNvSpPr/>
          <p:nvPr/>
        </p:nvSpPr>
        <p:spPr>
          <a:xfrm>
            <a:off x="5905056" y="3985994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FEDC32-A4D9-0D40-8AD9-FED6DB1FE19A}"/>
              </a:ext>
            </a:extLst>
          </p:cNvPr>
          <p:cNvSpPr/>
          <p:nvPr/>
        </p:nvSpPr>
        <p:spPr>
          <a:xfrm>
            <a:off x="6092380" y="197527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8DCF4A3-F564-4449-8E17-ED5F7F893F87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11B6D7F-0A95-2947-B78E-F1F505BCF1A5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C188673-3381-0443-8682-860BC66EA17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FA5323B-B19A-464C-98B4-4E623B9B92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201" y="1248051"/>
                <a:ext cx="4309125" cy="2094943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dirty="0"/>
                  <a:t> to minimize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u.b</a:t>
                </a:r>
                <a:r>
                  <a:rPr lang="en-US" dirty="0">
                    <a:solidFill>
                      <a:schemeClr val="accent1"/>
                    </a:solidFill>
                  </a:rPr>
                  <a:t>.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Constant approximation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solution suffices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FA5323B-B19A-464C-98B4-4E623B9B9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1" y="1248051"/>
                <a:ext cx="4309125" cy="2094943"/>
              </a:xfrm>
              <a:prstGeom prst="rect">
                <a:avLst/>
              </a:prstGeom>
              <a:blipFill>
                <a:blip r:embed="rId7"/>
                <a:stretch>
                  <a:fillRect l="-2941" t="-4217" r="-294" b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E15A5D62-86CC-1446-B402-1BD1E7DA895E}"/>
              </a:ext>
            </a:extLst>
          </p:cNvPr>
          <p:cNvSpPr/>
          <p:nvPr/>
        </p:nvSpPr>
        <p:spPr>
          <a:xfrm>
            <a:off x="1871191" y="6117039"/>
            <a:ext cx="596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 makes our “envelopes” tractable?</a:t>
            </a:r>
          </a:p>
        </p:txBody>
      </p:sp>
    </p:spTree>
    <p:extLst>
      <p:ext uri="{BB962C8B-B14F-4D97-AF65-F5344CB8AC3E}">
        <p14:creationId xmlns:p14="http://schemas.microsoft.com/office/powerpoint/2010/main" val="363963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linear regression / solving linear equation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1397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678348E1-F3E0-1D4A-B533-AE15F3B6D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825" y="1107021"/>
            <a:ext cx="3396525" cy="38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Global 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E55-A2BD-454E-9F70-5E621962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2542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E5D461-CB57-944B-8E2D-18E9BD884656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D18A89-15F1-784C-A485-0DC2F770A4C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98A4EE-9C50-D340-8D81-272C047BE186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D64554-6AD7-474F-9FB6-488D81ECEB59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6A8693-03BD-D64A-BE72-B817AA96ECF3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 r="-26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6A3DDED8-AD9B-274D-BA71-B795BF2C9D85}"/>
              </a:ext>
            </a:extLst>
          </p:cNvPr>
          <p:cNvSpPr/>
          <p:nvPr/>
        </p:nvSpPr>
        <p:spPr>
          <a:xfrm>
            <a:off x="4921657" y="3960245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global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(??)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C5164C-D913-6F40-8FA8-EDFA47F8F100}"/>
              </a:ext>
            </a:extLst>
          </p:cNvPr>
          <p:cNvSpPr/>
          <p:nvPr/>
        </p:nvSpPr>
        <p:spPr>
          <a:xfrm>
            <a:off x="5086895" y="1961719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global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(??)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CDCF68-7389-0046-A251-B6F0AB5CA193}"/>
              </a:ext>
            </a:extLst>
          </p:cNvPr>
          <p:cNvSpPr/>
          <p:nvPr/>
        </p:nvSpPr>
        <p:spPr>
          <a:xfrm>
            <a:off x="5905056" y="3985994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FEDC32-A4D9-0D40-8AD9-FED6DB1FE19A}"/>
              </a:ext>
            </a:extLst>
          </p:cNvPr>
          <p:cNvSpPr/>
          <p:nvPr/>
        </p:nvSpPr>
        <p:spPr>
          <a:xfrm>
            <a:off x="6092380" y="197527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8DCF4A3-F564-4449-8E17-ED5F7F893F87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11B6D7F-0A95-2947-B78E-F1F505BCF1A5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C188673-3381-0443-8682-860BC66EA17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2B6DDA-80B6-4744-A26F-4CA7E05DFDDB}"/>
                  </a:ext>
                </a:extLst>
              </p:cNvPr>
              <p:cNvSpPr/>
              <p:nvPr/>
            </p:nvSpPr>
            <p:spPr>
              <a:xfrm>
                <a:off x="1837121" y="5820491"/>
                <a:ext cx="574375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Why do such “envelopes” exist?</a:t>
                </a:r>
              </a:p>
              <a:p>
                <a:r>
                  <a:rPr lang="en-US" sz="2800" dirty="0"/>
                  <a:t>Why can we find constant approx.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800" dirty="0"/>
                  <a:t> ?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2B6DDA-80B6-4744-A26F-4CA7E05DF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21" y="5820491"/>
                <a:ext cx="5743752" cy="954107"/>
              </a:xfrm>
              <a:prstGeom prst="rect">
                <a:avLst/>
              </a:prstGeom>
              <a:blipFill>
                <a:blip r:embed="rId7"/>
                <a:stretch>
                  <a:fillRect l="-2208" t="-5263" r="-110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FA5323B-B19A-464C-98B4-4E623B9B92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201" y="1248051"/>
                <a:ext cx="4309125" cy="1559293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dirty="0"/>
                  <a:t> to minimize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u.b</a:t>
                </a:r>
                <a:r>
                  <a:rPr lang="en-US" dirty="0">
                    <a:solidFill>
                      <a:schemeClr val="accent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FA5323B-B19A-464C-98B4-4E623B9B9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1" y="1248051"/>
                <a:ext cx="4309125" cy="1559293"/>
              </a:xfrm>
              <a:prstGeom prst="rect">
                <a:avLst/>
              </a:prstGeom>
              <a:blipFill>
                <a:blip r:embed="rId8"/>
                <a:stretch>
                  <a:fillRect l="-2941" t="-5645" r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783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9E8D-902F-E844-84F6-18165E71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ingredients of an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F05EA-E2A2-204D-BBE5-FD4174A21A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120261" cy="5405816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1) “Envelopes” that allow global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 convergence	</a:t>
                </a:r>
              </a:p>
              <a:p>
                <a:pPr marL="457200" indent="-457200">
                  <a:buAutoNum type="arabicParenR"/>
                </a:pPr>
                <a:endParaRPr lang="en-US" sz="2200" dirty="0"/>
              </a:p>
              <a:p>
                <a:r>
                  <a:rPr lang="en-US" sz="2200" dirty="0"/>
                  <a:t>2) Multiplicative weight method to find step minimizing upper envelope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F05EA-E2A2-204D-BBE5-FD4174A21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120261" cy="5405816"/>
              </a:xfrm>
              <a:blipFill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37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580D-458B-7847-8942-BA25CB62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36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The envelopes (upper and lower bounds)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2EE7-F60D-8142-A9BD-66DC23FB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635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85ED-B364-A948-9E5E-DCD607D9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envelopes?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009AD-9F05-AD4A-A7DF-6A21FF64C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EF80F2-9430-6A49-BD14-2EE5A991BE7A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011C68-4355-C74C-8A6F-1B188BCAF853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5C626-0898-9A45-9340-28143A5221E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F843B6-8273-3443-BE3C-9DA306CBA91E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A72F4F-AF94-994B-80A3-FCC285CC6408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91720A-3453-2C42-A172-4A5E0FF11410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91720A-3453-2C42-A172-4A5E0FF11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245617-24E9-E747-A08F-485849B5D568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245617-24E9-E747-A08F-485849B5D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74658E-0E34-5745-8B5C-684E53CF646F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E4CFA1-898E-B346-85AB-BEAB41632DCA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E4CFA1-898E-B346-85AB-BEAB41632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2EBBF-9AFA-D248-89D0-9997CDE39076}"/>
                  </a:ext>
                </a:extLst>
              </p:cNvPr>
              <p:cNvSpPr/>
              <p:nvPr/>
            </p:nvSpPr>
            <p:spPr>
              <a:xfrm>
                <a:off x="4330938" y="2627843"/>
                <a:ext cx="46705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accent1"/>
                        </a:solidFill>
                      </a:rPr>
                      <m:t> 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2EBBF-9AFA-D248-89D0-9997CDE39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938" y="2627843"/>
                <a:ext cx="4670557" cy="523220"/>
              </a:xfrm>
              <a:prstGeom prst="rect">
                <a:avLst/>
              </a:prstGeom>
              <a:blipFill>
                <a:blip r:embed="rId6"/>
                <a:stretch>
                  <a:fillRect t="-9524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7B3B2EA1-EDF6-844C-9D90-E67FAAF6E36B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EBE0F6-C789-B34E-8011-9EDEF5129BB0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BEE18F0-84EF-8B48-8703-81A0F26A244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11B995-9EFE-E947-87E0-6F020B9ACD8D}"/>
                  </a:ext>
                </a:extLst>
              </p:cNvPr>
              <p:cNvSpPr/>
              <p:nvPr/>
            </p:nvSpPr>
            <p:spPr>
              <a:xfrm>
                <a:off x="4154673" y="4257447"/>
                <a:ext cx="4670557" cy="523220"/>
              </a:xfrm>
              <a:prstGeom prst="rect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 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11B995-9EFE-E947-87E0-6F020B9AC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73" y="4257447"/>
                <a:ext cx="4670557" cy="523220"/>
              </a:xfrm>
              <a:prstGeom prst="rect">
                <a:avLst/>
              </a:prstGeom>
              <a:blipFill>
                <a:blip r:embed="rId7"/>
                <a:stretch>
                  <a:fillRect t="-9524" b="-238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4ACAD8B-FDFD-8F4A-B10E-AA6D0A677C45}"/>
              </a:ext>
            </a:extLst>
          </p:cNvPr>
          <p:cNvGrpSpPr/>
          <p:nvPr/>
        </p:nvGrpSpPr>
        <p:grpSpPr>
          <a:xfrm>
            <a:off x="736270" y="912867"/>
            <a:ext cx="8265225" cy="557976"/>
            <a:chOff x="736270" y="912867"/>
            <a:chExt cx="8265225" cy="557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DBBA602-BB9B-254E-B9E9-395F95E6409D}"/>
                    </a:ext>
                  </a:extLst>
                </p:cNvPr>
                <p:cNvSpPr/>
                <p:nvPr/>
              </p:nvSpPr>
              <p:spPr>
                <a:xfrm>
                  <a:off x="736270" y="947623"/>
                  <a:ext cx="8265225" cy="5232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/>
                    <a:t>			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DBBA602-BB9B-254E-B9E9-395F95E640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70" y="947623"/>
                  <a:ext cx="8265225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ED7572-DAC4-1C4A-9027-E77AE7BA500F}"/>
                </a:ext>
              </a:extLst>
            </p:cNvPr>
            <p:cNvSpPr/>
            <p:nvPr/>
          </p:nvSpPr>
          <p:spPr>
            <a:xfrm>
              <a:off x="750774" y="912867"/>
              <a:ext cx="26188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Scaling behavior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9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85ED-B364-A948-9E5E-DCD607D9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envelopes?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009AD-9F05-AD4A-A7DF-6A21FF64C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EF80F2-9430-6A49-BD14-2EE5A991BE7A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011C68-4355-C74C-8A6F-1B188BCAF853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5C626-0898-9A45-9340-28143A5221E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F843B6-8273-3443-BE3C-9DA306CBA91E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A72F4F-AF94-994B-80A3-FCC285CC6408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91720A-3453-2C42-A172-4A5E0FF11410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91720A-3453-2C42-A172-4A5E0FF11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245617-24E9-E747-A08F-485849B5D568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245617-24E9-E747-A08F-485849B5D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74658E-0E34-5745-8B5C-684E53CF646F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E4CFA1-898E-B346-85AB-BEAB41632DCA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E4CFA1-898E-B346-85AB-BEAB41632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2EBBF-9AFA-D248-89D0-9997CDE39076}"/>
                  </a:ext>
                </a:extLst>
              </p:cNvPr>
              <p:cNvSpPr/>
              <p:nvPr/>
            </p:nvSpPr>
            <p:spPr>
              <a:xfrm>
                <a:off x="4330938" y="2627843"/>
                <a:ext cx="46705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accent1"/>
                        </a:solidFill>
                      </a:rPr>
                      <m:t> 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2EBBF-9AFA-D248-89D0-9997CDE39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938" y="2627843"/>
                <a:ext cx="4670557" cy="523220"/>
              </a:xfrm>
              <a:prstGeom prst="rect">
                <a:avLst/>
              </a:prstGeom>
              <a:blipFill>
                <a:blip r:embed="rId6"/>
                <a:stretch>
                  <a:fillRect t="-9524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7B3B2EA1-EDF6-844C-9D90-E67FAAF6E36B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EBE0F6-C789-B34E-8011-9EDEF5129BB0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BEE18F0-84EF-8B48-8703-81A0F26A244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11B995-9EFE-E947-87E0-6F020B9ACD8D}"/>
                  </a:ext>
                </a:extLst>
              </p:cNvPr>
              <p:cNvSpPr/>
              <p:nvPr/>
            </p:nvSpPr>
            <p:spPr>
              <a:xfrm>
                <a:off x="4154673" y="4257447"/>
                <a:ext cx="4670557" cy="523220"/>
              </a:xfrm>
              <a:prstGeom prst="rect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 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11B995-9EFE-E947-87E0-6F020B9AC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73" y="4257447"/>
                <a:ext cx="4670557" cy="523220"/>
              </a:xfrm>
              <a:prstGeom prst="rect">
                <a:avLst/>
              </a:prstGeom>
              <a:blipFill>
                <a:blip r:embed="rId7"/>
                <a:stretch>
                  <a:fillRect t="-9524" b="-238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4ACAD8B-FDFD-8F4A-B10E-AA6D0A677C45}"/>
              </a:ext>
            </a:extLst>
          </p:cNvPr>
          <p:cNvGrpSpPr/>
          <p:nvPr/>
        </p:nvGrpSpPr>
        <p:grpSpPr>
          <a:xfrm>
            <a:off x="736270" y="934186"/>
            <a:ext cx="8265225" cy="1358594"/>
            <a:chOff x="736270" y="930436"/>
            <a:chExt cx="8265225" cy="11196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DBBA602-BB9B-254E-B9E9-395F95E6409D}"/>
                    </a:ext>
                  </a:extLst>
                </p:cNvPr>
                <p:cNvSpPr/>
                <p:nvPr/>
              </p:nvSpPr>
              <p:spPr>
                <a:xfrm>
                  <a:off x="736270" y="947623"/>
                  <a:ext cx="8265225" cy="110244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/>
                    <a:t>			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1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000" dirty="0"/>
                    <a:t>			</a:t>
                  </a:r>
                </a:p>
                <a:p>
                  <a:r>
                    <a:rPr lang="en-US" sz="2800" dirty="0"/>
                    <a:t>				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steps</a:t>
                  </a: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DBBA602-BB9B-254E-B9E9-395F95E640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70" y="947623"/>
                  <a:ext cx="8265225" cy="110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ED7572-DAC4-1C4A-9027-E77AE7BA500F}"/>
                </a:ext>
              </a:extLst>
            </p:cNvPr>
            <p:cNvSpPr/>
            <p:nvPr/>
          </p:nvSpPr>
          <p:spPr>
            <a:xfrm>
              <a:off x="750774" y="930436"/>
              <a:ext cx="26188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Scaling behavior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592972A-DFA8-0143-A325-786C80CEBF9E}"/>
                    </a:ext>
                  </a:extLst>
                </p:cNvPr>
                <p:cNvSpPr/>
                <p:nvPr/>
              </p:nvSpPr>
              <p:spPr>
                <a:xfrm>
                  <a:off x="750774" y="1512522"/>
                  <a:ext cx="3111365" cy="4311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/>
                    <a:t>Implies error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2800" dirty="0"/>
                    <a:t> in </a:t>
                  </a: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592972A-DFA8-0143-A325-786C80CEBF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774" y="1512522"/>
                  <a:ext cx="3111365" cy="431190"/>
                </a:xfrm>
                <a:prstGeom prst="rect">
                  <a:avLst/>
                </a:prstGeom>
                <a:blipFill>
                  <a:blip r:embed="rId9"/>
                  <a:stretch>
                    <a:fillRect l="-4065" t="-11905" r="-3252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9FC975C-DEE0-294F-8BDE-88A7D97D0003}"/>
                  </a:ext>
                </a:extLst>
              </p:cNvPr>
              <p:cNvSpPr/>
              <p:nvPr/>
            </p:nvSpPr>
            <p:spPr>
              <a:xfrm>
                <a:off x="736269" y="2605298"/>
                <a:ext cx="8265226" cy="138499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Finding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800" dirty="0"/>
                  <a:t>?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Constant approximate min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via new MWU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9FC975C-DEE0-294F-8BDE-88A7D97D0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9" y="2605298"/>
                <a:ext cx="8265226" cy="1384995"/>
              </a:xfrm>
              <a:prstGeom prst="rect">
                <a:avLst/>
              </a:prstGeom>
              <a:blipFill>
                <a:blip r:embed="rId10"/>
                <a:stretch>
                  <a:fillRect l="-1223" t="-3604" b="-900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7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85ED-B364-A948-9E5E-DCD607D9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envelopes?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009AD-9F05-AD4A-A7DF-6A21FF64C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EF80F2-9430-6A49-BD14-2EE5A991BE7A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011C68-4355-C74C-8A6F-1B188BCAF853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5C626-0898-9A45-9340-28143A5221E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F843B6-8273-3443-BE3C-9DA306CBA91E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A72F4F-AF94-994B-80A3-FCC285CC6408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91720A-3453-2C42-A172-4A5E0FF11410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91720A-3453-2C42-A172-4A5E0FF11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245617-24E9-E747-A08F-485849B5D568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245617-24E9-E747-A08F-485849B5D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74658E-0E34-5745-8B5C-684E53CF646F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E4CFA1-898E-B346-85AB-BEAB41632DCA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E4CFA1-898E-B346-85AB-BEAB41632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2EBBF-9AFA-D248-89D0-9997CDE39076}"/>
                  </a:ext>
                </a:extLst>
              </p:cNvPr>
              <p:cNvSpPr/>
              <p:nvPr/>
            </p:nvSpPr>
            <p:spPr>
              <a:xfrm>
                <a:off x="4330938" y="2627843"/>
                <a:ext cx="46705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accent1"/>
                        </a:solidFill>
                      </a:rPr>
                      <m:t> 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2EBBF-9AFA-D248-89D0-9997CDE39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938" y="2627843"/>
                <a:ext cx="4670557" cy="523220"/>
              </a:xfrm>
              <a:prstGeom prst="rect">
                <a:avLst/>
              </a:prstGeom>
              <a:blipFill>
                <a:blip r:embed="rId6"/>
                <a:stretch>
                  <a:fillRect t="-9524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7B3B2EA1-EDF6-844C-9D90-E67FAAF6E36B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EBE0F6-C789-B34E-8011-9EDEF5129BB0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BEE18F0-84EF-8B48-8703-81A0F26A244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11B995-9EFE-E947-87E0-6F020B9ACD8D}"/>
                  </a:ext>
                </a:extLst>
              </p:cNvPr>
              <p:cNvSpPr/>
              <p:nvPr/>
            </p:nvSpPr>
            <p:spPr>
              <a:xfrm>
                <a:off x="4154673" y="4257447"/>
                <a:ext cx="4670557" cy="523220"/>
              </a:xfrm>
              <a:prstGeom prst="rect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 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11B995-9EFE-E947-87E0-6F020B9AC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73" y="4257447"/>
                <a:ext cx="4670557" cy="523220"/>
              </a:xfrm>
              <a:prstGeom prst="rect">
                <a:avLst/>
              </a:prstGeom>
              <a:blipFill>
                <a:blip r:embed="rId7"/>
                <a:stretch>
                  <a:fillRect t="-9524" b="-238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2D26E8-BB07-A54B-8345-6CE121A62111}"/>
                  </a:ext>
                </a:extLst>
              </p:cNvPr>
              <p:cNvSpPr/>
              <p:nvPr/>
            </p:nvSpPr>
            <p:spPr>
              <a:xfrm>
                <a:off x="736269" y="4790896"/>
                <a:ext cx="8265226" cy="20456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Goals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</m:d>
                      </m:e>
                    </m:func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	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2D26E8-BB07-A54B-8345-6CE121A62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9" y="4790896"/>
                <a:ext cx="8265226" cy="2045625"/>
              </a:xfrm>
              <a:prstGeom prst="rect">
                <a:avLst/>
              </a:prstGeom>
              <a:blipFill>
                <a:blip r:embed="rId8"/>
                <a:stretch>
                  <a:fillRect l="-1223" t="-1829" b="-61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4ACAD8B-FDFD-8F4A-B10E-AA6D0A677C45}"/>
              </a:ext>
            </a:extLst>
          </p:cNvPr>
          <p:cNvGrpSpPr/>
          <p:nvPr/>
        </p:nvGrpSpPr>
        <p:grpSpPr>
          <a:xfrm>
            <a:off x="736270" y="934186"/>
            <a:ext cx="8265225" cy="1358594"/>
            <a:chOff x="736270" y="930436"/>
            <a:chExt cx="8265225" cy="11196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DBBA602-BB9B-254E-B9E9-395F95E6409D}"/>
                    </a:ext>
                  </a:extLst>
                </p:cNvPr>
                <p:cNvSpPr/>
                <p:nvPr/>
              </p:nvSpPr>
              <p:spPr>
                <a:xfrm>
                  <a:off x="736270" y="947623"/>
                  <a:ext cx="8265225" cy="110244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/>
                    <a:t>			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1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000" dirty="0"/>
                    <a:t>			</a:t>
                  </a:r>
                </a:p>
                <a:p>
                  <a:r>
                    <a:rPr lang="en-US" sz="2800" dirty="0"/>
                    <a:t>				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steps</a:t>
                  </a: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DBBA602-BB9B-254E-B9E9-395F95E640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70" y="947623"/>
                  <a:ext cx="8265225" cy="110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ED7572-DAC4-1C4A-9027-E77AE7BA500F}"/>
                </a:ext>
              </a:extLst>
            </p:cNvPr>
            <p:cNvSpPr/>
            <p:nvPr/>
          </p:nvSpPr>
          <p:spPr>
            <a:xfrm>
              <a:off x="750774" y="930436"/>
              <a:ext cx="26188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Scaling behavior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592972A-DFA8-0143-A325-786C80CEBF9E}"/>
                    </a:ext>
                  </a:extLst>
                </p:cNvPr>
                <p:cNvSpPr/>
                <p:nvPr/>
              </p:nvSpPr>
              <p:spPr>
                <a:xfrm>
                  <a:off x="750774" y="1512522"/>
                  <a:ext cx="3111365" cy="4311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/>
                    <a:t>Implies error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2800" dirty="0"/>
                    <a:t> in </a:t>
                  </a: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592972A-DFA8-0143-A325-786C80CEBF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774" y="1512522"/>
                  <a:ext cx="3111365" cy="431190"/>
                </a:xfrm>
                <a:prstGeom prst="rect">
                  <a:avLst/>
                </a:prstGeom>
                <a:blipFill>
                  <a:blip r:embed="rId10"/>
                  <a:stretch>
                    <a:fillRect l="-4065" t="-11905" r="-3252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9FC975C-DEE0-294F-8BDE-88A7D97D0003}"/>
                  </a:ext>
                </a:extLst>
              </p:cNvPr>
              <p:cNvSpPr/>
              <p:nvPr/>
            </p:nvSpPr>
            <p:spPr>
              <a:xfrm>
                <a:off x="736269" y="2605298"/>
                <a:ext cx="8265226" cy="181588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Finding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800" dirty="0"/>
                  <a:t>?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Constant approximate min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via new MWU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9FC975C-DEE0-294F-8BDE-88A7D97D0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9" y="2605298"/>
                <a:ext cx="8265226" cy="1815882"/>
              </a:xfrm>
              <a:prstGeom prst="rect">
                <a:avLst/>
              </a:prstGeom>
              <a:blipFill>
                <a:blip r:embed="rId11"/>
                <a:stretch>
                  <a:fillRect l="-1223" t="-2759" b="-758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9DA6-6C39-0149-86EA-3EB8312C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515351" cy="1325563"/>
          </a:xfrm>
        </p:spPr>
        <p:txBody>
          <a:bodyPr/>
          <a:lstStyle/>
          <a:p>
            <a:r>
              <a:rPr lang="en-US" dirty="0"/>
              <a:t>Good envelopes!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One coordinate: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  <a:blipFill>
                <a:blip r:embed="rId3"/>
                <a:stretch>
                  <a:fillRect l="-1531" t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4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9DA6-6C39-0149-86EA-3EB8312C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515351" cy="1325563"/>
          </a:xfrm>
        </p:spPr>
        <p:txBody>
          <a:bodyPr/>
          <a:lstStyle/>
          <a:p>
            <a:r>
              <a:rPr lang="en-US" dirty="0"/>
              <a:t>Good envelopes!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One coordinate: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  <a:blipFill>
                <a:blip r:embed="rId3"/>
                <a:stretch>
                  <a:fillRect l="-1531" t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2FB602-DD14-684A-A976-6353E73847AB}"/>
                  </a:ext>
                </a:extLst>
              </p:cNvPr>
              <p:cNvSpPr/>
              <p:nvPr/>
            </p:nvSpPr>
            <p:spPr>
              <a:xfrm>
                <a:off x="2365313" y="3264086"/>
                <a:ext cx="31475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2FB602-DD14-684A-A976-6353E7384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13" y="3264086"/>
                <a:ext cx="31475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9F5A844-1A8D-0748-9169-E00089916435}"/>
              </a:ext>
            </a:extLst>
          </p:cNvPr>
          <p:cNvSpPr/>
          <p:nvPr/>
        </p:nvSpPr>
        <p:spPr>
          <a:xfrm>
            <a:off x="895183" y="3212417"/>
            <a:ext cx="169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linear </a:t>
            </a:r>
            <a:r>
              <a:rPr lang="en-US" sz="2800" dirty="0" err="1">
                <a:solidFill>
                  <a:schemeClr val="accent2"/>
                </a:solidFill>
              </a:rPr>
              <a:t>apx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872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9DA6-6C39-0149-86EA-3EB8312C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515351" cy="1325563"/>
          </a:xfrm>
        </p:spPr>
        <p:txBody>
          <a:bodyPr/>
          <a:lstStyle/>
          <a:p>
            <a:r>
              <a:rPr lang="en-US" dirty="0"/>
              <a:t>Good envelopes!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One coordinate: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  <a:blipFill>
                <a:blip r:embed="rId3"/>
                <a:stretch>
                  <a:fillRect l="-1531" t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2FB602-DD14-684A-A976-6353E73847AB}"/>
                  </a:ext>
                </a:extLst>
              </p:cNvPr>
              <p:cNvSpPr/>
              <p:nvPr/>
            </p:nvSpPr>
            <p:spPr>
              <a:xfrm>
                <a:off x="2365313" y="3264086"/>
                <a:ext cx="31475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2FB602-DD14-684A-A976-6353E7384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13" y="3264086"/>
                <a:ext cx="31475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9F5A844-1A8D-0748-9169-E00089916435}"/>
              </a:ext>
            </a:extLst>
          </p:cNvPr>
          <p:cNvSpPr/>
          <p:nvPr/>
        </p:nvSpPr>
        <p:spPr>
          <a:xfrm>
            <a:off x="895183" y="3212417"/>
            <a:ext cx="169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linear </a:t>
            </a:r>
            <a:r>
              <a:rPr lang="en-US" sz="2800" dirty="0" err="1">
                <a:solidFill>
                  <a:schemeClr val="accent2"/>
                </a:solidFill>
              </a:rPr>
              <a:t>apx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F79CE0-B1F8-CD47-BDD2-71AD12A8EDD9}"/>
                  </a:ext>
                </a:extLst>
              </p:cNvPr>
              <p:cNvSpPr/>
              <p:nvPr/>
            </p:nvSpPr>
            <p:spPr>
              <a:xfrm>
                <a:off x="1710314" y="5192475"/>
                <a:ext cx="2242793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F79CE0-B1F8-CD47-BDD2-71AD12A8E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14" y="5192475"/>
                <a:ext cx="2242793" cy="700705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E7E8D5A-6A41-C047-8195-9AD1F64DE589}"/>
              </a:ext>
            </a:extLst>
          </p:cNvPr>
          <p:cNvSpPr/>
          <p:nvPr/>
        </p:nvSpPr>
        <p:spPr>
          <a:xfrm>
            <a:off x="174150" y="5022330"/>
            <a:ext cx="16686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curvature </a:t>
            </a:r>
          </a:p>
        </p:txBody>
      </p:sp>
    </p:spTree>
    <p:extLst>
      <p:ext uri="{BB962C8B-B14F-4D97-AF65-F5344CB8AC3E}">
        <p14:creationId xmlns:p14="http://schemas.microsoft.com/office/powerpoint/2010/main" val="2320027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9DA6-6C39-0149-86EA-3EB8312C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515351" cy="1325563"/>
          </a:xfrm>
        </p:spPr>
        <p:txBody>
          <a:bodyPr/>
          <a:lstStyle/>
          <a:p>
            <a:r>
              <a:rPr lang="en-US" dirty="0"/>
              <a:t>Good envelopes!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One coordinate: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  <a:blipFill>
                <a:blip r:embed="rId3"/>
                <a:stretch>
                  <a:fillRect l="-1531" t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2FB602-DD14-684A-A976-6353E73847AB}"/>
                  </a:ext>
                </a:extLst>
              </p:cNvPr>
              <p:cNvSpPr/>
              <p:nvPr/>
            </p:nvSpPr>
            <p:spPr>
              <a:xfrm>
                <a:off x="2365313" y="3264086"/>
                <a:ext cx="31475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2FB602-DD14-684A-A976-6353E7384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13" y="3264086"/>
                <a:ext cx="31475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9F5A844-1A8D-0748-9169-E00089916435}"/>
              </a:ext>
            </a:extLst>
          </p:cNvPr>
          <p:cNvSpPr/>
          <p:nvPr/>
        </p:nvSpPr>
        <p:spPr>
          <a:xfrm>
            <a:off x="895183" y="3212417"/>
            <a:ext cx="169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linear </a:t>
            </a:r>
            <a:r>
              <a:rPr lang="en-US" sz="2800" dirty="0" err="1">
                <a:solidFill>
                  <a:schemeClr val="accent2"/>
                </a:solidFill>
              </a:rPr>
              <a:t>apx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F79CE0-B1F8-CD47-BDD2-71AD12A8EDD9}"/>
                  </a:ext>
                </a:extLst>
              </p:cNvPr>
              <p:cNvSpPr/>
              <p:nvPr/>
            </p:nvSpPr>
            <p:spPr>
              <a:xfrm>
                <a:off x="1710314" y="5192475"/>
                <a:ext cx="2234779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F79CE0-B1F8-CD47-BDD2-71AD12A8E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14" y="5192475"/>
                <a:ext cx="2234779" cy="700705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E7E8D5A-6A41-C047-8195-9AD1F64DE589}"/>
              </a:ext>
            </a:extLst>
          </p:cNvPr>
          <p:cNvSpPr/>
          <p:nvPr/>
        </p:nvSpPr>
        <p:spPr>
          <a:xfrm>
            <a:off x="174150" y="5022330"/>
            <a:ext cx="16686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curvature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4570-068B-024B-9BDF-4721067016CE}"/>
              </a:ext>
            </a:extLst>
          </p:cNvPr>
          <p:cNvSpPr/>
          <p:nvPr/>
        </p:nvSpPr>
        <p:spPr>
          <a:xfrm>
            <a:off x="4799278" y="5237774"/>
            <a:ext cx="3417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"long-range behavior”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7009BC-A453-E044-89C2-BE697CDEB1EC}"/>
              </a:ext>
            </a:extLst>
          </p:cNvPr>
          <p:cNvSpPr/>
          <p:nvPr/>
        </p:nvSpPr>
        <p:spPr>
          <a:xfrm>
            <a:off x="628649" y="6198256"/>
            <a:ext cx="5879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Enough to give a global approximation!</a:t>
            </a:r>
          </a:p>
        </p:txBody>
      </p:sp>
    </p:spTree>
    <p:extLst>
      <p:ext uri="{BB962C8B-B14F-4D97-AF65-F5344CB8AC3E}">
        <p14:creationId xmlns:p14="http://schemas.microsoft.com/office/powerpoint/2010/main" val="456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linear regression / solving linear equation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1397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7D62BBB-CC1E-9D43-B9D9-9E475C476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333" y="1141691"/>
            <a:ext cx="3653725" cy="35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70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678452-A316-C146-B674-5070262C15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50793"/>
                <a:ext cx="8356324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Iterative refinement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-norm regression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678452-A316-C146-B674-5070262C1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50793"/>
                <a:ext cx="8356324" cy="1325563"/>
              </a:xfrm>
              <a:blipFill>
                <a:blip r:embed="rId3"/>
                <a:stretch>
                  <a:fillRect l="-2128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33D0B-8C94-C84A-8B97-0A4D6A1794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(1)(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33D0B-8C94-C84A-8B97-0A4D6A179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6F79F9-2C9F-374C-A1BE-EECC580C172C}"/>
              </a:ext>
            </a:extLst>
          </p:cNvPr>
          <p:cNvSpPr/>
          <p:nvPr/>
        </p:nvSpPr>
        <p:spPr>
          <a:xfrm>
            <a:off x="159026" y="853136"/>
            <a:ext cx="169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linear </a:t>
            </a:r>
            <a:r>
              <a:rPr lang="en-US" sz="2800" dirty="0" err="1">
                <a:solidFill>
                  <a:schemeClr val="accent2"/>
                </a:solidFill>
              </a:rPr>
              <a:t>apx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8EBFD-DCF6-1C44-A420-33ED87CCC6FE}"/>
              </a:ext>
            </a:extLst>
          </p:cNvPr>
          <p:cNvSpPr/>
          <p:nvPr/>
        </p:nvSpPr>
        <p:spPr>
          <a:xfrm>
            <a:off x="3512311" y="1687116"/>
            <a:ext cx="2591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local curvature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E1F95-53BA-8B45-BBE6-6FF930D53E8C}"/>
              </a:ext>
            </a:extLst>
          </p:cNvPr>
          <p:cNvSpPr/>
          <p:nvPr/>
        </p:nvSpPr>
        <p:spPr>
          <a:xfrm>
            <a:off x="5037665" y="853136"/>
            <a:ext cx="3417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"long-range behavior”</a:t>
            </a:r>
          </a:p>
        </p:txBody>
      </p:sp>
    </p:spTree>
    <p:extLst>
      <p:ext uri="{BB962C8B-B14F-4D97-AF65-F5344CB8AC3E}">
        <p14:creationId xmlns:p14="http://schemas.microsoft.com/office/powerpoint/2010/main" val="1653667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678452-A316-C146-B674-5070262C15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50793"/>
                <a:ext cx="8356324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Iterative refinement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-norm regression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678452-A316-C146-B674-5070262C1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50793"/>
                <a:ext cx="8356324" cy="1325563"/>
              </a:xfrm>
              <a:blipFill>
                <a:blip r:embed="rId3"/>
                <a:stretch>
                  <a:fillRect l="-2128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33D0B-8C94-C84A-8B97-0A4D6A1794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(1)(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(1)(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33D0B-8C94-C84A-8B97-0A4D6A179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E43DB1B-54E8-8944-B220-D7CA6ED1A9E8}"/>
              </a:ext>
            </a:extLst>
          </p:cNvPr>
          <p:cNvSpPr/>
          <p:nvPr/>
        </p:nvSpPr>
        <p:spPr>
          <a:xfrm>
            <a:off x="5881697" y="1315660"/>
            <a:ext cx="2037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1FC3E-66D3-8740-9FF0-CCA52365E2D9}"/>
              </a:ext>
            </a:extLst>
          </p:cNvPr>
          <p:cNvSpPr/>
          <p:nvPr/>
        </p:nvSpPr>
        <p:spPr>
          <a:xfrm>
            <a:off x="5881697" y="3389625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44297C-31A5-6B41-BB45-02A015FCE5A7}"/>
              </a:ext>
            </a:extLst>
          </p:cNvPr>
          <p:cNvCxnSpPr>
            <a:cxnSpLocks/>
          </p:cNvCxnSpPr>
          <p:nvPr/>
        </p:nvCxnSpPr>
        <p:spPr>
          <a:xfrm>
            <a:off x="783018" y="672147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FBA7CD-C1B3-404B-AEDD-49F6AE75C1E7}"/>
              </a:ext>
            </a:extLst>
          </p:cNvPr>
          <p:cNvCxnSpPr>
            <a:cxnSpLocks/>
          </p:cNvCxnSpPr>
          <p:nvPr/>
        </p:nvCxnSpPr>
        <p:spPr>
          <a:xfrm flipV="1">
            <a:off x="795897" y="523397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29EE8000-96C6-B44E-B9A5-CFDE511B0AC9}"/>
              </a:ext>
            </a:extLst>
          </p:cNvPr>
          <p:cNvSpPr/>
          <p:nvPr/>
        </p:nvSpPr>
        <p:spPr>
          <a:xfrm rot="9817424">
            <a:off x="1215492" y="2931920"/>
            <a:ext cx="2356683" cy="2566898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65C36C-7292-3F49-91FC-0E9D47A0E19A}"/>
              </a:ext>
            </a:extLst>
          </p:cNvPr>
          <p:cNvCxnSpPr>
            <a:cxnSpLocks/>
          </p:cNvCxnSpPr>
          <p:nvPr/>
        </p:nvCxnSpPr>
        <p:spPr>
          <a:xfrm>
            <a:off x="1898571" y="5366059"/>
            <a:ext cx="0" cy="719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6948B8-6392-7E4F-A867-1C9A270278E1}"/>
                  </a:ext>
                </a:extLst>
              </p:cNvPr>
              <p:cNvSpPr/>
              <p:nvPr/>
            </p:nvSpPr>
            <p:spPr>
              <a:xfrm>
                <a:off x="3412815" y="4858983"/>
                <a:ext cx="38513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6948B8-6392-7E4F-A867-1C9A27027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15" y="4858983"/>
                <a:ext cx="385135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8CFEAEF-6F42-BD42-A716-2E310A4B9106}"/>
                  </a:ext>
                </a:extLst>
              </p:cNvPr>
              <p:cNvSpPr/>
              <p:nvPr/>
            </p:nvSpPr>
            <p:spPr>
              <a:xfrm>
                <a:off x="1661968" y="5987726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8CFEAEF-6F42-BD42-A716-2E310A4B9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68" y="5987726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>
            <a:extLst>
              <a:ext uri="{FF2B5EF4-FFF2-40B4-BE49-F238E27FC236}">
                <a16:creationId xmlns:a16="http://schemas.microsoft.com/office/drawing/2014/main" id="{CD2E8E7A-4B51-9D4B-91E8-47EC4BEDC011}"/>
              </a:ext>
            </a:extLst>
          </p:cNvPr>
          <p:cNvSpPr/>
          <p:nvPr/>
        </p:nvSpPr>
        <p:spPr>
          <a:xfrm rot="10800000">
            <a:off x="1411555" y="2990488"/>
            <a:ext cx="1792915" cy="2471526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DFE94BF-9C61-E340-80AF-0BA4475BD3F3}"/>
              </a:ext>
            </a:extLst>
          </p:cNvPr>
          <p:cNvSpPr/>
          <p:nvPr/>
        </p:nvSpPr>
        <p:spPr>
          <a:xfrm rot="11383857">
            <a:off x="831158" y="2925452"/>
            <a:ext cx="4746624" cy="2800279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09E2716-30D0-F34C-95A6-E7B4BE539F83}"/>
              </a:ext>
            </a:extLst>
          </p:cNvPr>
          <p:cNvSpPr/>
          <p:nvPr/>
        </p:nvSpPr>
        <p:spPr>
          <a:xfrm rot="16200000">
            <a:off x="4456504" y="2490774"/>
            <a:ext cx="272792" cy="146675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B9CBBAC9-77E8-7C4F-8B4F-9C71BF0F7FB4}"/>
              </a:ext>
            </a:extLst>
          </p:cNvPr>
          <p:cNvSpPr/>
          <p:nvPr/>
        </p:nvSpPr>
        <p:spPr>
          <a:xfrm rot="5400000">
            <a:off x="4475360" y="1280535"/>
            <a:ext cx="272792" cy="146675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FBD39E-0BFA-3040-B722-26FC4C301D55}"/>
                  </a:ext>
                </a:extLst>
              </p:cNvPr>
              <p:cNvSpPr/>
              <p:nvPr/>
            </p:nvSpPr>
            <p:spPr>
              <a:xfrm>
                <a:off x="3809278" y="2326907"/>
                <a:ext cx="3338542" cy="58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FBD39E-0BFA-3040-B722-26FC4C301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78" y="2326907"/>
                <a:ext cx="3338542" cy="588303"/>
              </a:xfrm>
              <a:prstGeom prst="rect">
                <a:avLst/>
              </a:prstGeom>
              <a:blipFill>
                <a:blip r:embed="rId7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>
            <a:extLst>
              <a:ext uri="{FF2B5EF4-FFF2-40B4-BE49-F238E27FC236}">
                <a16:creationId xmlns:a16="http://schemas.microsoft.com/office/drawing/2014/main" id="{E7DE0658-7B21-034D-8CB1-9FCB2F9DB79E}"/>
              </a:ext>
            </a:extLst>
          </p:cNvPr>
          <p:cNvSpPr/>
          <p:nvPr/>
        </p:nvSpPr>
        <p:spPr>
          <a:xfrm rot="5400000">
            <a:off x="3096735" y="1561568"/>
            <a:ext cx="285440" cy="84006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939871-D7D3-1D4D-B4A7-DD92817DD4DF}"/>
                  </a:ext>
                </a:extLst>
              </p:cNvPr>
              <p:cNvSpPr/>
              <p:nvPr/>
            </p:nvSpPr>
            <p:spPr>
              <a:xfrm>
                <a:off x="3023372" y="2026775"/>
                <a:ext cx="4732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939871-D7D3-1D4D-B4A7-DD92817DD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72" y="2026775"/>
                <a:ext cx="473206" cy="523220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>
            <a:extLst>
              <a:ext uri="{FF2B5EF4-FFF2-40B4-BE49-F238E27FC236}">
                <a16:creationId xmlns:a16="http://schemas.microsoft.com/office/drawing/2014/main" id="{E83DD9A7-AD44-D64B-9650-CC42484D6D26}"/>
              </a:ext>
            </a:extLst>
          </p:cNvPr>
          <p:cNvSpPr/>
          <p:nvPr/>
        </p:nvSpPr>
        <p:spPr>
          <a:xfrm rot="16200000">
            <a:off x="3109245" y="2901893"/>
            <a:ext cx="285440" cy="84006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8047F9-88A4-5D43-9830-9375A9C03E28}"/>
                  </a:ext>
                </a:extLst>
              </p:cNvPr>
              <p:cNvSpPr/>
              <p:nvPr/>
            </p:nvSpPr>
            <p:spPr>
              <a:xfrm>
                <a:off x="3025231" y="2715999"/>
                <a:ext cx="4645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8047F9-88A4-5D43-9830-9375A9C03E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231" y="2715999"/>
                <a:ext cx="46455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010147-6CA4-7A44-9665-6427E714B3EB}"/>
                  </a:ext>
                </a:extLst>
              </p:cNvPr>
              <p:cNvSpPr/>
              <p:nvPr/>
            </p:nvSpPr>
            <p:spPr>
              <a:xfrm>
                <a:off x="674199" y="4097780"/>
                <a:ext cx="8265226" cy="20456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Goals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</m:d>
                      </m:e>
                    </m:func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	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010147-6CA4-7A44-9665-6427E714B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99" y="4097780"/>
                <a:ext cx="8265226" cy="2045625"/>
              </a:xfrm>
              <a:prstGeom prst="rect">
                <a:avLst/>
              </a:prstGeom>
              <a:blipFill>
                <a:blip r:embed="rId12"/>
                <a:stretch>
                  <a:fillRect l="-1223" t="-243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5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4" grpId="0" animBg="1"/>
      <p:bldP spid="25" grpId="0"/>
      <p:bldP spid="26" grpId="0" animBg="1"/>
      <p:bldP spid="27" grpId="0"/>
      <p:bldP spid="29" grpId="0" animBg="1"/>
      <p:bldP spid="2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54A1718-9F80-EF48-80F0-02B7E3B65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2" y="1728166"/>
            <a:ext cx="4079118" cy="2866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B04ABA-0E7D-A545-978F-2869A456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envelopes!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BDCFC-7B5C-8549-80FE-5F6DEFD6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00" y="2704622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D015F-3A59-1441-8588-58FC30B6FEAC}"/>
              </a:ext>
            </a:extLst>
          </p:cNvPr>
          <p:cNvSpPr/>
          <p:nvPr/>
        </p:nvSpPr>
        <p:spPr>
          <a:xfrm>
            <a:off x="5813430" y="1695341"/>
            <a:ext cx="1963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Long range: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4</a:t>
            </a:r>
            <a:r>
              <a:rPr lang="en-US" sz="2800" baseline="30000" dirty="0">
                <a:solidFill>
                  <a:srgbClr val="7030A0"/>
                </a:solidFill>
              </a:rPr>
              <a:t>th</a:t>
            </a:r>
            <a:r>
              <a:rPr lang="en-US" sz="2800" dirty="0">
                <a:solidFill>
                  <a:srgbClr val="7030A0"/>
                </a:solidFill>
              </a:rPr>
              <a:t> power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3F5A2A-0203-AA4B-B766-EDFDF722D7FA}"/>
              </a:ext>
            </a:extLst>
          </p:cNvPr>
          <p:cNvGrpSpPr/>
          <p:nvPr/>
        </p:nvGrpSpPr>
        <p:grpSpPr>
          <a:xfrm>
            <a:off x="637771" y="2050428"/>
            <a:ext cx="4743497" cy="2696828"/>
            <a:chOff x="554644" y="1619678"/>
            <a:chExt cx="4743497" cy="269682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646A47-B4E1-464D-85AB-BA794602A5FC}"/>
                </a:ext>
              </a:extLst>
            </p:cNvPr>
            <p:cNvCxnSpPr>
              <a:cxnSpLocks/>
            </p:cNvCxnSpPr>
            <p:nvPr/>
          </p:nvCxnSpPr>
          <p:spPr>
            <a:xfrm>
              <a:off x="1398494" y="1619679"/>
              <a:ext cx="0" cy="2696827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31AD88-633C-DC4A-B43D-472F078B04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645" y="1619679"/>
              <a:ext cx="843849" cy="0"/>
            </a:xfrm>
            <a:prstGeom prst="line">
              <a:avLst/>
            </a:prstGeom>
            <a:ln w="317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80C3B82-D0B9-8449-B65F-1CFBA19551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644" y="4316506"/>
              <a:ext cx="843849" cy="0"/>
            </a:xfrm>
            <a:prstGeom prst="line">
              <a:avLst/>
            </a:prstGeom>
            <a:ln w="317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6B61F1-BE8B-8D42-BC5E-400741175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1936" y="1619679"/>
              <a:ext cx="501227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DB1D68-1CB9-C142-8DC1-944DF6F43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713" y="4316506"/>
              <a:ext cx="501227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EE08AE-CCC4-4946-A96C-ABF24E8A2E40}"/>
                </a:ext>
              </a:extLst>
            </p:cNvPr>
            <p:cNvGrpSpPr/>
            <p:nvPr/>
          </p:nvGrpSpPr>
          <p:grpSpPr>
            <a:xfrm>
              <a:off x="4587480" y="1619678"/>
              <a:ext cx="710661" cy="2696827"/>
              <a:chOff x="4587480" y="1619678"/>
              <a:chExt cx="710661" cy="2696827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74ECCEE-501C-2D46-A7C4-5D57949D4E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373" y="1619678"/>
                <a:ext cx="0" cy="2696827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00C8A74-AE8B-7E40-98B3-0713F2C31E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374" y="1619678"/>
                <a:ext cx="694767" cy="0"/>
              </a:xfrm>
              <a:prstGeom prst="line">
                <a:avLst/>
              </a:prstGeom>
              <a:ln w="317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C2E8132-1A9B-E541-9878-41CE7D4B98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373" y="4316505"/>
                <a:ext cx="69476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75C0379-CCB2-1648-A17D-93BE519BDC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8703" y="1619678"/>
                <a:ext cx="448354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4311729-377B-1148-BA64-424392310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7480" y="4316505"/>
                <a:ext cx="434907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1ABFD1B-EBCA-5848-B72A-B67B14FF99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373" y="4316505"/>
                <a:ext cx="69476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65B088B-A752-6D4B-843E-77AA4B575C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6820" y="4316505"/>
                <a:ext cx="434907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23D86B-50E0-B547-8071-843F4EE34490}"/>
                  </a:ext>
                </a:extLst>
              </p:cNvPr>
              <p:cNvSpPr/>
              <p:nvPr/>
            </p:nvSpPr>
            <p:spPr>
              <a:xfrm>
                <a:off x="-62376" y="5606120"/>
                <a:ext cx="416212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1+4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2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2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23D86B-50E0-B547-8071-843F4EE34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376" y="5606120"/>
                <a:ext cx="416212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0C75070-AD0C-E145-ACA7-89F76FAA13C4}"/>
              </a:ext>
            </a:extLst>
          </p:cNvPr>
          <p:cNvSpPr/>
          <p:nvPr/>
        </p:nvSpPr>
        <p:spPr>
          <a:xfrm>
            <a:off x="4247229" y="1728166"/>
            <a:ext cx="1299808" cy="246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9ED6D7-1F3A-CF41-8793-8BBF929A60E7}"/>
              </a:ext>
            </a:extLst>
          </p:cNvPr>
          <p:cNvGrpSpPr/>
          <p:nvPr/>
        </p:nvGrpSpPr>
        <p:grpSpPr>
          <a:xfrm>
            <a:off x="3296244" y="3691675"/>
            <a:ext cx="5568897" cy="2842283"/>
            <a:chOff x="3303801" y="3832114"/>
            <a:chExt cx="5568897" cy="284228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0E9421-E358-6A49-A497-3E7B57262841}"/>
                </a:ext>
              </a:extLst>
            </p:cNvPr>
            <p:cNvSpPr/>
            <p:nvPr/>
          </p:nvSpPr>
          <p:spPr>
            <a:xfrm>
              <a:off x="3303801" y="4167187"/>
              <a:ext cx="694481" cy="590309"/>
            </a:xfrm>
            <a:prstGeom prst="rect">
              <a:avLst/>
            </a:prstGeom>
            <a:noFill/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7AF6C2-7B41-854F-84C4-007A4B5773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2" y="3856739"/>
              <a:ext cx="744957" cy="310449"/>
            </a:xfrm>
            <a:prstGeom prst="line">
              <a:avLst/>
            </a:prstGeom>
            <a:ln w="254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CBE8D18-E2BE-5047-B18A-ADAB269493CC}"/>
                </a:ext>
              </a:extLst>
            </p:cNvPr>
            <p:cNvCxnSpPr>
              <a:cxnSpLocks/>
            </p:cNvCxnSpPr>
            <p:nvPr/>
          </p:nvCxnSpPr>
          <p:spPr>
            <a:xfrm>
              <a:off x="3998282" y="4757496"/>
              <a:ext cx="744957" cy="1916901"/>
            </a:xfrm>
            <a:prstGeom prst="line">
              <a:avLst/>
            </a:prstGeom>
            <a:ln w="254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0ABF8A5-0DE6-1040-99A6-3AB28173B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3239" y="3832114"/>
              <a:ext cx="4129459" cy="2821979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C17120-FEE4-FA47-B3E3-52EBA4B3DB9E}"/>
                </a:ext>
              </a:extLst>
            </p:cNvPr>
            <p:cNvSpPr/>
            <p:nvPr/>
          </p:nvSpPr>
          <p:spPr>
            <a:xfrm>
              <a:off x="4743239" y="3832114"/>
              <a:ext cx="4129459" cy="2842283"/>
            </a:xfrm>
            <a:prstGeom prst="rect">
              <a:avLst/>
            </a:prstGeom>
            <a:noFill/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C084514-3117-D44A-BC95-B11371647508}"/>
              </a:ext>
            </a:extLst>
          </p:cNvPr>
          <p:cNvSpPr/>
          <p:nvPr/>
        </p:nvSpPr>
        <p:spPr>
          <a:xfrm>
            <a:off x="8200123" y="3748117"/>
            <a:ext cx="649904" cy="19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9D5413-B333-614D-9D36-CD68B6548538}"/>
              </a:ext>
            </a:extLst>
          </p:cNvPr>
          <p:cNvSpPr/>
          <p:nvPr/>
        </p:nvSpPr>
        <p:spPr>
          <a:xfrm>
            <a:off x="5149562" y="4635764"/>
            <a:ext cx="16455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Locally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quadratic </a:t>
            </a:r>
          </a:p>
        </p:txBody>
      </p:sp>
    </p:spTree>
    <p:extLst>
      <p:ext uri="{BB962C8B-B14F-4D97-AF65-F5344CB8AC3E}">
        <p14:creationId xmlns:p14="http://schemas.microsoft.com/office/powerpoint/2010/main" val="13792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04ABA-0E7D-A545-978F-2869A456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envelopes!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BDCFC-7B5C-8549-80FE-5F6DEFD6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00" y="2704622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23D86B-50E0-B547-8071-843F4EE34490}"/>
                  </a:ext>
                </a:extLst>
              </p:cNvPr>
              <p:cNvSpPr/>
              <p:nvPr/>
            </p:nvSpPr>
            <p:spPr>
              <a:xfrm>
                <a:off x="-62376" y="5606120"/>
                <a:ext cx="416212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1+4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2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2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23D86B-50E0-B547-8071-843F4EE34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376" y="5606120"/>
                <a:ext cx="416212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6EC472E8-1C59-DD4A-BF14-A575506B6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350" y="1741685"/>
            <a:ext cx="5321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77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45BF-5D44-BF46-8224-02227EC9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665957" cy="1325563"/>
          </a:xfrm>
        </p:spPr>
        <p:txBody>
          <a:bodyPr>
            <a:normAutofit/>
          </a:bodyPr>
          <a:lstStyle/>
          <a:p>
            <a:r>
              <a:rPr lang="en-US" sz="2900" dirty="0"/>
              <a:t>Iterative refinement with multiplicative weight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F792-E18B-304C-8FC8-B76449FCE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4604665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/>
              <p:nvPr/>
            </p:nvSpPr>
            <p:spPr>
              <a:xfrm>
                <a:off x="628650" y="1315660"/>
                <a:ext cx="1807674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15660"/>
                <a:ext cx="1807674" cy="678840"/>
              </a:xfrm>
              <a:prstGeom prst="rect">
                <a:avLst/>
              </a:prstGeom>
              <a:blipFill>
                <a:blip r:embed="rId3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534C9F4F-E251-4C4B-B760-95E163F2582C}"/>
              </a:ext>
            </a:extLst>
          </p:cNvPr>
          <p:cNvSpPr/>
          <p:nvPr/>
        </p:nvSpPr>
        <p:spPr>
          <a:xfrm rot="5400000">
            <a:off x="600695" y="2377387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/>
              <p:nvPr/>
            </p:nvSpPr>
            <p:spPr>
              <a:xfrm>
                <a:off x="628650" y="3005121"/>
                <a:ext cx="4011676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005121"/>
                <a:ext cx="4011676" cy="678840"/>
              </a:xfrm>
              <a:prstGeom prst="rect">
                <a:avLst/>
              </a:prstGeom>
              <a:blipFill>
                <a:blip r:embed="rId4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approximation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  <a:blipFill>
                <a:blip r:embed="rId5"/>
                <a:stretch>
                  <a:fillRect l="-1111" t="-20513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25CE7F8-B8A9-9D44-8009-FBE139DE8AB0}"/>
              </a:ext>
            </a:extLst>
          </p:cNvPr>
          <p:cNvSpPr/>
          <p:nvPr/>
        </p:nvSpPr>
        <p:spPr>
          <a:xfrm>
            <a:off x="1353028" y="2232263"/>
            <a:ext cx="4370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93AFCC9-301E-184F-8CB7-ED80FECDE55E}"/>
              </a:ext>
            </a:extLst>
          </p:cNvPr>
          <p:cNvSpPr/>
          <p:nvPr/>
        </p:nvSpPr>
        <p:spPr>
          <a:xfrm>
            <a:off x="4561670" y="3611390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0AB0376-9E30-6B46-BD5D-9CE225FE0DD0}"/>
              </a:ext>
            </a:extLst>
          </p:cNvPr>
          <p:cNvSpPr/>
          <p:nvPr/>
        </p:nvSpPr>
        <p:spPr>
          <a:xfrm rot="16200000">
            <a:off x="5230967" y="2359396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factor progress 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9EEFE4-8299-E244-A94E-1C31FE4F98FB}"/>
              </a:ext>
            </a:extLst>
          </p:cNvPr>
          <p:cNvSpPr txBox="1">
            <a:spLocks/>
          </p:cNvSpPr>
          <p:nvPr/>
        </p:nvSpPr>
        <p:spPr>
          <a:xfrm>
            <a:off x="2888564" y="4035049"/>
            <a:ext cx="4798145" cy="103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Multiplicative weight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98F3F85-08E1-E843-8CC2-46ABA74470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314" y="5278593"/>
                <a:ext cx="5580689" cy="796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steps to converge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error 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98F3F85-08E1-E843-8CC2-46ABA7447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14" y="5278593"/>
                <a:ext cx="5580689" cy="796195"/>
              </a:xfrm>
              <a:prstGeom prst="rect">
                <a:avLst/>
              </a:prstGeom>
              <a:blipFill>
                <a:blip r:embed="rId7"/>
                <a:stretch>
                  <a:fillRect l="-455" t="-1587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9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1" grpId="0"/>
      <p:bldP spid="20" grpId="0" animBg="1"/>
      <p:bldP spid="21" grpId="0" animBg="1"/>
      <p:bldP spid="22" grpId="0"/>
      <p:bldP spid="2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580D-458B-7847-8942-BA25CB62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36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Using multiplicative weights to take a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2EE7-F60D-8142-A9BD-66DC23FB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66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2D5D-D257-A14F-9DBC-51ED339E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Crude solver via multiplicative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B8E76B-959A-2645-98A6-16022E989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732326" cy="54058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 Want constant accuracy solve of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dirty="0"/>
                  <a:t> linear equation solves</a:t>
                </a:r>
              </a:p>
              <a:p>
                <a:endParaRPr lang="en-US" dirty="0"/>
              </a:p>
              <a:p>
                <a:r>
                  <a:rPr lang="en-US" dirty="0"/>
                  <a:t>Simpler case [</a:t>
                </a:r>
                <a:r>
                  <a:rPr lang="en-US" dirty="0" err="1"/>
                  <a:t>Christiano</a:t>
                </a:r>
                <a:r>
                  <a:rPr lang="en-US" dirty="0"/>
                  <a:t>-</a:t>
                </a:r>
                <a:r>
                  <a:rPr lang="en-US" dirty="0" err="1"/>
                  <a:t>Kelner</a:t>
                </a:r>
                <a:r>
                  <a:rPr lang="en-US" dirty="0"/>
                  <a:t>-</a:t>
                </a:r>
                <a:r>
                  <a:rPr lang="en-US" dirty="0" err="1"/>
                  <a:t>Madry</a:t>
                </a:r>
                <a:r>
                  <a:rPr lang="en-US" dirty="0"/>
                  <a:t>-Spielman-Teng]</a:t>
                </a:r>
              </a:p>
              <a:p>
                <a:r>
                  <a:rPr lang="en-US" dirty="0"/>
                  <a:t>Constant accuracy solve of </a:t>
                </a:r>
              </a:p>
              <a:p>
                <a:endParaRPr lang="en-US" dirty="0"/>
              </a:p>
              <a:p>
                <a:r>
                  <a:rPr lang="en-US" dirty="0"/>
                  <a:t>Via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dirty="0"/>
                  <a:t> linear equation solves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B8E76B-959A-2645-98A6-16022E989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732326" cy="5405816"/>
              </a:xfrm>
              <a:blipFill>
                <a:blip r:embed="rId3"/>
                <a:stretch>
                  <a:fillRect l="-145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6FA375-655B-BB46-A2EC-2D8A4806E8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1189" y="1825262"/>
                <a:ext cx="4097729" cy="8159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6FA375-655B-BB46-A2EC-2D8A4806E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189" y="1825262"/>
                <a:ext cx="4097729" cy="815961"/>
              </a:xfrm>
              <a:prstGeom prst="rect">
                <a:avLst/>
              </a:prstGeom>
              <a:blipFill>
                <a:blip r:embed="rId4"/>
                <a:stretch>
                  <a:fillRect t="-87500" b="-8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1768" y="4851897"/>
                <a:ext cx="1598030" cy="765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768" y="4851897"/>
                <a:ext cx="1598030" cy="765538"/>
              </a:xfrm>
              <a:prstGeom prst="rect">
                <a:avLst/>
              </a:prstGeom>
              <a:blipFill>
                <a:blip r:embed="rId5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5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5DBA-8370-EE40-ABCA-103198E0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Multiplicative weights refresher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2C61E8-045D-754A-8A4E-10CB17039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85167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 scaled </a:t>
                </a:r>
                <a:r>
                  <a:rPr lang="en-US" dirty="0" err="1"/>
                  <a:t>s.t.</a:t>
                </a:r>
                <a:r>
                  <a:rPr lang="en-US" dirty="0"/>
                  <a:t> optimal flow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b="1" dirty="0"/>
                  <a:t>Oracle</a:t>
                </a:r>
              </a:p>
              <a:p>
                <a:r>
                  <a:rPr lang="en-US" dirty="0"/>
                  <a:t>Given 	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s</a:t>
                </a:r>
                <a:r>
                  <a:rPr lang="en-US" dirty="0" err="1"/>
                  <a:t>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Return feasible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  (good average behavior)</a:t>
                </a:r>
              </a:p>
              <a:p>
                <a:r>
                  <a:rPr lang="en-US" dirty="0"/>
                  <a:t>		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	       (ok worst case behavior)</a:t>
                </a:r>
              </a:p>
              <a:p>
                <a:endParaRPr lang="en-US" sz="1000" b="1" dirty="0"/>
              </a:p>
              <a:p>
                <a:r>
                  <a:rPr lang="en-US" b="1" dirty="0"/>
                  <a:t>Multiplicative weights</a:t>
                </a:r>
              </a:p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calls to oracle,</a:t>
                </a:r>
              </a:p>
              <a:p>
                <a:r>
                  <a:rPr lang="en-US" dirty="0"/>
                  <a:t>return feasible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2C61E8-045D-754A-8A4E-10CB17039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85167" cy="5405816"/>
              </a:xfrm>
              <a:blipFill>
                <a:blip r:embed="rId3"/>
                <a:stretch>
                  <a:fillRect l="-1314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7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81C991-75E1-024C-8559-A1D87137AB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81C991-75E1-024C-8559-A1D87137A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2BBF-5C29-9042-BDE3-B33FB44423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737419" cy="5405816"/>
              </a:xfrm>
            </p:spPr>
            <p:txBody>
              <a:bodyPr/>
              <a:lstStyle/>
              <a:p>
                <a:r>
                  <a:rPr lang="en-US" b="1" dirty="0"/>
                  <a:t>Oracle</a:t>
                </a:r>
              </a:p>
              <a:p>
                <a:r>
                  <a:rPr lang="en-US" dirty="0"/>
                  <a:t>Given 	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s</a:t>
                </a:r>
                <a:r>
                  <a:rPr lang="en-US" dirty="0" err="1"/>
                  <a:t>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Return feasible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  (good average behavior)</a:t>
                </a:r>
              </a:p>
              <a:p>
                <a:r>
                  <a:rPr lang="en-US" dirty="0"/>
                  <a:t>		    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	       (ok worst case behavior)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oracle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̃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</m:func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	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2BBF-5C29-9042-BDE3-B33FB4442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737419" cy="5405816"/>
              </a:xfrm>
              <a:blipFill>
                <a:blip r:embed="rId4"/>
                <a:stretch>
                  <a:fillRect l="-1306" t="-3991" b="-5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061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92070" y="217523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3420" y="2385660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8871" y="2893731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871" y="2893731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0612" y="1643202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612" y="1643202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5" t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8779" y="4698812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779" y="4698812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56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27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0424319-E0EB-AE43-AE8F-E52D07471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932" y="1112929"/>
            <a:ext cx="3611751" cy="38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27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12752" y="219889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25400">
            <a:solidFill>
              <a:schemeClr val="accent2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2480" y="2383194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7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CACC425-E598-2D48-98CD-756846820C68}"/>
              </a:ext>
            </a:extLst>
          </p:cNvPr>
          <p:cNvSpPr txBox="1">
            <a:spLocks/>
          </p:cNvSpPr>
          <p:nvPr/>
        </p:nvSpPr>
        <p:spPr>
          <a:xfrm>
            <a:off x="5282228" y="3806430"/>
            <a:ext cx="3980443" cy="67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1 unit on every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8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714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12752" y="219889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63500">
            <a:solidFill>
              <a:srgbClr val="FF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2480" y="2383194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7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  <a:blipFill>
                <a:blip r:embed="rId8"/>
                <a:stretch>
                  <a:fillRect t="-377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9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  <a:blipFill>
                <a:blip r:embed="rId10"/>
                <a:stretch>
                  <a:fillRect r="-4167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  <a:blipFill>
                <a:blip r:embed="rId11"/>
                <a:stretch>
                  <a:fillRect l="-1905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  <a:blipFill>
                <a:blip r:embed="rId1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  <a:blipFill>
                <a:blip r:embed="rId1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025A112C-DCDB-0B4A-8214-F46004D397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8271" y="5665790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025A112C-DCDB-0B4A-8214-F46004D3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271" y="5665790"/>
                <a:ext cx="3980443" cy="410800"/>
              </a:xfrm>
              <a:prstGeom prst="rect">
                <a:avLst/>
              </a:prstGeom>
              <a:blipFill>
                <a:blip r:embed="rId14"/>
                <a:stretch>
                  <a:fillRect t="-2121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D067A15-0122-BC44-9E7B-BF16EF329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1202" y="6176390"/>
                <a:ext cx="4598269" cy="461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D067A15-0122-BC44-9E7B-BF16EF329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202" y="6176390"/>
                <a:ext cx="4598269" cy="461576"/>
              </a:xfrm>
              <a:prstGeom prst="rect">
                <a:avLst/>
              </a:prstGeom>
              <a:blipFill>
                <a:blip r:embed="rId15"/>
                <a:stretch>
                  <a:fillRect l="-275" t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9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12752" y="219889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25400">
            <a:solidFill>
              <a:schemeClr val="accent1">
                <a:alpha val="50000"/>
              </a:schemeClr>
            </a:solidFill>
            <a:prstDash val="sysDot"/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2480" y="2383194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7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 per edge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  <a:blipFill>
                <a:blip r:embed="rId8"/>
                <a:stretch>
                  <a:fillRect t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9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  <a:blipFill>
                <a:blip r:embed="rId10"/>
                <a:stretch>
                  <a:fillRect l="-2083" t="-12727" r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  <a:blipFill>
                <a:blip r:embed="rId11"/>
                <a:stretch>
                  <a:fillRect l="-1905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  <a:blipFill>
                <a:blip r:embed="rId1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  <a:blipFill>
                <a:blip r:embed="rId13"/>
                <a:stretch>
                  <a:fillRect t="-5660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B6AE0E44-321A-1440-9159-39C735C782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3372" y="5986265"/>
                <a:ext cx="6264086" cy="8717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Remove the bad edge.</a:t>
                </a:r>
              </a:p>
              <a:p>
                <a:r>
                  <a:rPr lang="en-US" dirty="0"/>
                  <a:t>Makes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 more like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minimizer. 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B6AE0E44-321A-1440-9159-39C735C78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72" y="5986265"/>
                <a:ext cx="6264086" cy="871735"/>
              </a:xfrm>
              <a:prstGeom prst="rect">
                <a:avLst/>
              </a:prstGeom>
              <a:blipFill>
                <a:blip r:embed="rId14"/>
                <a:stretch>
                  <a:fillRect l="-1010" t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285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81C991-75E1-024C-8559-A1D87137AB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Improved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81C991-75E1-024C-8559-A1D87137A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2BBF-5C29-9042-BDE3-B33FB44423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737419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/>
                  <a:t>-based oracle</a:t>
                </a:r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|≤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2BBF-5C29-9042-BDE3-B33FB4442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737419" cy="5405816"/>
              </a:xfrm>
              <a:blipFill>
                <a:blip r:embed="rId4"/>
                <a:stretch>
                  <a:fillRect l="-1306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8119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81C991-75E1-024C-8559-A1D87137AB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Improved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81C991-75E1-024C-8559-A1D87137A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2BBF-5C29-9042-BDE3-B33FB44423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737419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/>
                  <a:t>-based oracle with edge deletion</a:t>
                </a:r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trike="sngStrike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trike="sngStrike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trike="sngStrik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trike="sngStrik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trike="sngStrike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 strike="sngStrik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trike="sngStrike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strike="sngStrike">
                        <a:latin typeface="Cambria Math" panose="02040503050406030204" pitchFamily="18" charset="0"/>
                      </a:rPr>
                      <m:t>|≤</m:t>
                    </m:r>
                    <m:rad>
                      <m:radPr>
                        <m:degHide m:val="on"/>
                        <m:ctrlPr>
                          <a:rPr lang="en-US" i="1" strike="sngStrike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trike="sngStrike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endParaRPr lang="en-US" strike="sngStrike" dirty="0"/>
              </a:p>
              <a:p>
                <a:r>
                  <a:rPr lang="en-US" dirty="0"/>
                  <a:t>				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2BBF-5C29-9042-BDE3-B33FB4442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737419" cy="5405816"/>
              </a:xfrm>
              <a:blipFill>
                <a:blip r:embed="rId4"/>
                <a:stretch>
                  <a:fillRect l="-1306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668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91FEF5-A77D-E142-AAD7-D458768217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Improved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91FEF5-A77D-E142-AAD7-D45876821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4F5A51-A14D-F549-8577-1058768D5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deletion approach was developed in</a:t>
                </a:r>
              </a:p>
              <a:p>
                <a:r>
                  <a:rPr lang="en-US" dirty="0" err="1"/>
                  <a:t>Christiano</a:t>
                </a:r>
                <a:r>
                  <a:rPr lang="en-US" dirty="0"/>
                  <a:t>-</a:t>
                </a:r>
                <a:r>
                  <a:rPr lang="en-US" dirty="0" err="1"/>
                  <a:t>Kelner</a:t>
                </a:r>
                <a:r>
                  <a:rPr lang="en-US" dirty="0"/>
                  <a:t>-</a:t>
                </a:r>
                <a:r>
                  <a:rPr lang="en-US" dirty="0" err="1"/>
                  <a:t>Madry</a:t>
                </a:r>
                <a:r>
                  <a:rPr lang="en-US" dirty="0"/>
                  <a:t>-Spielman-Teng ‘11</a:t>
                </a:r>
              </a:p>
              <a:p>
                <a:endParaRPr lang="en-US" dirty="0"/>
              </a:p>
              <a:p>
                <a:r>
                  <a:rPr lang="en-US" dirty="0"/>
                  <a:t>We need to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replace all combinatorial arguments with geometric ones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establish much better “alignment”			  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minimizer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near 2</a:t>
                </a:r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r>
                  <a:rPr lang="en-US" dirty="0"/>
                  <a:t>Requires a more delicate reweighting scheme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4F5A51-A14D-F549-8577-1058768D5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697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5291-1028-6142-B714-0212570F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dirty secrets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C1CC-29F5-C348-99D1-3BE33AD46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46B81-67B1-4642-8DF1-F7617FF15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79" y="1315660"/>
            <a:ext cx="6830241" cy="509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100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53FA6A-BB05-1645-B535-9FD2ECB9D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89882" cy="5405816"/>
              </a:xfrm>
            </p:spPr>
            <p:txBody>
              <a:bodyPr>
                <a:normAutofit/>
              </a:bodyPr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We solve this to constant accuracy</a:t>
                </a:r>
              </a:p>
              <a:p>
                <a:r>
                  <a:rPr lang="en-US" dirty="0"/>
                  <a:t>by a multiplicative weight algorithm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dirty="0"/>
                  <a:t> linear equation solves 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Believe this will apply to a large class</a:t>
                </a:r>
              </a:p>
              <a:p>
                <a:r>
                  <a:rPr lang="en-US" dirty="0"/>
                  <a:t>of convex problems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53FA6A-BB05-1645-B535-9FD2ECB9D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89882" cy="5405816"/>
              </a:xfrm>
              <a:blipFill>
                <a:blip r:embed="rId3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70A80C-5514-2C49-9AE9-8FA4493AD831}"/>
                  </a:ext>
                </a:extLst>
              </p:cNvPr>
              <p:cNvSpPr/>
              <p:nvPr/>
            </p:nvSpPr>
            <p:spPr>
              <a:xfrm>
                <a:off x="628649" y="1376356"/>
                <a:ext cx="5757863" cy="738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70A80C-5514-2C49-9AE9-8FA4493AD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376356"/>
                <a:ext cx="5757863" cy="738194"/>
              </a:xfrm>
              <a:prstGeom prst="rect">
                <a:avLst/>
              </a:prstGeom>
              <a:blipFill>
                <a:blip r:embed="rId4"/>
                <a:stretch>
                  <a:fillRect t="-83051" b="-1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F0F6E4DE-B122-6B4F-8FDD-FFAF59A9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800"/>
            <a:ext cx="8515350" cy="1325563"/>
          </a:xfrm>
        </p:spPr>
        <p:txBody>
          <a:bodyPr/>
          <a:lstStyle/>
          <a:p>
            <a:r>
              <a:rPr lang="en-US" dirty="0"/>
              <a:t>Crude solver via multiplicative weights</a:t>
            </a:r>
          </a:p>
        </p:txBody>
      </p:sp>
    </p:spTree>
    <p:extLst>
      <p:ext uri="{BB962C8B-B14F-4D97-AF65-F5344CB8AC3E}">
        <p14:creationId xmlns:p14="http://schemas.microsoft.com/office/powerpoint/2010/main" val="30706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84A67B4-E734-8845-ACFB-DB6383996B21}"/>
              </a:ext>
            </a:extLst>
          </p:cNvPr>
          <p:cNvCxnSpPr>
            <a:cxnSpLocks/>
            <a:endCxn id="290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31CB641E-9E7A-0043-A645-691ABF643048}"/>
              </a:ext>
            </a:extLst>
          </p:cNvPr>
          <p:cNvCxnSpPr>
            <a:cxnSpLocks/>
            <a:stCxn id="303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B66D766-F4A5-F640-AAB4-4DBE5CD0E44C}"/>
              </a:ext>
            </a:extLst>
          </p:cNvPr>
          <p:cNvCxnSpPr>
            <a:cxnSpLocks/>
            <a:stCxn id="230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Oval 302">
            <a:extLst>
              <a:ext uri="{FF2B5EF4-FFF2-40B4-BE49-F238E27FC236}">
                <a16:creationId xmlns:a16="http://schemas.microsoft.com/office/drawing/2014/main" id="{E08C328B-D5D3-2C4A-B3DE-6E666F71E5B1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707E107-BD08-2740-BDC9-42D9EC6677D9}"/>
              </a:ext>
            </a:extLst>
          </p:cNvPr>
          <p:cNvCxnSpPr>
            <a:cxnSpLocks/>
            <a:stCxn id="229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53824E52-19ED-3242-9B7E-FE0762C58D9C}"/>
              </a:ext>
            </a:extLst>
          </p:cNvPr>
          <p:cNvCxnSpPr>
            <a:cxnSpLocks/>
            <a:stCxn id="272" idx="3"/>
            <a:endCxn id="229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81030FD5-DD30-3F48-A92B-9373B31ED9FA}"/>
              </a:ext>
            </a:extLst>
          </p:cNvPr>
          <p:cNvCxnSpPr>
            <a:cxnSpLocks/>
            <a:stCxn id="273" idx="4"/>
            <a:endCxn id="230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FBA4ABCD-4944-AE4E-85ED-497C70BB4C3F}"/>
              </a:ext>
            </a:extLst>
          </p:cNvPr>
          <p:cNvCxnSpPr>
            <a:cxnSpLocks/>
            <a:stCxn id="271" idx="4"/>
            <a:endCxn id="303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EF9A0AAD-5C40-B44F-AC13-1C8F3E7AEF00}"/>
              </a:ext>
            </a:extLst>
          </p:cNvPr>
          <p:cNvCxnSpPr>
            <a:cxnSpLocks/>
            <a:endCxn id="273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86203992-56AB-4149-A946-AEFBCC8B5A24}"/>
              </a:ext>
            </a:extLst>
          </p:cNvPr>
          <p:cNvCxnSpPr>
            <a:cxnSpLocks/>
            <a:endCxn id="272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6BDBE0C-06AE-B145-A50F-639AA52FA9BF}"/>
              </a:ext>
            </a:extLst>
          </p:cNvPr>
          <p:cNvCxnSpPr>
            <a:cxnSpLocks/>
            <a:endCxn id="271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Content Placeholder 2">
                <a:extLst>
                  <a:ext uri="{FF2B5EF4-FFF2-40B4-BE49-F238E27FC236}">
                    <a16:creationId xmlns:a16="http://schemas.microsoft.com/office/drawing/2014/main" id="{E40E70DE-9301-2B49-A79E-E0413CA2A0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6460" y="449245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paths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432" name="Content Placeholder 2">
                <a:extLst>
                  <a:ext uri="{FF2B5EF4-FFF2-40B4-BE49-F238E27FC236}">
                    <a16:creationId xmlns:a16="http://schemas.microsoft.com/office/drawing/2014/main" id="{E40E70DE-9301-2B49-A79E-E0413CA2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460" y="4492456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5A95CB7D-AD4A-8C48-BD9D-360F02C16EF4}"/>
              </a:ext>
            </a:extLst>
          </p:cNvPr>
          <p:cNvCxnSpPr>
            <a:cxnSpLocks/>
            <a:endCxn id="320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FA399636-F50F-E44E-BD2A-A9A769217951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FF096038-AC04-0F44-B69C-3AB0AAB78750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6AC391FB-9AAA-6041-9E2F-30300D3DC06B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604E82B7-9F8F-8C46-AA0E-28C19C70075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C903CF1E-EA47-4A4F-919B-377359A7EA49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26906FE5-C6C4-3042-B068-D2AC89EB287E}"/>
              </a:ext>
            </a:extLst>
          </p:cNvPr>
          <p:cNvCxnSpPr>
            <a:cxnSpLocks/>
            <a:stCxn id="276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379A8540-2FAB-AE4B-9C8C-F0B08378E126}"/>
              </a:ext>
            </a:extLst>
          </p:cNvPr>
          <p:cNvCxnSpPr>
            <a:cxnSpLocks/>
            <a:stCxn id="285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AB1EC48F-1FC8-BD44-B538-B3C7F60DB611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E81F1AB7-D3E6-4447-844E-7C73095C8C1C}"/>
              </a:ext>
            </a:extLst>
          </p:cNvPr>
          <p:cNvCxnSpPr>
            <a:cxnSpLocks/>
            <a:stCxn id="284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C7DCB1CF-60DA-C94A-BE0F-785A9B10D019}"/>
              </a:ext>
            </a:extLst>
          </p:cNvPr>
          <p:cNvCxnSpPr>
            <a:cxnSpLocks/>
            <a:stCxn id="287" idx="3"/>
            <a:endCxn id="284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66E76181-432E-244A-9CA8-F3EC45121F2B}"/>
              </a:ext>
            </a:extLst>
          </p:cNvPr>
          <p:cNvCxnSpPr>
            <a:cxnSpLocks/>
            <a:stCxn id="288" idx="4"/>
            <a:endCxn id="285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6230F1D7-538F-AB41-8D05-3B949C8B41AD}"/>
              </a:ext>
            </a:extLst>
          </p:cNvPr>
          <p:cNvCxnSpPr>
            <a:cxnSpLocks/>
            <a:stCxn id="286" idx="4"/>
            <a:endCxn id="276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8C195D8-6247-464A-BB07-6B6D74440936}"/>
              </a:ext>
            </a:extLst>
          </p:cNvPr>
          <p:cNvCxnSpPr>
            <a:cxnSpLocks/>
            <a:endCxn id="288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2EA2A0DA-236C-BC4E-92C8-3EED2BCE9848}"/>
              </a:ext>
            </a:extLst>
          </p:cNvPr>
          <p:cNvCxnSpPr>
            <a:cxnSpLocks/>
            <a:endCxn id="287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FF235489-A522-D04F-8AB6-3BF1A623D3CE}"/>
              </a:ext>
            </a:extLst>
          </p:cNvPr>
          <p:cNvCxnSpPr>
            <a:cxnSpLocks/>
            <a:endCxn id="286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Oval 283">
            <a:extLst>
              <a:ext uri="{FF2B5EF4-FFF2-40B4-BE49-F238E27FC236}">
                <a16:creationId xmlns:a16="http://schemas.microsoft.com/office/drawing/2014/main" id="{79CEA57F-1B94-FC47-A114-912C1D3469B6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5F24944-05C2-3C4A-AE16-D063B25E07F1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6307FAFF-5D1B-9E49-9772-707E2C644C77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47C759E6-7EA9-334E-BC48-6DF0CAB91C03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50E3C89D-3283-B540-935E-FA2D261B1AD7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DF1347C9-017C-8F49-BAD4-914DF55A78A4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AC32C36E-7A1F-6349-BD48-4C70FA08C8CF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18D7C5E-64F2-0A4B-A535-B426B3AC8178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720E30DB-F64B-F546-B2C5-D62BC2A531D8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7457DB42-E114-8A4E-9FA5-44D0DF4161BC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36812ABE-F7A8-2046-A81B-2E1FEAB8958B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5DCE85F3-758D-E248-87F0-C470312343DF}"/>
              </a:ext>
            </a:extLst>
          </p:cNvPr>
          <p:cNvCxnSpPr>
            <a:cxnSpLocks/>
            <a:stCxn id="289" idx="1"/>
            <a:endCxn id="293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79075F6-7C62-844C-8F18-FD3AFB676F01}"/>
              </a:ext>
            </a:extLst>
          </p:cNvPr>
          <p:cNvCxnSpPr>
            <a:cxnSpLocks/>
            <a:stCxn id="289" idx="1"/>
            <a:endCxn id="294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A22D324-7F23-B241-A45C-8455A8BF0C9A}"/>
              </a:ext>
            </a:extLst>
          </p:cNvPr>
          <p:cNvCxnSpPr>
            <a:cxnSpLocks/>
            <a:stCxn id="293" idx="1"/>
            <a:endCxn id="300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46988135-C5AF-B24D-A60C-2EFF432B58BA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4E07D2D2-CD9A-EC49-A7ED-D6B0E7FD1DA2}"/>
              </a:ext>
            </a:extLst>
          </p:cNvPr>
          <p:cNvCxnSpPr>
            <a:cxnSpLocks/>
            <a:stCxn id="294" idx="1"/>
            <a:endCxn id="300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54165F39-32BB-3245-A612-4C405B28CB14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26058E4-6EF0-A948-A06A-01E2571A87F0}"/>
              </a:ext>
            </a:extLst>
          </p:cNvPr>
          <p:cNvCxnSpPr>
            <a:cxnSpLocks/>
            <a:stCxn id="291" idx="6"/>
            <a:endCxn id="320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FC00418-1529-8447-BD33-205F0E2E10A3}"/>
              </a:ext>
            </a:extLst>
          </p:cNvPr>
          <p:cNvCxnSpPr>
            <a:cxnSpLocks/>
            <a:stCxn id="292" idx="6"/>
            <a:endCxn id="320" idx="1"/>
          </p:cNvCxnSpPr>
          <p:nvPr/>
        </p:nvCxnSpPr>
        <p:spPr>
          <a:xfrm flipH="1" flipV="1">
            <a:off x="3825515" y="3986495"/>
            <a:ext cx="102255" cy="185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C4DC455E-B582-0445-B5A8-8F9FB2EAC4A5}"/>
              </a:ext>
            </a:extLst>
          </p:cNvPr>
          <p:cNvCxnSpPr>
            <a:cxnSpLocks/>
            <a:stCxn id="290" idx="5"/>
            <a:endCxn id="291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7045D73-4465-1B40-A866-81C0494C599C}"/>
              </a:ext>
            </a:extLst>
          </p:cNvPr>
          <p:cNvCxnSpPr>
            <a:cxnSpLocks/>
            <a:stCxn id="290" idx="6"/>
            <a:endCxn id="292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1F04BBDE-A787-E545-B6A0-DFE6824CB758}"/>
              </a:ext>
            </a:extLst>
          </p:cNvPr>
          <p:cNvCxnSpPr>
            <a:cxnSpLocks/>
            <a:stCxn id="290" idx="7"/>
            <a:endCxn id="300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E8B59FF9-D73C-0746-AE3E-996608FDC473}"/>
              </a:ext>
            </a:extLst>
          </p:cNvPr>
          <p:cNvCxnSpPr>
            <a:cxnSpLocks/>
            <a:stCxn id="320" idx="6"/>
            <a:endCxn id="289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606AF61-1E55-1E45-BC57-C6D38B86DCD3}"/>
              </a:ext>
            </a:extLst>
          </p:cNvPr>
          <p:cNvCxnSpPr>
            <a:cxnSpLocks/>
            <a:stCxn id="99" idx="2"/>
            <a:endCxn id="289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7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8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0B37943C-49E7-944F-BAEA-F8B2EC8F03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7474" y="39069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7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7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700" dirty="0"/>
                  <a:t> paths of length </a:t>
                </a:r>
                <a14:m>
                  <m:oMath xmlns:m="http://schemas.openxmlformats.org/officeDocument/2006/math">
                    <m:r>
                      <a:rPr lang="en-US" sz="7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7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700" dirty="0"/>
                  <a:t> </a:t>
                </a: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0B37943C-49E7-944F-BAEA-F8B2EC8F0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474" y="3906983"/>
                <a:ext cx="3980443" cy="670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87D771D4-3E9A-D648-87E3-8F8F07EBE9CE}"/>
              </a:ext>
            </a:extLst>
          </p:cNvPr>
          <p:cNvSpPr txBox="1">
            <a:spLocks/>
          </p:cNvSpPr>
          <p:nvPr/>
        </p:nvSpPr>
        <p:spPr>
          <a:xfrm>
            <a:off x="5188818" y="6485382"/>
            <a:ext cx="3980443" cy="41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Folklore (Spielman, </a:t>
            </a:r>
            <a:r>
              <a:rPr lang="en-US" dirty="0" err="1"/>
              <a:t>Madry</a:t>
            </a:r>
            <a:r>
              <a:rPr lang="en-US" dirty="0"/>
              <a:t>)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9455526-17F3-9145-BCAE-0BD058ACB303}"/>
              </a:ext>
            </a:extLst>
          </p:cNvPr>
          <p:cNvCxnSpPr>
            <a:cxnSpLocks/>
            <a:stCxn id="133" idx="1"/>
          </p:cNvCxnSpPr>
          <p:nvPr/>
        </p:nvCxnSpPr>
        <p:spPr>
          <a:xfrm flipH="1" flipV="1">
            <a:off x="4153545" y="2298563"/>
            <a:ext cx="594218" cy="4589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EFCE3EAA-B198-0E4F-B679-13E1DEDEE73D}"/>
              </a:ext>
            </a:extLst>
          </p:cNvPr>
          <p:cNvSpPr/>
          <p:nvPr/>
        </p:nvSpPr>
        <p:spPr>
          <a:xfrm>
            <a:off x="4727460" y="273679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08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84A67B4-E734-8845-ACFB-DB6383996B21}"/>
              </a:ext>
            </a:extLst>
          </p:cNvPr>
          <p:cNvCxnSpPr>
            <a:cxnSpLocks/>
            <a:endCxn id="290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31CB641E-9E7A-0043-A645-691ABF643048}"/>
              </a:ext>
            </a:extLst>
          </p:cNvPr>
          <p:cNvCxnSpPr>
            <a:cxnSpLocks/>
            <a:stCxn id="303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B66D766-F4A5-F640-AAB4-4DBE5CD0E44C}"/>
              </a:ext>
            </a:extLst>
          </p:cNvPr>
          <p:cNvCxnSpPr>
            <a:cxnSpLocks/>
            <a:stCxn id="230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Oval 302">
            <a:extLst>
              <a:ext uri="{FF2B5EF4-FFF2-40B4-BE49-F238E27FC236}">
                <a16:creationId xmlns:a16="http://schemas.microsoft.com/office/drawing/2014/main" id="{E08C328B-D5D3-2C4A-B3DE-6E666F71E5B1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707E107-BD08-2740-BDC9-42D9EC6677D9}"/>
              </a:ext>
            </a:extLst>
          </p:cNvPr>
          <p:cNvCxnSpPr>
            <a:cxnSpLocks/>
            <a:stCxn id="229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53824E52-19ED-3242-9B7E-FE0762C58D9C}"/>
              </a:ext>
            </a:extLst>
          </p:cNvPr>
          <p:cNvCxnSpPr>
            <a:cxnSpLocks/>
            <a:stCxn id="272" idx="3"/>
            <a:endCxn id="229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81030FD5-DD30-3F48-A92B-9373B31ED9FA}"/>
              </a:ext>
            </a:extLst>
          </p:cNvPr>
          <p:cNvCxnSpPr>
            <a:cxnSpLocks/>
            <a:stCxn id="273" idx="4"/>
            <a:endCxn id="230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FBA4ABCD-4944-AE4E-85ED-497C70BB4C3F}"/>
              </a:ext>
            </a:extLst>
          </p:cNvPr>
          <p:cNvCxnSpPr>
            <a:cxnSpLocks/>
            <a:stCxn id="271" idx="4"/>
            <a:endCxn id="303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EF9A0AAD-5C40-B44F-AC13-1C8F3E7AEF00}"/>
              </a:ext>
            </a:extLst>
          </p:cNvPr>
          <p:cNvCxnSpPr>
            <a:cxnSpLocks/>
            <a:endCxn id="273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86203992-56AB-4149-A946-AEFBCC8B5A24}"/>
              </a:ext>
            </a:extLst>
          </p:cNvPr>
          <p:cNvCxnSpPr>
            <a:cxnSpLocks/>
            <a:endCxn id="272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6BDBE0C-06AE-B145-A50F-639AA52FA9BF}"/>
              </a:ext>
            </a:extLst>
          </p:cNvPr>
          <p:cNvCxnSpPr>
            <a:cxnSpLocks/>
            <a:endCxn id="271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5A95CB7D-AD4A-8C48-BD9D-360F02C16EF4}"/>
              </a:ext>
            </a:extLst>
          </p:cNvPr>
          <p:cNvCxnSpPr>
            <a:cxnSpLocks/>
            <a:endCxn id="320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FA399636-F50F-E44E-BD2A-A9A769217951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FF096038-AC04-0F44-B69C-3AB0AAB78750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6AC391FB-9AAA-6041-9E2F-30300D3DC06B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604E82B7-9F8F-8C46-AA0E-28C19C70075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C903CF1E-EA47-4A4F-919B-377359A7EA49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26906FE5-C6C4-3042-B068-D2AC89EB287E}"/>
              </a:ext>
            </a:extLst>
          </p:cNvPr>
          <p:cNvCxnSpPr>
            <a:cxnSpLocks/>
            <a:stCxn id="276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379A8540-2FAB-AE4B-9C8C-F0B08378E126}"/>
              </a:ext>
            </a:extLst>
          </p:cNvPr>
          <p:cNvCxnSpPr>
            <a:cxnSpLocks/>
            <a:stCxn id="285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AB1EC48F-1FC8-BD44-B538-B3C7F60DB611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E81F1AB7-D3E6-4447-844E-7C73095C8C1C}"/>
              </a:ext>
            </a:extLst>
          </p:cNvPr>
          <p:cNvCxnSpPr>
            <a:cxnSpLocks/>
            <a:stCxn id="284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C7DCB1CF-60DA-C94A-BE0F-785A9B10D019}"/>
              </a:ext>
            </a:extLst>
          </p:cNvPr>
          <p:cNvCxnSpPr>
            <a:cxnSpLocks/>
            <a:stCxn id="287" idx="3"/>
            <a:endCxn id="284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66E76181-432E-244A-9CA8-F3EC45121F2B}"/>
              </a:ext>
            </a:extLst>
          </p:cNvPr>
          <p:cNvCxnSpPr>
            <a:cxnSpLocks/>
            <a:stCxn id="288" idx="4"/>
            <a:endCxn id="285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6230F1D7-538F-AB41-8D05-3B949C8B41AD}"/>
              </a:ext>
            </a:extLst>
          </p:cNvPr>
          <p:cNvCxnSpPr>
            <a:cxnSpLocks/>
            <a:stCxn id="286" idx="4"/>
            <a:endCxn id="276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8C195D8-6247-464A-BB07-6B6D74440936}"/>
              </a:ext>
            </a:extLst>
          </p:cNvPr>
          <p:cNvCxnSpPr>
            <a:cxnSpLocks/>
            <a:endCxn id="288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2EA2A0DA-236C-BC4E-92C8-3EED2BCE9848}"/>
              </a:ext>
            </a:extLst>
          </p:cNvPr>
          <p:cNvCxnSpPr>
            <a:cxnSpLocks/>
            <a:endCxn id="287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FF235489-A522-D04F-8AB6-3BF1A623D3CE}"/>
              </a:ext>
            </a:extLst>
          </p:cNvPr>
          <p:cNvCxnSpPr>
            <a:cxnSpLocks/>
            <a:endCxn id="286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Oval 283">
            <a:extLst>
              <a:ext uri="{FF2B5EF4-FFF2-40B4-BE49-F238E27FC236}">
                <a16:creationId xmlns:a16="http://schemas.microsoft.com/office/drawing/2014/main" id="{79CEA57F-1B94-FC47-A114-912C1D3469B6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5F24944-05C2-3C4A-AE16-D063B25E07F1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6307FAFF-5D1B-9E49-9772-707E2C644C77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47C759E6-7EA9-334E-BC48-6DF0CAB91C03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50E3C89D-3283-B540-935E-FA2D261B1AD7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DF1347C9-017C-8F49-BAD4-914DF55A78A4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AC32C36E-7A1F-6349-BD48-4C70FA08C8CF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18D7C5E-64F2-0A4B-A535-B426B3AC8178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720E30DB-F64B-F546-B2C5-D62BC2A531D8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7457DB42-E114-8A4E-9FA5-44D0DF4161BC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36812ABE-F7A8-2046-A81B-2E1FEAB8958B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5DCE85F3-758D-E248-87F0-C470312343DF}"/>
              </a:ext>
            </a:extLst>
          </p:cNvPr>
          <p:cNvCxnSpPr>
            <a:cxnSpLocks/>
            <a:stCxn id="289" idx="1"/>
            <a:endCxn id="293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79075F6-7C62-844C-8F18-FD3AFB676F01}"/>
              </a:ext>
            </a:extLst>
          </p:cNvPr>
          <p:cNvCxnSpPr>
            <a:cxnSpLocks/>
            <a:stCxn id="289" idx="1"/>
            <a:endCxn id="294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A22D324-7F23-B241-A45C-8455A8BF0C9A}"/>
              </a:ext>
            </a:extLst>
          </p:cNvPr>
          <p:cNvCxnSpPr>
            <a:cxnSpLocks/>
            <a:stCxn id="293" idx="1"/>
            <a:endCxn id="300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46988135-C5AF-B24D-A60C-2EFF432B58BA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4E07D2D2-CD9A-EC49-A7ED-D6B0E7FD1DA2}"/>
              </a:ext>
            </a:extLst>
          </p:cNvPr>
          <p:cNvCxnSpPr>
            <a:cxnSpLocks/>
            <a:stCxn id="294" idx="1"/>
            <a:endCxn id="300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54165F39-32BB-3245-A612-4C405B28CB14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26058E4-6EF0-A948-A06A-01E2571A87F0}"/>
              </a:ext>
            </a:extLst>
          </p:cNvPr>
          <p:cNvCxnSpPr>
            <a:cxnSpLocks/>
            <a:stCxn id="291" idx="6"/>
            <a:endCxn id="320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FC00418-1529-8447-BD33-205F0E2E10A3}"/>
              </a:ext>
            </a:extLst>
          </p:cNvPr>
          <p:cNvCxnSpPr>
            <a:cxnSpLocks/>
            <a:stCxn id="292" idx="6"/>
            <a:endCxn id="320" idx="1"/>
          </p:cNvCxnSpPr>
          <p:nvPr/>
        </p:nvCxnSpPr>
        <p:spPr>
          <a:xfrm flipH="1" flipV="1">
            <a:off x="3825515" y="3986495"/>
            <a:ext cx="102255" cy="185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C4DC455E-B582-0445-B5A8-8F9FB2EAC4A5}"/>
              </a:ext>
            </a:extLst>
          </p:cNvPr>
          <p:cNvCxnSpPr>
            <a:cxnSpLocks/>
            <a:stCxn id="290" idx="5"/>
            <a:endCxn id="291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7045D73-4465-1B40-A866-81C0494C599C}"/>
              </a:ext>
            </a:extLst>
          </p:cNvPr>
          <p:cNvCxnSpPr>
            <a:cxnSpLocks/>
            <a:stCxn id="290" idx="6"/>
            <a:endCxn id="292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1F04BBDE-A787-E545-B6A0-DFE6824CB758}"/>
              </a:ext>
            </a:extLst>
          </p:cNvPr>
          <p:cNvCxnSpPr>
            <a:cxnSpLocks/>
            <a:stCxn id="290" idx="7"/>
            <a:endCxn id="300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E8B59FF9-D73C-0746-AE3E-996608FDC473}"/>
              </a:ext>
            </a:extLst>
          </p:cNvPr>
          <p:cNvCxnSpPr>
            <a:cxnSpLocks/>
            <a:stCxn id="320" idx="6"/>
            <a:endCxn id="289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606AF61-1E55-1E45-BC57-C6D38B86DCD3}"/>
              </a:ext>
            </a:extLst>
          </p:cNvPr>
          <p:cNvCxnSpPr>
            <a:cxnSpLocks/>
            <a:stCxn id="99" idx="2"/>
            <a:endCxn id="289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97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 to general Linear Programming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1397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E193783-746B-5142-AFD7-E2AE73397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333" y="1376356"/>
            <a:ext cx="3637927" cy="32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84A67B4-E734-8845-ACFB-DB6383996B21}"/>
              </a:ext>
            </a:extLst>
          </p:cNvPr>
          <p:cNvCxnSpPr>
            <a:cxnSpLocks/>
            <a:endCxn id="290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31CB641E-9E7A-0043-A645-691ABF643048}"/>
              </a:ext>
            </a:extLst>
          </p:cNvPr>
          <p:cNvCxnSpPr>
            <a:cxnSpLocks/>
            <a:stCxn id="303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B66D766-F4A5-F640-AAB4-4DBE5CD0E44C}"/>
              </a:ext>
            </a:extLst>
          </p:cNvPr>
          <p:cNvCxnSpPr>
            <a:cxnSpLocks/>
            <a:stCxn id="230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Oval 302">
            <a:extLst>
              <a:ext uri="{FF2B5EF4-FFF2-40B4-BE49-F238E27FC236}">
                <a16:creationId xmlns:a16="http://schemas.microsoft.com/office/drawing/2014/main" id="{E08C328B-D5D3-2C4A-B3DE-6E666F71E5B1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707E107-BD08-2740-BDC9-42D9EC6677D9}"/>
              </a:ext>
            </a:extLst>
          </p:cNvPr>
          <p:cNvCxnSpPr>
            <a:cxnSpLocks/>
            <a:stCxn id="229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53824E52-19ED-3242-9B7E-FE0762C58D9C}"/>
              </a:ext>
            </a:extLst>
          </p:cNvPr>
          <p:cNvCxnSpPr>
            <a:cxnSpLocks/>
            <a:stCxn id="272" idx="3"/>
            <a:endCxn id="229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81030FD5-DD30-3F48-A92B-9373B31ED9FA}"/>
              </a:ext>
            </a:extLst>
          </p:cNvPr>
          <p:cNvCxnSpPr>
            <a:cxnSpLocks/>
            <a:stCxn id="273" idx="4"/>
            <a:endCxn id="230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FBA4ABCD-4944-AE4E-85ED-497C70BB4C3F}"/>
              </a:ext>
            </a:extLst>
          </p:cNvPr>
          <p:cNvCxnSpPr>
            <a:cxnSpLocks/>
            <a:stCxn id="271" idx="4"/>
            <a:endCxn id="303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EF9A0AAD-5C40-B44F-AC13-1C8F3E7AEF00}"/>
              </a:ext>
            </a:extLst>
          </p:cNvPr>
          <p:cNvCxnSpPr>
            <a:cxnSpLocks/>
            <a:endCxn id="273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86203992-56AB-4149-A946-AEFBCC8B5A24}"/>
              </a:ext>
            </a:extLst>
          </p:cNvPr>
          <p:cNvCxnSpPr>
            <a:cxnSpLocks/>
            <a:endCxn id="272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6BDBE0C-06AE-B145-A50F-639AA52FA9BF}"/>
              </a:ext>
            </a:extLst>
          </p:cNvPr>
          <p:cNvCxnSpPr>
            <a:cxnSpLocks/>
            <a:endCxn id="271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5A95CB7D-AD4A-8C48-BD9D-360F02C16EF4}"/>
              </a:ext>
            </a:extLst>
          </p:cNvPr>
          <p:cNvCxnSpPr>
            <a:cxnSpLocks/>
            <a:endCxn id="320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FA399636-F50F-E44E-BD2A-A9A769217951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FF096038-AC04-0F44-B69C-3AB0AAB78750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6AC391FB-9AAA-6041-9E2F-30300D3DC06B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604E82B7-9F8F-8C46-AA0E-28C19C70075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C903CF1E-EA47-4A4F-919B-377359A7EA49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26906FE5-C6C4-3042-B068-D2AC89EB287E}"/>
              </a:ext>
            </a:extLst>
          </p:cNvPr>
          <p:cNvCxnSpPr>
            <a:cxnSpLocks/>
            <a:stCxn id="276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379A8540-2FAB-AE4B-9C8C-F0B08378E126}"/>
              </a:ext>
            </a:extLst>
          </p:cNvPr>
          <p:cNvCxnSpPr>
            <a:cxnSpLocks/>
            <a:stCxn id="285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AB1EC48F-1FC8-BD44-B538-B3C7F60DB611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E81F1AB7-D3E6-4447-844E-7C73095C8C1C}"/>
              </a:ext>
            </a:extLst>
          </p:cNvPr>
          <p:cNvCxnSpPr>
            <a:cxnSpLocks/>
            <a:stCxn id="284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C7DCB1CF-60DA-C94A-BE0F-785A9B10D019}"/>
              </a:ext>
            </a:extLst>
          </p:cNvPr>
          <p:cNvCxnSpPr>
            <a:cxnSpLocks/>
            <a:stCxn id="287" idx="3"/>
            <a:endCxn id="284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66E76181-432E-244A-9CA8-F3EC45121F2B}"/>
              </a:ext>
            </a:extLst>
          </p:cNvPr>
          <p:cNvCxnSpPr>
            <a:cxnSpLocks/>
            <a:stCxn id="288" idx="4"/>
            <a:endCxn id="285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6230F1D7-538F-AB41-8D05-3B949C8B41AD}"/>
              </a:ext>
            </a:extLst>
          </p:cNvPr>
          <p:cNvCxnSpPr>
            <a:cxnSpLocks/>
            <a:stCxn id="286" idx="4"/>
            <a:endCxn id="276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8C195D8-6247-464A-BB07-6B6D74440936}"/>
              </a:ext>
            </a:extLst>
          </p:cNvPr>
          <p:cNvCxnSpPr>
            <a:cxnSpLocks/>
            <a:endCxn id="288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2EA2A0DA-236C-BC4E-92C8-3EED2BCE9848}"/>
              </a:ext>
            </a:extLst>
          </p:cNvPr>
          <p:cNvCxnSpPr>
            <a:cxnSpLocks/>
            <a:endCxn id="287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FF235489-A522-D04F-8AB6-3BF1A623D3CE}"/>
              </a:ext>
            </a:extLst>
          </p:cNvPr>
          <p:cNvCxnSpPr>
            <a:cxnSpLocks/>
            <a:endCxn id="286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Oval 283">
            <a:extLst>
              <a:ext uri="{FF2B5EF4-FFF2-40B4-BE49-F238E27FC236}">
                <a16:creationId xmlns:a16="http://schemas.microsoft.com/office/drawing/2014/main" id="{79CEA57F-1B94-FC47-A114-912C1D3469B6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5F24944-05C2-3C4A-AE16-D063B25E07F1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6307FAFF-5D1B-9E49-9772-707E2C644C77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47C759E6-7EA9-334E-BC48-6DF0CAB91C03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50E3C89D-3283-B540-935E-FA2D261B1AD7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DF1347C9-017C-8F49-BAD4-914DF55A78A4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AC32C36E-7A1F-6349-BD48-4C70FA08C8CF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18D7C5E-64F2-0A4B-A535-B426B3AC8178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720E30DB-F64B-F546-B2C5-D62BC2A531D8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7457DB42-E114-8A4E-9FA5-44D0DF4161BC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36812ABE-F7A8-2046-A81B-2E1FEAB8958B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5DCE85F3-758D-E248-87F0-C470312343DF}"/>
              </a:ext>
            </a:extLst>
          </p:cNvPr>
          <p:cNvCxnSpPr>
            <a:cxnSpLocks/>
            <a:stCxn id="289" idx="1"/>
            <a:endCxn id="293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79075F6-7C62-844C-8F18-FD3AFB676F01}"/>
              </a:ext>
            </a:extLst>
          </p:cNvPr>
          <p:cNvCxnSpPr>
            <a:cxnSpLocks/>
            <a:stCxn id="289" idx="1"/>
            <a:endCxn id="294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A22D324-7F23-B241-A45C-8455A8BF0C9A}"/>
              </a:ext>
            </a:extLst>
          </p:cNvPr>
          <p:cNvCxnSpPr>
            <a:cxnSpLocks/>
            <a:stCxn id="293" idx="1"/>
            <a:endCxn id="300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46988135-C5AF-B24D-A60C-2EFF432B58BA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4E07D2D2-CD9A-EC49-A7ED-D6B0E7FD1DA2}"/>
              </a:ext>
            </a:extLst>
          </p:cNvPr>
          <p:cNvCxnSpPr>
            <a:cxnSpLocks/>
            <a:stCxn id="294" idx="1"/>
            <a:endCxn id="300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54165F39-32BB-3245-A612-4C405B28CB14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26058E4-6EF0-A948-A06A-01E2571A87F0}"/>
              </a:ext>
            </a:extLst>
          </p:cNvPr>
          <p:cNvCxnSpPr>
            <a:cxnSpLocks/>
            <a:stCxn id="291" idx="6"/>
            <a:endCxn id="320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FC00418-1529-8447-BD33-205F0E2E10A3}"/>
              </a:ext>
            </a:extLst>
          </p:cNvPr>
          <p:cNvCxnSpPr>
            <a:cxnSpLocks/>
            <a:stCxn id="292" idx="6"/>
            <a:endCxn id="320" idx="1"/>
          </p:cNvCxnSpPr>
          <p:nvPr/>
        </p:nvCxnSpPr>
        <p:spPr>
          <a:xfrm flipH="1" flipV="1">
            <a:off x="3825515" y="3986495"/>
            <a:ext cx="102255" cy="185462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C4DC455E-B582-0445-B5A8-8F9FB2EAC4A5}"/>
              </a:ext>
            </a:extLst>
          </p:cNvPr>
          <p:cNvCxnSpPr>
            <a:cxnSpLocks/>
            <a:stCxn id="290" idx="5"/>
            <a:endCxn id="291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7045D73-4465-1B40-A866-81C0494C599C}"/>
              </a:ext>
            </a:extLst>
          </p:cNvPr>
          <p:cNvCxnSpPr>
            <a:cxnSpLocks/>
            <a:stCxn id="290" idx="6"/>
            <a:endCxn id="292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1F04BBDE-A787-E545-B6A0-DFE6824CB758}"/>
              </a:ext>
            </a:extLst>
          </p:cNvPr>
          <p:cNvCxnSpPr>
            <a:cxnSpLocks/>
            <a:stCxn id="290" idx="7"/>
            <a:endCxn id="300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E8B59FF9-D73C-0746-AE3E-996608FDC473}"/>
              </a:ext>
            </a:extLst>
          </p:cNvPr>
          <p:cNvCxnSpPr>
            <a:cxnSpLocks/>
            <a:stCxn id="320" idx="6"/>
            <a:endCxn id="289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606AF61-1E55-1E45-BC57-C6D38B86DCD3}"/>
              </a:ext>
            </a:extLst>
          </p:cNvPr>
          <p:cNvCxnSpPr>
            <a:cxnSpLocks/>
            <a:stCxn id="99" idx="2"/>
            <a:endCxn id="289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82A6AA86-AF26-0648-A2BB-09AB725BD2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7749" y="4402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82A6AA86-AF26-0648-A2BB-09AB725BD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749" y="4402078"/>
                <a:ext cx="2145547" cy="670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AE84D6F6-5F82-2248-B67C-CEF7F3E85CDB}"/>
              </a:ext>
            </a:extLst>
          </p:cNvPr>
          <p:cNvSpPr txBox="1">
            <a:spLocks/>
          </p:cNvSpPr>
          <p:nvPr/>
        </p:nvSpPr>
        <p:spPr>
          <a:xfrm>
            <a:off x="5582395" y="3366092"/>
            <a:ext cx="3980443" cy="67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1 unit on every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7F053FD1-E3E9-5143-89D8-E24F632A3C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7F053FD1-E3E9-5143-89D8-E24F632A3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9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4100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5695C24-24F0-B34E-9D7F-36AC6ED8CDCA}"/>
              </a:ext>
            </a:extLst>
          </p:cNvPr>
          <p:cNvGrpSpPr/>
          <p:nvPr/>
        </p:nvGrpSpPr>
        <p:grpSpPr>
          <a:xfrm>
            <a:off x="2498426" y="3441842"/>
            <a:ext cx="3100868" cy="1067155"/>
            <a:chOff x="2498426" y="3441842"/>
            <a:chExt cx="3100868" cy="1067155"/>
          </a:xfrm>
        </p:grpSpPr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05A9204C-B198-DA49-B5B7-EB9AA24A3287}"/>
                </a:ext>
              </a:extLst>
            </p:cNvPr>
            <p:cNvCxnSpPr>
              <a:cxnSpLocks/>
              <a:endCxn id="347" idx="4"/>
            </p:cNvCxnSpPr>
            <p:nvPr/>
          </p:nvCxnSpPr>
          <p:spPr>
            <a:xfrm>
              <a:off x="2498426" y="3980827"/>
              <a:ext cx="1502609" cy="489027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E857C796-2E8A-AC4C-8848-B2861D4FBB38}"/>
                </a:ext>
              </a:extLst>
            </p:cNvPr>
            <p:cNvCxnSpPr>
              <a:cxnSpLocks/>
              <a:stCxn id="270" idx="3"/>
            </p:cNvCxnSpPr>
            <p:nvPr/>
          </p:nvCxnSpPr>
          <p:spPr>
            <a:xfrm flipH="1">
              <a:off x="2498429" y="3732452"/>
              <a:ext cx="500740" cy="208452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CB6C1DF2-4C6C-2A4D-A3DB-8C3A5B3CCDEF}"/>
                </a:ext>
              </a:extLst>
            </p:cNvPr>
            <p:cNvCxnSpPr>
              <a:cxnSpLocks/>
              <a:stCxn id="315" idx="4"/>
            </p:cNvCxnSpPr>
            <p:nvPr/>
          </p:nvCxnSpPr>
          <p:spPr>
            <a:xfrm flipH="1">
              <a:off x="2498427" y="3865983"/>
              <a:ext cx="625668" cy="7492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07935243-B3D0-6044-A0AA-8DE237D49390}"/>
                </a:ext>
              </a:extLst>
            </p:cNvPr>
            <p:cNvSpPr/>
            <p:nvPr/>
          </p:nvSpPr>
          <p:spPr>
            <a:xfrm rot="16200000" flipV="1">
              <a:off x="2992474" y="3693428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EF959AC3-21C1-5E46-87A5-7FF4ABFBB1CD}"/>
                </a:ext>
              </a:extLst>
            </p:cNvPr>
            <p:cNvCxnSpPr>
              <a:cxnSpLocks/>
              <a:stCxn id="312" idx="4"/>
            </p:cNvCxnSpPr>
            <p:nvPr/>
          </p:nvCxnSpPr>
          <p:spPr>
            <a:xfrm flipH="1">
              <a:off x="2498428" y="3785410"/>
              <a:ext cx="563428" cy="155495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3F68078F-7FB4-7E4C-A2E7-7EE0736ED9C9}"/>
                </a:ext>
              </a:extLst>
            </p:cNvPr>
            <p:cNvCxnSpPr>
              <a:cxnSpLocks/>
              <a:stCxn id="317" idx="3"/>
              <a:endCxn id="312" idx="0"/>
            </p:cNvCxnSpPr>
            <p:nvPr/>
          </p:nvCxnSpPr>
          <p:spPr>
            <a:xfrm flipH="1">
              <a:off x="3107575" y="3695357"/>
              <a:ext cx="397873" cy="9005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A5A5C799-AC3A-3344-8D1E-D6C8E5B9439F}"/>
                </a:ext>
              </a:extLst>
            </p:cNvPr>
            <p:cNvCxnSpPr>
              <a:cxnSpLocks/>
              <a:stCxn id="321" idx="4"/>
              <a:endCxn id="315" idx="0"/>
            </p:cNvCxnSpPr>
            <p:nvPr/>
          </p:nvCxnSpPr>
          <p:spPr>
            <a:xfrm flipH="1">
              <a:off x="3169814" y="3759709"/>
              <a:ext cx="399464" cy="106274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1F0C866-ADFA-D84E-A365-0789658B5008}"/>
                </a:ext>
              </a:extLst>
            </p:cNvPr>
            <p:cNvCxnSpPr>
              <a:cxnSpLocks/>
              <a:stCxn id="316" idx="4"/>
              <a:endCxn id="270" idx="0"/>
            </p:cNvCxnSpPr>
            <p:nvPr/>
          </p:nvCxnSpPr>
          <p:spPr>
            <a:xfrm flipH="1">
              <a:off x="3038193" y="3616416"/>
              <a:ext cx="406906" cy="99871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7AAF8F13-48BE-3F4E-B283-5BD54089515B}"/>
                </a:ext>
              </a:extLst>
            </p:cNvPr>
            <p:cNvCxnSpPr>
              <a:cxnSpLocks/>
              <a:endCxn id="321" idx="0"/>
            </p:cNvCxnSpPr>
            <p:nvPr/>
          </p:nvCxnSpPr>
          <p:spPr>
            <a:xfrm flipH="1">
              <a:off x="3614997" y="3483199"/>
              <a:ext cx="398063" cy="276510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8C626883-1E9D-5B44-A433-B18896A6F4BC}"/>
                </a:ext>
              </a:extLst>
            </p:cNvPr>
            <p:cNvCxnSpPr>
              <a:cxnSpLocks/>
              <a:endCxn id="317" idx="0"/>
            </p:cNvCxnSpPr>
            <p:nvPr/>
          </p:nvCxnSpPr>
          <p:spPr>
            <a:xfrm flipH="1">
              <a:off x="3544472" y="3483199"/>
              <a:ext cx="468588" cy="19599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82FB13E7-176C-2F4F-8D2D-977ED3E3503A}"/>
                </a:ext>
              </a:extLst>
            </p:cNvPr>
            <p:cNvCxnSpPr>
              <a:cxnSpLocks/>
              <a:endCxn id="316" idx="7"/>
            </p:cNvCxnSpPr>
            <p:nvPr/>
          </p:nvCxnSpPr>
          <p:spPr>
            <a:xfrm flipH="1">
              <a:off x="3484123" y="3483199"/>
              <a:ext cx="528937" cy="11705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241149B-C8C7-9643-8E76-B07D3BC57F8F}"/>
                </a:ext>
              </a:extLst>
            </p:cNvPr>
            <p:cNvCxnSpPr>
              <a:cxnSpLocks/>
              <a:endCxn id="357" idx="0"/>
            </p:cNvCxnSpPr>
            <p:nvPr/>
          </p:nvCxnSpPr>
          <p:spPr>
            <a:xfrm flipH="1" flipV="1">
              <a:off x="3832210" y="3970330"/>
              <a:ext cx="470832" cy="7458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0C605E2D-08FA-D34E-BDB3-B4E2531EEFC5}"/>
                </a:ext>
              </a:extLst>
            </p:cNvPr>
            <p:cNvSpPr/>
            <p:nvPr/>
          </p:nvSpPr>
          <p:spPr>
            <a:xfrm rot="16200000" flipV="1">
              <a:off x="3061856" y="3762551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86532ED5-736E-A649-8C05-9E284E335095}"/>
                </a:ext>
              </a:extLst>
            </p:cNvPr>
            <p:cNvSpPr/>
            <p:nvPr/>
          </p:nvSpPr>
          <p:spPr>
            <a:xfrm rot="16200000" flipV="1">
              <a:off x="3124095" y="3843124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0D00B818-375B-234C-945C-832236981317}"/>
                </a:ext>
              </a:extLst>
            </p:cNvPr>
            <p:cNvSpPr/>
            <p:nvPr/>
          </p:nvSpPr>
          <p:spPr>
            <a:xfrm rot="16200000" flipV="1">
              <a:off x="3445099" y="3593557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8768FDC4-B73D-8B44-8EFD-C701F3B43DA4}"/>
                </a:ext>
              </a:extLst>
            </p:cNvPr>
            <p:cNvSpPr/>
            <p:nvPr/>
          </p:nvSpPr>
          <p:spPr>
            <a:xfrm rot="16200000" flipV="1">
              <a:off x="3498753" y="3656333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007EB9FC-4314-F44C-BEB5-64882574EC01}"/>
                </a:ext>
              </a:extLst>
            </p:cNvPr>
            <p:cNvSpPr/>
            <p:nvPr/>
          </p:nvSpPr>
          <p:spPr>
            <a:xfrm rot="16200000" flipV="1">
              <a:off x="3569278" y="3736850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DC00026-8771-294B-BC2D-FCB5BE6A4C33}"/>
                </a:ext>
              </a:extLst>
            </p:cNvPr>
            <p:cNvCxnSpPr>
              <a:cxnSpLocks/>
              <a:stCxn id="331" idx="3"/>
            </p:cNvCxnSpPr>
            <p:nvPr/>
          </p:nvCxnSpPr>
          <p:spPr>
            <a:xfrm flipH="1">
              <a:off x="4076091" y="4277685"/>
              <a:ext cx="500740" cy="208452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F420F4F1-FE1A-0F4E-860E-069716815DFA}"/>
                </a:ext>
              </a:extLst>
            </p:cNvPr>
            <p:cNvCxnSpPr>
              <a:cxnSpLocks/>
              <a:stCxn id="342" idx="4"/>
            </p:cNvCxnSpPr>
            <p:nvPr/>
          </p:nvCxnSpPr>
          <p:spPr>
            <a:xfrm flipH="1">
              <a:off x="4076089" y="4411216"/>
              <a:ext cx="625668" cy="7492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EC1B23D5-A97E-7A42-BA1D-A26FDA4A3695}"/>
                </a:ext>
              </a:extLst>
            </p:cNvPr>
            <p:cNvSpPr/>
            <p:nvPr/>
          </p:nvSpPr>
          <p:spPr>
            <a:xfrm rot="16200000" flipV="1">
              <a:off x="4570136" y="4238661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A7DF210C-4CC0-8748-913E-36E7754DB422}"/>
                </a:ext>
              </a:extLst>
            </p:cNvPr>
            <p:cNvCxnSpPr>
              <a:cxnSpLocks/>
              <a:stCxn id="341" idx="4"/>
            </p:cNvCxnSpPr>
            <p:nvPr/>
          </p:nvCxnSpPr>
          <p:spPr>
            <a:xfrm flipH="1">
              <a:off x="4076090" y="4330643"/>
              <a:ext cx="563428" cy="155495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85F8C66D-9A32-BC47-B1E5-B7DE34AA0F05}"/>
                </a:ext>
              </a:extLst>
            </p:cNvPr>
            <p:cNvCxnSpPr>
              <a:cxnSpLocks/>
              <a:stCxn id="344" idx="3"/>
              <a:endCxn id="341" idx="0"/>
            </p:cNvCxnSpPr>
            <p:nvPr/>
          </p:nvCxnSpPr>
          <p:spPr>
            <a:xfrm flipH="1">
              <a:off x="4685237" y="4240590"/>
              <a:ext cx="397873" cy="9005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388409B-6E28-E241-958E-0056A077DF35}"/>
                </a:ext>
              </a:extLst>
            </p:cNvPr>
            <p:cNvCxnSpPr>
              <a:cxnSpLocks/>
              <a:stCxn id="345" idx="4"/>
              <a:endCxn id="342" idx="0"/>
            </p:cNvCxnSpPr>
            <p:nvPr/>
          </p:nvCxnSpPr>
          <p:spPr>
            <a:xfrm flipH="1">
              <a:off x="4747476" y="4304942"/>
              <a:ext cx="399464" cy="106274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434447C5-E3C5-A549-BDD3-013E421FE8CD}"/>
                </a:ext>
              </a:extLst>
            </p:cNvPr>
            <p:cNvCxnSpPr>
              <a:cxnSpLocks/>
              <a:stCxn id="343" idx="4"/>
              <a:endCxn id="331" idx="0"/>
            </p:cNvCxnSpPr>
            <p:nvPr/>
          </p:nvCxnSpPr>
          <p:spPr>
            <a:xfrm flipH="1">
              <a:off x="4615855" y="4161649"/>
              <a:ext cx="406906" cy="99871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99341231-5A52-9843-8801-A94913655F77}"/>
                </a:ext>
              </a:extLst>
            </p:cNvPr>
            <p:cNvCxnSpPr>
              <a:cxnSpLocks/>
              <a:endCxn id="345" idx="0"/>
            </p:cNvCxnSpPr>
            <p:nvPr/>
          </p:nvCxnSpPr>
          <p:spPr>
            <a:xfrm flipH="1">
              <a:off x="5192659" y="4028432"/>
              <a:ext cx="398063" cy="276510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80F25287-45AB-7943-856A-C4918BA240A5}"/>
                </a:ext>
              </a:extLst>
            </p:cNvPr>
            <p:cNvCxnSpPr>
              <a:cxnSpLocks/>
              <a:endCxn id="344" idx="0"/>
            </p:cNvCxnSpPr>
            <p:nvPr/>
          </p:nvCxnSpPr>
          <p:spPr>
            <a:xfrm flipH="1">
              <a:off x="5122134" y="4028432"/>
              <a:ext cx="468588" cy="19599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BE53D025-1943-D543-9226-A5903E11397A}"/>
                </a:ext>
              </a:extLst>
            </p:cNvPr>
            <p:cNvCxnSpPr>
              <a:cxnSpLocks/>
              <a:endCxn id="343" idx="7"/>
            </p:cNvCxnSpPr>
            <p:nvPr/>
          </p:nvCxnSpPr>
          <p:spPr>
            <a:xfrm flipH="1">
              <a:off x="5061785" y="4028432"/>
              <a:ext cx="528937" cy="11705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9D9EDADF-6765-2148-80A8-FE5122FBA51A}"/>
                </a:ext>
              </a:extLst>
            </p:cNvPr>
            <p:cNvSpPr/>
            <p:nvPr/>
          </p:nvSpPr>
          <p:spPr>
            <a:xfrm rot="16200000" flipV="1">
              <a:off x="4639518" y="4307784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099F6445-C2AE-6341-81B6-A545B45555C9}"/>
                </a:ext>
              </a:extLst>
            </p:cNvPr>
            <p:cNvSpPr/>
            <p:nvPr/>
          </p:nvSpPr>
          <p:spPr>
            <a:xfrm rot="16200000" flipV="1">
              <a:off x="4701757" y="4388357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AC695303-5F97-2C4E-A3DF-369D350B1D91}"/>
                </a:ext>
              </a:extLst>
            </p:cNvPr>
            <p:cNvSpPr/>
            <p:nvPr/>
          </p:nvSpPr>
          <p:spPr>
            <a:xfrm rot="16200000" flipV="1">
              <a:off x="5022761" y="4138790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2DEA2502-53C1-7240-86E7-5CEDC25A4C44}"/>
                </a:ext>
              </a:extLst>
            </p:cNvPr>
            <p:cNvSpPr/>
            <p:nvPr/>
          </p:nvSpPr>
          <p:spPr>
            <a:xfrm rot="16200000" flipV="1">
              <a:off x="5076415" y="4201566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B0BE0351-6DBB-F84B-BCD5-508491F40E4B}"/>
                </a:ext>
              </a:extLst>
            </p:cNvPr>
            <p:cNvSpPr/>
            <p:nvPr/>
          </p:nvSpPr>
          <p:spPr>
            <a:xfrm rot="16200000" flipV="1">
              <a:off x="5146940" y="4282083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26BA9DF9-4023-5247-83A3-C9B8989363BB}"/>
                </a:ext>
              </a:extLst>
            </p:cNvPr>
            <p:cNvSpPr/>
            <p:nvPr/>
          </p:nvSpPr>
          <p:spPr>
            <a:xfrm rot="16200000" flipV="1">
              <a:off x="3997466" y="3441116"/>
              <a:ext cx="78286" cy="797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D9B72183-5D8C-FA4C-9DAA-FBC4EB40A3B0}"/>
                </a:ext>
              </a:extLst>
            </p:cNvPr>
            <p:cNvSpPr/>
            <p:nvPr/>
          </p:nvSpPr>
          <p:spPr>
            <a:xfrm rot="16200000" flipV="1">
              <a:off x="4001760" y="4429985"/>
              <a:ext cx="78286" cy="797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1F4A70BF-06E0-AB49-828D-0C7382698FDD}"/>
                </a:ext>
              </a:extLst>
            </p:cNvPr>
            <p:cNvSpPr/>
            <p:nvPr/>
          </p:nvSpPr>
          <p:spPr>
            <a:xfrm rot="16200000" flipV="1">
              <a:off x="3813992" y="4199635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E84B22EC-1FEE-414F-ACFE-E2F4A8796F2B}"/>
                </a:ext>
              </a:extLst>
            </p:cNvPr>
            <p:cNvSpPr/>
            <p:nvPr/>
          </p:nvSpPr>
          <p:spPr>
            <a:xfrm rot="16200000" flipV="1">
              <a:off x="3904911" y="4171957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78CF855C-3B15-5D4D-A571-2CE313F1AEF1}"/>
                </a:ext>
              </a:extLst>
            </p:cNvPr>
            <p:cNvSpPr/>
            <p:nvPr/>
          </p:nvSpPr>
          <p:spPr>
            <a:xfrm rot="16200000" flipV="1">
              <a:off x="4134772" y="3738940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CAABD1FB-DE34-B44F-B693-88528F2EE6B7}"/>
                </a:ext>
              </a:extLst>
            </p:cNvPr>
            <p:cNvSpPr/>
            <p:nvPr/>
          </p:nvSpPr>
          <p:spPr>
            <a:xfrm rot="16200000" flipV="1">
              <a:off x="4230997" y="3708240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CE33D75D-9740-2D44-A634-DD313E513BB7}"/>
                </a:ext>
              </a:extLst>
            </p:cNvPr>
            <p:cNvCxnSpPr>
              <a:cxnSpLocks/>
              <a:stCxn id="346" idx="1"/>
              <a:endCxn id="350" idx="6"/>
            </p:cNvCxnSpPr>
            <p:nvPr/>
          </p:nvCxnSpPr>
          <p:spPr>
            <a:xfrm>
              <a:off x="4064801" y="3508663"/>
              <a:ext cx="92830" cy="230277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09545221-2179-A54F-91C6-4B7ABADBBDAB}"/>
                </a:ext>
              </a:extLst>
            </p:cNvPr>
            <p:cNvCxnSpPr>
              <a:cxnSpLocks/>
              <a:stCxn id="346" idx="1"/>
              <a:endCxn id="351" idx="5"/>
            </p:cNvCxnSpPr>
            <p:nvPr/>
          </p:nvCxnSpPr>
          <p:spPr>
            <a:xfrm>
              <a:off x="4064801" y="3508663"/>
              <a:ext cx="172891" cy="206272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6A6FA17A-BA37-0B4C-8D97-95131E90556F}"/>
                </a:ext>
              </a:extLst>
            </p:cNvPr>
            <p:cNvCxnSpPr>
              <a:cxnSpLocks/>
              <a:stCxn id="350" idx="1"/>
              <a:endCxn id="355" idx="5"/>
            </p:cNvCxnSpPr>
            <p:nvPr/>
          </p:nvCxnSpPr>
          <p:spPr>
            <a:xfrm>
              <a:off x="4173796" y="3777964"/>
              <a:ext cx="136500" cy="178264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15D60B48-921A-FD45-905F-0483C17A8BB8}"/>
                </a:ext>
              </a:extLst>
            </p:cNvPr>
            <p:cNvSpPr/>
            <p:nvPr/>
          </p:nvSpPr>
          <p:spPr>
            <a:xfrm rot="16200000" flipV="1">
              <a:off x="4303601" y="3949533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5C6AEF1C-753E-4541-918A-4AFEDE73FA56}"/>
                </a:ext>
              </a:extLst>
            </p:cNvPr>
            <p:cNvCxnSpPr>
              <a:cxnSpLocks/>
              <a:stCxn id="351" idx="1"/>
              <a:endCxn id="355" idx="6"/>
            </p:cNvCxnSpPr>
            <p:nvPr/>
          </p:nvCxnSpPr>
          <p:spPr>
            <a:xfrm>
              <a:off x="4270021" y="3747264"/>
              <a:ext cx="56439" cy="202269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85066518-A0F4-1F4C-B386-7E0304F8551B}"/>
                </a:ext>
              </a:extLst>
            </p:cNvPr>
            <p:cNvSpPr/>
            <p:nvPr/>
          </p:nvSpPr>
          <p:spPr>
            <a:xfrm rot="16200000" flipV="1">
              <a:off x="3786491" y="3947471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4862D29B-5104-5140-B55F-4C83EEB0CFC4}"/>
                </a:ext>
              </a:extLst>
            </p:cNvPr>
            <p:cNvCxnSpPr>
              <a:cxnSpLocks/>
              <a:stCxn id="348" idx="6"/>
              <a:endCxn id="357" idx="2"/>
            </p:cNvCxnSpPr>
            <p:nvPr/>
          </p:nvCxnSpPr>
          <p:spPr>
            <a:xfrm flipH="1" flipV="1">
              <a:off x="3809350" y="3993190"/>
              <a:ext cx="27501" cy="206445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984FDF2B-4FF8-E046-BAAF-5D471A839452}"/>
                </a:ext>
              </a:extLst>
            </p:cNvPr>
            <p:cNvCxnSpPr>
              <a:cxnSpLocks/>
              <a:stCxn id="349" idx="6"/>
              <a:endCxn id="357" idx="1"/>
            </p:cNvCxnSpPr>
            <p:nvPr/>
          </p:nvCxnSpPr>
          <p:spPr>
            <a:xfrm flipH="1" flipV="1">
              <a:off x="3825515" y="3986495"/>
              <a:ext cx="102255" cy="185462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46A31AB6-5890-4D4F-BABE-AC90399F166B}"/>
                </a:ext>
              </a:extLst>
            </p:cNvPr>
            <p:cNvCxnSpPr>
              <a:cxnSpLocks/>
              <a:stCxn id="347" idx="5"/>
              <a:endCxn id="348" idx="2"/>
            </p:cNvCxnSpPr>
            <p:nvPr/>
          </p:nvCxnSpPr>
          <p:spPr>
            <a:xfrm flipH="1" flipV="1">
              <a:off x="3836851" y="4245354"/>
              <a:ext cx="175861" cy="196822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F1804BC7-128F-724E-ACA4-B5DDD5F98B8B}"/>
                </a:ext>
              </a:extLst>
            </p:cNvPr>
            <p:cNvCxnSpPr>
              <a:cxnSpLocks/>
              <a:stCxn id="347" idx="6"/>
              <a:endCxn id="349" idx="1"/>
            </p:cNvCxnSpPr>
            <p:nvPr/>
          </p:nvCxnSpPr>
          <p:spPr>
            <a:xfrm flipH="1" flipV="1">
              <a:off x="3943935" y="4210981"/>
              <a:ext cx="96968" cy="219730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8C7FAD8D-761C-C844-8DBC-FB3E06A91A92}"/>
                </a:ext>
              </a:extLst>
            </p:cNvPr>
            <p:cNvCxnSpPr>
              <a:cxnSpLocks/>
              <a:stCxn id="347" idx="7"/>
              <a:endCxn id="355" idx="2"/>
            </p:cNvCxnSpPr>
            <p:nvPr/>
          </p:nvCxnSpPr>
          <p:spPr>
            <a:xfrm flipV="1">
              <a:off x="4069095" y="3995252"/>
              <a:ext cx="257365" cy="446924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76D666FA-17AB-6841-B3CF-CBB942E63A48}"/>
                </a:ext>
              </a:extLst>
            </p:cNvPr>
            <p:cNvCxnSpPr>
              <a:cxnSpLocks/>
              <a:stCxn id="357" idx="6"/>
              <a:endCxn id="346" idx="2"/>
            </p:cNvCxnSpPr>
            <p:nvPr/>
          </p:nvCxnSpPr>
          <p:spPr>
            <a:xfrm flipV="1">
              <a:off x="3809350" y="3520128"/>
              <a:ext cx="227259" cy="42734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A94DB2B7-05F3-8042-81DE-9B0095B00693}"/>
                </a:ext>
              </a:extLst>
            </p:cNvPr>
            <p:cNvCxnSpPr>
              <a:cxnSpLocks/>
              <a:endCxn id="346" idx="0"/>
            </p:cNvCxnSpPr>
            <p:nvPr/>
          </p:nvCxnSpPr>
          <p:spPr>
            <a:xfrm flipH="1" flipV="1">
              <a:off x="4076478" y="3480985"/>
              <a:ext cx="1522816" cy="504000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1823" y="3970330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23" y="3970330"/>
                <a:ext cx="2145547" cy="670727"/>
              </a:xfrm>
              <a:prstGeom prst="rect">
                <a:avLst/>
              </a:prstGeom>
              <a:blipFill>
                <a:blip r:embed="rId8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Content Placeholder 2">
                <a:extLst>
                  <a:ext uri="{FF2B5EF4-FFF2-40B4-BE49-F238E27FC236}">
                    <a16:creationId xmlns:a16="http://schemas.microsoft.com/office/drawing/2014/main" id="{3C2E79EC-BBA7-8C48-BBDE-46F880B6D6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7590" y="2782817"/>
                <a:ext cx="1654893" cy="641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6" name="Content Placeholder 2">
                <a:extLst>
                  <a:ext uri="{FF2B5EF4-FFF2-40B4-BE49-F238E27FC236}">
                    <a16:creationId xmlns:a16="http://schemas.microsoft.com/office/drawing/2014/main" id="{3C2E79EC-BBA7-8C48-BBDE-46F880B6D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90" y="2782817"/>
                <a:ext cx="1654893" cy="641538"/>
              </a:xfrm>
              <a:prstGeom prst="rect">
                <a:avLst/>
              </a:prstGeom>
              <a:blipFill>
                <a:blip r:embed="rId9"/>
                <a:stretch>
                  <a:fillRect t="-769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Content Placeholder 2">
                <a:extLst>
                  <a:ext uri="{FF2B5EF4-FFF2-40B4-BE49-F238E27FC236}">
                    <a16:creationId xmlns:a16="http://schemas.microsoft.com/office/drawing/2014/main" id="{42EB4BF3-64E8-5448-BCD0-26333FD7A9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1496" y="3754869"/>
                <a:ext cx="1221264" cy="5359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7" name="Content Placeholder 2">
                <a:extLst>
                  <a:ext uri="{FF2B5EF4-FFF2-40B4-BE49-F238E27FC236}">
                    <a16:creationId xmlns:a16="http://schemas.microsoft.com/office/drawing/2014/main" id="{42EB4BF3-64E8-5448-BCD0-26333FD7A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496" y="3754869"/>
                <a:ext cx="1221264" cy="535921"/>
              </a:xfrm>
              <a:prstGeom prst="rect">
                <a:avLst/>
              </a:prstGeom>
              <a:blipFill>
                <a:blip r:embed="rId10"/>
                <a:stretch>
                  <a:fillRect l="-2062" t="-18605" r="-6186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116" y="4639351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16" y="4639351"/>
                <a:ext cx="2145547" cy="670727"/>
              </a:xfrm>
              <a:prstGeom prst="rect">
                <a:avLst/>
              </a:prstGeom>
              <a:blipFill>
                <a:blip r:embed="rId11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Content Placeholder 2">
                <a:extLst>
                  <a:ext uri="{FF2B5EF4-FFF2-40B4-BE49-F238E27FC236}">
                    <a16:creationId xmlns:a16="http://schemas.microsoft.com/office/drawing/2014/main" id="{42D8B5C8-3EF1-C444-B0F3-2E5B5FB3CD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969" y="4261520"/>
                <a:ext cx="2060394" cy="641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369" name="Content Placeholder 2">
                <a:extLst>
                  <a:ext uri="{FF2B5EF4-FFF2-40B4-BE49-F238E27FC236}">
                    <a16:creationId xmlns:a16="http://schemas.microsoft.com/office/drawing/2014/main" id="{42D8B5C8-3EF1-C444-B0F3-2E5B5FB3C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9" y="4261520"/>
                <a:ext cx="2060394" cy="641538"/>
              </a:xfrm>
              <a:prstGeom prst="rect">
                <a:avLst/>
              </a:prstGeom>
              <a:blipFill>
                <a:blip r:embed="rId12"/>
                <a:stretch>
                  <a:fillRect t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Content Placeholder 2">
                <a:extLst>
                  <a:ext uri="{FF2B5EF4-FFF2-40B4-BE49-F238E27FC236}">
                    <a16:creationId xmlns:a16="http://schemas.microsoft.com/office/drawing/2014/main" id="{0BC0FA00-43E3-FF48-B0F4-E4ED8A2378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370" name="Content Placeholder 2">
                <a:extLst>
                  <a:ext uri="{FF2B5EF4-FFF2-40B4-BE49-F238E27FC236}">
                    <a16:creationId xmlns:a16="http://schemas.microsoft.com/office/drawing/2014/main" id="{0BC0FA00-43E3-FF48-B0F4-E4ED8A237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13"/>
                <a:stretch>
                  <a:fillRect l="-1587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5082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05A9204C-B198-DA49-B5B7-EB9AA24A3287}"/>
              </a:ext>
            </a:extLst>
          </p:cNvPr>
          <p:cNvCxnSpPr>
            <a:cxnSpLocks/>
            <a:endCxn id="347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857C796-2E8A-AC4C-8848-B2861D4FBB38}"/>
              </a:ext>
            </a:extLst>
          </p:cNvPr>
          <p:cNvCxnSpPr>
            <a:cxnSpLocks/>
            <a:stCxn id="270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B6C1DF2-4C6C-2A4D-A3DB-8C3A5B3CCDEF}"/>
              </a:ext>
            </a:extLst>
          </p:cNvPr>
          <p:cNvCxnSpPr>
            <a:cxnSpLocks/>
            <a:stCxn id="315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Oval 269">
            <a:extLst>
              <a:ext uri="{FF2B5EF4-FFF2-40B4-BE49-F238E27FC236}">
                <a16:creationId xmlns:a16="http://schemas.microsoft.com/office/drawing/2014/main" id="{07935243-B3D0-6044-A0AA-8DE237D49390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EF959AC3-21C1-5E46-87A5-7FF4ABFBB1CD}"/>
              </a:ext>
            </a:extLst>
          </p:cNvPr>
          <p:cNvCxnSpPr>
            <a:cxnSpLocks/>
            <a:stCxn id="312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3F68078F-7FB4-7E4C-A2E7-7EE0736ED9C9}"/>
              </a:ext>
            </a:extLst>
          </p:cNvPr>
          <p:cNvCxnSpPr>
            <a:cxnSpLocks/>
            <a:stCxn id="317" idx="3"/>
            <a:endCxn id="312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5A5C799-AC3A-3344-8D1E-D6C8E5B9439F}"/>
              </a:ext>
            </a:extLst>
          </p:cNvPr>
          <p:cNvCxnSpPr>
            <a:cxnSpLocks/>
            <a:stCxn id="321" idx="4"/>
            <a:endCxn id="315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71F0C866-ADFA-D84E-A365-0789658B5008}"/>
              </a:ext>
            </a:extLst>
          </p:cNvPr>
          <p:cNvCxnSpPr>
            <a:cxnSpLocks/>
            <a:stCxn id="316" idx="4"/>
            <a:endCxn id="270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7AAF8F13-48BE-3F4E-B283-5BD54089515B}"/>
              </a:ext>
            </a:extLst>
          </p:cNvPr>
          <p:cNvCxnSpPr>
            <a:cxnSpLocks/>
            <a:endCxn id="321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626883-1E9D-5B44-A433-B18896A6F4BC}"/>
              </a:ext>
            </a:extLst>
          </p:cNvPr>
          <p:cNvCxnSpPr>
            <a:cxnSpLocks/>
            <a:endCxn id="317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2FB13E7-176C-2F4F-8D2D-977ED3E3503A}"/>
              </a:ext>
            </a:extLst>
          </p:cNvPr>
          <p:cNvCxnSpPr>
            <a:cxnSpLocks/>
            <a:endCxn id="316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2241149B-C8C7-9643-8E76-B07D3BC57F8F}"/>
              </a:ext>
            </a:extLst>
          </p:cNvPr>
          <p:cNvCxnSpPr>
            <a:cxnSpLocks/>
            <a:endCxn id="357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Oval 311">
            <a:extLst>
              <a:ext uri="{FF2B5EF4-FFF2-40B4-BE49-F238E27FC236}">
                <a16:creationId xmlns:a16="http://schemas.microsoft.com/office/drawing/2014/main" id="{0C605E2D-08FA-D34E-BDB3-B4E2531EEFC5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86532ED5-736E-A649-8C05-9E284E335095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0D00B818-375B-234C-945C-832236981317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768FDC4-B73D-8B44-8EFD-C701F3B43DA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007EB9FC-4314-F44C-BEB5-64882574EC01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8DC00026-8771-294B-BC2D-FCB5BE6A4C33}"/>
              </a:ext>
            </a:extLst>
          </p:cNvPr>
          <p:cNvCxnSpPr>
            <a:cxnSpLocks/>
            <a:stCxn id="331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F420F4F1-FE1A-0F4E-860E-069716815DFA}"/>
              </a:ext>
            </a:extLst>
          </p:cNvPr>
          <p:cNvCxnSpPr>
            <a:cxnSpLocks/>
            <a:stCxn id="342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EC1B23D5-A97E-7A42-BA1D-A26FDA4A3695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A7DF210C-4CC0-8748-913E-36E7754DB422}"/>
              </a:ext>
            </a:extLst>
          </p:cNvPr>
          <p:cNvCxnSpPr>
            <a:cxnSpLocks/>
            <a:stCxn id="341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85F8C66D-9A32-BC47-B1E5-B7DE34AA0F05}"/>
              </a:ext>
            </a:extLst>
          </p:cNvPr>
          <p:cNvCxnSpPr>
            <a:cxnSpLocks/>
            <a:stCxn id="344" idx="3"/>
            <a:endCxn id="341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2388409B-6E28-E241-958E-0056A077DF35}"/>
              </a:ext>
            </a:extLst>
          </p:cNvPr>
          <p:cNvCxnSpPr>
            <a:cxnSpLocks/>
            <a:stCxn id="345" idx="4"/>
            <a:endCxn id="342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434447C5-E3C5-A549-BDD3-013E421FE8CD}"/>
              </a:ext>
            </a:extLst>
          </p:cNvPr>
          <p:cNvCxnSpPr>
            <a:cxnSpLocks/>
            <a:stCxn id="343" idx="4"/>
            <a:endCxn id="331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99341231-5A52-9843-8801-A94913655F77}"/>
              </a:ext>
            </a:extLst>
          </p:cNvPr>
          <p:cNvCxnSpPr>
            <a:cxnSpLocks/>
            <a:endCxn id="345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80F25287-45AB-7943-856A-C4918BA240A5}"/>
              </a:ext>
            </a:extLst>
          </p:cNvPr>
          <p:cNvCxnSpPr>
            <a:cxnSpLocks/>
            <a:endCxn id="344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BE53D025-1943-D543-9226-A5903E11397A}"/>
              </a:ext>
            </a:extLst>
          </p:cNvPr>
          <p:cNvCxnSpPr>
            <a:cxnSpLocks/>
            <a:endCxn id="343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>
            <a:extLst>
              <a:ext uri="{FF2B5EF4-FFF2-40B4-BE49-F238E27FC236}">
                <a16:creationId xmlns:a16="http://schemas.microsoft.com/office/drawing/2014/main" id="{9D9EDADF-6765-2148-80A8-FE5122FBA51A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99F6445-C2AE-6341-81B6-A545B45555C9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AC695303-5F97-2C4E-A3DF-369D350B1D91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2DEA2502-53C1-7240-86E7-5CEDC25A4C44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B0BE0351-6DBB-F84B-BCD5-508491F40E4B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6BA9DF9-4023-5247-83A3-C9B8989363BB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D9B72183-5D8C-FA4C-9DAA-FBC4EB40A3B0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F4A70BF-06E0-AB49-828D-0C7382698FDD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E84B22EC-1FEE-414F-ACFE-E2F4A8796F2B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78CF855C-3B15-5D4D-A571-2CE313F1AEF1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AABD1FB-DE34-B44F-B693-88528F2EE6B7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CE33D75D-9740-2D44-A634-DD313E513BB7}"/>
              </a:ext>
            </a:extLst>
          </p:cNvPr>
          <p:cNvCxnSpPr>
            <a:cxnSpLocks/>
            <a:stCxn id="346" idx="1"/>
            <a:endCxn id="350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9545221-2179-A54F-91C6-4B7ABADBBDAB}"/>
              </a:ext>
            </a:extLst>
          </p:cNvPr>
          <p:cNvCxnSpPr>
            <a:cxnSpLocks/>
            <a:stCxn id="346" idx="1"/>
            <a:endCxn id="351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6A6FA17A-BA37-0B4C-8D97-95131E90556F}"/>
              </a:ext>
            </a:extLst>
          </p:cNvPr>
          <p:cNvCxnSpPr>
            <a:cxnSpLocks/>
            <a:stCxn id="350" idx="1"/>
            <a:endCxn id="355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15D60B48-921A-FD45-905F-0483C17A8BB8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5C6AEF1C-753E-4541-918A-4AFEDE73FA56}"/>
              </a:ext>
            </a:extLst>
          </p:cNvPr>
          <p:cNvCxnSpPr>
            <a:cxnSpLocks/>
            <a:stCxn id="351" idx="1"/>
            <a:endCxn id="355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Oval 356">
            <a:extLst>
              <a:ext uri="{FF2B5EF4-FFF2-40B4-BE49-F238E27FC236}">
                <a16:creationId xmlns:a16="http://schemas.microsoft.com/office/drawing/2014/main" id="{85066518-A0F4-1F4C-B386-7E0304F8551B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4862D29B-5104-5140-B55F-4C83EEB0CFC4}"/>
              </a:ext>
            </a:extLst>
          </p:cNvPr>
          <p:cNvCxnSpPr>
            <a:cxnSpLocks/>
            <a:stCxn id="348" idx="6"/>
            <a:endCxn id="357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984FDF2B-4FF8-E046-BAAF-5D471A839452}"/>
              </a:ext>
            </a:extLst>
          </p:cNvPr>
          <p:cNvCxnSpPr>
            <a:cxnSpLocks/>
            <a:stCxn id="349" idx="6"/>
            <a:endCxn id="357" idx="1"/>
          </p:cNvCxnSpPr>
          <p:nvPr/>
        </p:nvCxnSpPr>
        <p:spPr>
          <a:xfrm flipH="1" flipV="1">
            <a:off x="3825515" y="3986495"/>
            <a:ext cx="102255" cy="185462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46A31AB6-5890-4D4F-BABE-AC90399F166B}"/>
              </a:ext>
            </a:extLst>
          </p:cNvPr>
          <p:cNvCxnSpPr>
            <a:cxnSpLocks/>
            <a:stCxn id="347" idx="5"/>
            <a:endCxn id="348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F1804BC7-128F-724E-ACA4-B5DDD5F98B8B}"/>
              </a:ext>
            </a:extLst>
          </p:cNvPr>
          <p:cNvCxnSpPr>
            <a:cxnSpLocks/>
            <a:stCxn id="347" idx="6"/>
            <a:endCxn id="349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8C7FAD8D-761C-C844-8DBC-FB3E06A91A92}"/>
              </a:ext>
            </a:extLst>
          </p:cNvPr>
          <p:cNvCxnSpPr>
            <a:cxnSpLocks/>
            <a:stCxn id="347" idx="7"/>
            <a:endCxn id="355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76D666FA-17AB-6841-B3CF-CBB942E63A48}"/>
              </a:ext>
            </a:extLst>
          </p:cNvPr>
          <p:cNvCxnSpPr>
            <a:cxnSpLocks/>
            <a:stCxn id="357" idx="6"/>
            <a:endCxn id="346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A94DB2B7-05F3-8042-81DE-9B0095B00693}"/>
              </a:ext>
            </a:extLst>
          </p:cNvPr>
          <p:cNvCxnSpPr>
            <a:cxnSpLocks/>
            <a:endCxn id="346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1823" y="3970330"/>
                <a:ext cx="248497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23" y="3970330"/>
                <a:ext cx="2484977" cy="670727"/>
              </a:xfrm>
              <a:prstGeom prst="rect">
                <a:avLst/>
              </a:prstGeom>
              <a:blipFill>
                <a:blip r:embed="rId8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116" y="4639351"/>
                <a:ext cx="2949884" cy="6966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16" y="4639351"/>
                <a:ext cx="2949884" cy="6966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  <a:blipFill>
                <a:blip r:embed="rId10"/>
                <a:stretch>
                  <a:fillRect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194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05A9204C-B198-DA49-B5B7-EB9AA24A3287}"/>
              </a:ext>
            </a:extLst>
          </p:cNvPr>
          <p:cNvCxnSpPr>
            <a:cxnSpLocks/>
            <a:endCxn id="347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857C796-2E8A-AC4C-8848-B2861D4FBB38}"/>
              </a:ext>
            </a:extLst>
          </p:cNvPr>
          <p:cNvCxnSpPr>
            <a:cxnSpLocks/>
            <a:stCxn id="270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B6C1DF2-4C6C-2A4D-A3DB-8C3A5B3CCDEF}"/>
              </a:ext>
            </a:extLst>
          </p:cNvPr>
          <p:cNvCxnSpPr>
            <a:cxnSpLocks/>
            <a:stCxn id="315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Oval 269">
            <a:extLst>
              <a:ext uri="{FF2B5EF4-FFF2-40B4-BE49-F238E27FC236}">
                <a16:creationId xmlns:a16="http://schemas.microsoft.com/office/drawing/2014/main" id="{07935243-B3D0-6044-A0AA-8DE237D49390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EF959AC3-21C1-5E46-87A5-7FF4ABFBB1CD}"/>
              </a:ext>
            </a:extLst>
          </p:cNvPr>
          <p:cNvCxnSpPr>
            <a:cxnSpLocks/>
            <a:stCxn id="312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3F68078F-7FB4-7E4C-A2E7-7EE0736ED9C9}"/>
              </a:ext>
            </a:extLst>
          </p:cNvPr>
          <p:cNvCxnSpPr>
            <a:cxnSpLocks/>
            <a:stCxn id="317" idx="3"/>
            <a:endCxn id="312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5A5C799-AC3A-3344-8D1E-D6C8E5B9439F}"/>
              </a:ext>
            </a:extLst>
          </p:cNvPr>
          <p:cNvCxnSpPr>
            <a:cxnSpLocks/>
            <a:stCxn id="321" idx="4"/>
            <a:endCxn id="315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71F0C866-ADFA-D84E-A365-0789658B5008}"/>
              </a:ext>
            </a:extLst>
          </p:cNvPr>
          <p:cNvCxnSpPr>
            <a:cxnSpLocks/>
            <a:stCxn id="316" idx="4"/>
            <a:endCxn id="270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7AAF8F13-48BE-3F4E-B283-5BD54089515B}"/>
              </a:ext>
            </a:extLst>
          </p:cNvPr>
          <p:cNvCxnSpPr>
            <a:cxnSpLocks/>
            <a:endCxn id="321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626883-1E9D-5B44-A433-B18896A6F4BC}"/>
              </a:ext>
            </a:extLst>
          </p:cNvPr>
          <p:cNvCxnSpPr>
            <a:cxnSpLocks/>
            <a:endCxn id="317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2FB13E7-176C-2F4F-8D2D-977ED3E3503A}"/>
              </a:ext>
            </a:extLst>
          </p:cNvPr>
          <p:cNvCxnSpPr>
            <a:cxnSpLocks/>
            <a:endCxn id="316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2241149B-C8C7-9643-8E76-B07D3BC57F8F}"/>
              </a:ext>
            </a:extLst>
          </p:cNvPr>
          <p:cNvCxnSpPr>
            <a:cxnSpLocks/>
            <a:endCxn id="357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Oval 311">
            <a:extLst>
              <a:ext uri="{FF2B5EF4-FFF2-40B4-BE49-F238E27FC236}">
                <a16:creationId xmlns:a16="http://schemas.microsoft.com/office/drawing/2014/main" id="{0C605E2D-08FA-D34E-BDB3-B4E2531EEFC5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86532ED5-736E-A649-8C05-9E284E335095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0D00B818-375B-234C-945C-832236981317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768FDC4-B73D-8B44-8EFD-C701F3B43DA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007EB9FC-4314-F44C-BEB5-64882574EC01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8DC00026-8771-294B-BC2D-FCB5BE6A4C33}"/>
              </a:ext>
            </a:extLst>
          </p:cNvPr>
          <p:cNvCxnSpPr>
            <a:cxnSpLocks/>
            <a:stCxn id="331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F420F4F1-FE1A-0F4E-860E-069716815DFA}"/>
              </a:ext>
            </a:extLst>
          </p:cNvPr>
          <p:cNvCxnSpPr>
            <a:cxnSpLocks/>
            <a:stCxn id="342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EC1B23D5-A97E-7A42-BA1D-A26FDA4A3695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A7DF210C-4CC0-8748-913E-36E7754DB422}"/>
              </a:ext>
            </a:extLst>
          </p:cNvPr>
          <p:cNvCxnSpPr>
            <a:cxnSpLocks/>
            <a:stCxn id="341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85F8C66D-9A32-BC47-B1E5-B7DE34AA0F05}"/>
              </a:ext>
            </a:extLst>
          </p:cNvPr>
          <p:cNvCxnSpPr>
            <a:cxnSpLocks/>
            <a:stCxn id="344" idx="3"/>
            <a:endCxn id="341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2388409B-6E28-E241-958E-0056A077DF35}"/>
              </a:ext>
            </a:extLst>
          </p:cNvPr>
          <p:cNvCxnSpPr>
            <a:cxnSpLocks/>
            <a:stCxn id="345" idx="4"/>
            <a:endCxn id="342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434447C5-E3C5-A549-BDD3-013E421FE8CD}"/>
              </a:ext>
            </a:extLst>
          </p:cNvPr>
          <p:cNvCxnSpPr>
            <a:cxnSpLocks/>
            <a:stCxn id="343" idx="4"/>
            <a:endCxn id="331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99341231-5A52-9843-8801-A94913655F77}"/>
              </a:ext>
            </a:extLst>
          </p:cNvPr>
          <p:cNvCxnSpPr>
            <a:cxnSpLocks/>
            <a:endCxn id="345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80F25287-45AB-7943-856A-C4918BA240A5}"/>
              </a:ext>
            </a:extLst>
          </p:cNvPr>
          <p:cNvCxnSpPr>
            <a:cxnSpLocks/>
            <a:endCxn id="344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BE53D025-1943-D543-9226-A5903E11397A}"/>
              </a:ext>
            </a:extLst>
          </p:cNvPr>
          <p:cNvCxnSpPr>
            <a:cxnSpLocks/>
            <a:endCxn id="343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>
            <a:extLst>
              <a:ext uri="{FF2B5EF4-FFF2-40B4-BE49-F238E27FC236}">
                <a16:creationId xmlns:a16="http://schemas.microsoft.com/office/drawing/2014/main" id="{9D9EDADF-6765-2148-80A8-FE5122FBA51A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99F6445-C2AE-6341-81B6-A545B45555C9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AC695303-5F97-2C4E-A3DF-369D350B1D91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2DEA2502-53C1-7240-86E7-5CEDC25A4C44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B0BE0351-6DBB-F84B-BCD5-508491F40E4B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6BA9DF9-4023-5247-83A3-C9B8989363BB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D9B72183-5D8C-FA4C-9DAA-FBC4EB40A3B0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F4A70BF-06E0-AB49-828D-0C7382698FDD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E84B22EC-1FEE-414F-ACFE-E2F4A8796F2B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78CF855C-3B15-5D4D-A571-2CE313F1AEF1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AABD1FB-DE34-B44F-B693-88528F2EE6B7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CE33D75D-9740-2D44-A634-DD313E513BB7}"/>
              </a:ext>
            </a:extLst>
          </p:cNvPr>
          <p:cNvCxnSpPr>
            <a:cxnSpLocks/>
            <a:stCxn id="346" idx="1"/>
            <a:endCxn id="350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63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9545221-2179-A54F-91C6-4B7ABADBBDAB}"/>
              </a:ext>
            </a:extLst>
          </p:cNvPr>
          <p:cNvCxnSpPr>
            <a:cxnSpLocks/>
            <a:stCxn id="346" idx="1"/>
            <a:endCxn id="351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63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6A6FA17A-BA37-0B4C-8D97-95131E90556F}"/>
              </a:ext>
            </a:extLst>
          </p:cNvPr>
          <p:cNvCxnSpPr>
            <a:cxnSpLocks/>
            <a:stCxn id="350" idx="1"/>
            <a:endCxn id="355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63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15D60B48-921A-FD45-905F-0483C17A8BB8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5C6AEF1C-753E-4541-918A-4AFEDE73FA56}"/>
              </a:ext>
            </a:extLst>
          </p:cNvPr>
          <p:cNvCxnSpPr>
            <a:cxnSpLocks/>
            <a:stCxn id="351" idx="1"/>
            <a:endCxn id="355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63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Oval 356">
            <a:extLst>
              <a:ext uri="{FF2B5EF4-FFF2-40B4-BE49-F238E27FC236}">
                <a16:creationId xmlns:a16="http://schemas.microsoft.com/office/drawing/2014/main" id="{85066518-A0F4-1F4C-B386-7E0304F8551B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4862D29B-5104-5140-B55F-4C83EEB0CFC4}"/>
              </a:ext>
            </a:extLst>
          </p:cNvPr>
          <p:cNvCxnSpPr>
            <a:cxnSpLocks/>
            <a:stCxn id="348" idx="6"/>
            <a:endCxn id="357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984FDF2B-4FF8-E046-BAAF-5D471A839452}"/>
              </a:ext>
            </a:extLst>
          </p:cNvPr>
          <p:cNvCxnSpPr>
            <a:cxnSpLocks/>
            <a:stCxn id="349" idx="6"/>
            <a:endCxn id="357" idx="1"/>
          </p:cNvCxnSpPr>
          <p:nvPr/>
        </p:nvCxnSpPr>
        <p:spPr>
          <a:xfrm flipH="1" flipV="1">
            <a:off x="3825515" y="3986495"/>
            <a:ext cx="102255" cy="185462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46A31AB6-5890-4D4F-BABE-AC90399F166B}"/>
              </a:ext>
            </a:extLst>
          </p:cNvPr>
          <p:cNvCxnSpPr>
            <a:cxnSpLocks/>
            <a:stCxn id="347" idx="5"/>
            <a:endCxn id="348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F1804BC7-128F-724E-ACA4-B5DDD5F98B8B}"/>
              </a:ext>
            </a:extLst>
          </p:cNvPr>
          <p:cNvCxnSpPr>
            <a:cxnSpLocks/>
            <a:stCxn id="347" idx="6"/>
            <a:endCxn id="349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8C7FAD8D-761C-C844-8DBC-FB3E06A91A92}"/>
              </a:ext>
            </a:extLst>
          </p:cNvPr>
          <p:cNvCxnSpPr>
            <a:cxnSpLocks/>
            <a:stCxn id="347" idx="7"/>
            <a:endCxn id="355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571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76D666FA-17AB-6841-B3CF-CBB942E63A48}"/>
              </a:ext>
            </a:extLst>
          </p:cNvPr>
          <p:cNvCxnSpPr>
            <a:cxnSpLocks/>
            <a:stCxn id="357" idx="6"/>
            <a:endCxn id="346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571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A94DB2B7-05F3-8042-81DE-9B0095B00693}"/>
              </a:ext>
            </a:extLst>
          </p:cNvPr>
          <p:cNvCxnSpPr>
            <a:cxnSpLocks/>
            <a:endCxn id="346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  <a:blipFill>
                <a:blip r:embed="rId8"/>
                <a:stretch>
                  <a:fillRect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B6CD5984-51FD-4A4F-B470-A63AAFE2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1823" y="3970330"/>
                <a:ext cx="248497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B6CD5984-51FD-4A4F-B470-A63AAFE2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23" y="3970330"/>
                <a:ext cx="2484977" cy="670727"/>
              </a:xfrm>
              <a:prstGeom prst="rect">
                <a:avLst/>
              </a:prstGeom>
              <a:blipFill>
                <a:blip r:embed="rId9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460EFBC4-05EA-4C4F-BFCE-ED86FDB848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116" y="4639351"/>
                <a:ext cx="2949884" cy="6966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460EFBC4-05EA-4C4F-BFCE-ED86FDB8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16" y="4639351"/>
                <a:ext cx="2949884" cy="6966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4036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05A9204C-B198-DA49-B5B7-EB9AA24A3287}"/>
              </a:ext>
            </a:extLst>
          </p:cNvPr>
          <p:cNvCxnSpPr>
            <a:cxnSpLocks/>
            <a:endCxn id="347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857C796-2E8A-AC4C-8848-B2861D4FBB38}"/>
              </a:ext>
            </a:extLst>
          </p:cNvPr>
          <p:cNvCxnSpPr>
            <a:cxnSpLocks/>
            <a:stCxn id="270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B6C1DF2-4C6C-2A4D-A3DB-8C3A5B3CCDEF}"/>
              </a:ext>
            </a:extLst>
          </p:cNvPr>
          <p:cNvCxnSpPr>
            <a:cxnSpLocks/>
            <a:stCxn id="315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Oval 269">
            <a:extLst>
              <a:ext uri="{FF2B5EF4-FFF2-40B4-BE49-F238E27FC236}">
                <a16:creationId xmlns:a16="http://schemas.microsoft.com/office/drawing/2014/main" id="{07935243-B3D0-6044-A0AA-8DE237D49390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EF959AC3-21C1-5E46-87A5-7FF4ABFBB1CD}"/>
              </a:ext>
            </a:extLst>
          </p:cNvPr>
          <p:cNvCxnSpPr>
            <a:cxnSpLocks/>
            <a:stCxn id="312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3F68078F-7FB4-7E4C-A2E7-7EE0736ED9C9}"/>
              </a:ext>
            </a:extLst>
          </p:cNvPr>
          <p:cNvCxnSpPr>
            <a:cxnSpLocks/>
            <a:stCxn id="317" idx="3"/>
            <a:endCxn id="312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5A5C799-AC3A-3344-8D1E-D6C8E5B9439F}"/>
              </a:ext>
            </a:extLst>
          </p:cNvPr>
          <p:cNvCxnSpPr>
            <a:cxnSpLocks/>
            <a:stCxn id="321" idx="4"/>
            <a:endCxn id="315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71F0C866-ADFA-D84E-A365-0789658B5008}"/>
              </a:ext>
            </a:extLst>
          </p:cNvPr>
          <p:cNvCxnSpPr>
            <a:cxnSpLocks/>
            <a:stCxn id="316" idx="4"/>
            <a:endCxn id="270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7AAF8F13-48BE-3F4E-B283-5BD54089515B}"/>
              </a:ext>
            </a:extLst>
          </p:cNvPr>
          <p:cNvCxnSpPr>
            <a:cxnSpLocks/>
            <a:endCxn id="321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626883-1E9D-5B44-A433-B18896A6F4BC}"/>
              </a:ext>
            </a:extLst>
          </p:cNvPr>
          <p:cNvCxnSpPr>
            <a:cxnSpLocks/>
            <a:endCxn id="317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2FB13E7-176C-2F4F-8D2D-977ED3E3503A}"/>
              </a:ext>
            </a:extLst>
          </p:cNvPr>
          <p:cNvCxnSpPr>
            <a:cxnSpLocks/>
            <a:endCxn id="316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2241149B-C8C7-9643-8E76-B07D3BC57F8F}"/>
              </a:ext>
            </a:extLst>
          </p:cNvPr>
          <p:cNvCxnSpPr>
            <a:cxnSpLocks/>
            <a:endCxn id="357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Oval 311">
            <a:extLst>
              <a:ext uri="{FF2B5EF4-FFF2-40B4-BE49-F238E27FC236}">
                <a16:creationId xmlns:a16="http://schemas.microsoft.com/office/drawing/2014/main" id="{0C605E2D-08FA-D34E-BDB3-B4E2531EEFC5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86532ED5-736E-A649-8C05-9E284E335095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0D00B818-375B-234C-945C-832236981317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768FDC4-B73D-8B44-8EFD-C701F3B43DA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007EB9FC-4314-F44C-BEB5-64882574EC01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8DC00026-8771-294B-BC2D-FCB5BE6A4C33}"/>
              </a:ext>
            </a:extLst>
          </p:cNvPr>
          <p:cNvCxnSpPr>
            <a:cxnSpLocks/>
            <a:stCxn id="331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F420F4F1-FE1A-0F4E-860E-069716815DFA}"/>
              </a:ext>
            </a:extLst>
          </p:cNvPr>
          <p:cNvCxnSpPr>
            <a:cxnSpLocks/>
            <a:stCxn id="342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EC1B23D5-A97E-7A42-BA1D-A26FDA4A3695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A7DF210C-4CC0-8748-913E-36E7754DB422}"/>
              </a:ext>
            </a:extLst>
          </p:cNvPr>
          <p:cNvCxnSpPr>
            <a:cxnSpLocks/>
            <a:stCxn id="341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85F8C66D-9A32-BC47-B1E5-B7DE34AA0F05}"/>
              </a:ext>
            </a:extLst>
          </p:cNvPr>
          <p:cNvCxnSpPr>
            <a:cxnSpLocks/>
            <a:stCxn id="344" idx="3"/>
            <a:endCxn id="341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2388409B-6E28-E241-958E-0056A077DF35}"/>
              </a:ext>
            </a:extLst>
          </p:cNvPr>
          <p:cNvCxnSpPr>
            <a:cxnSpLocks/>
            <a:stCxn id="345" idx="4"/>
            <a:endCxn id="342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434447C5-E3C5-A549-BDD3-013E421FE8CD}"/>
              </a:ext>
            </a:extLst>
          </p:cNvPr>
          <p:cNvCxnSpPr>
            <a:cxnSpLocks/>
            <a:stCxn id="343" idx="4"/>
            <a:endCxn id="331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99341231-5A52-9843-8801-A94913655F77}"/>
              </a:ext>
            </a:extLst>
          </p:cNvPr>
          <p:cNvCxnSpPr>
            <a:cxnSpLocks/>
            <a:endCxn id="345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80F25287-45AB-7943-856A-C4918BA240A5}"/>
              </a:ext>
            </a:extLst>
          </p:cNvPr>
          <p:cNvCxnSpPr>
            <a:cxnSpLocks/>
            <a:endCxn id="344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BE53D025-1943-D543-9226-A5903E11397A}"/>
              </a:ext>
            </a:extLst>
          </p:cNvPr>
          <p:cNvCxnSpPr>
            <a:cxnSpLocks/>
            <a:endCxn id="343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>
            <a:extLst>
              <a:ext uri="{FF2B5EF4-FFF2-40B4-BE49-F238E27FC236}">
                <a16:creationId xmlns:a16="http://schemas.microsoft.com/office/drawing/2014/main" id="{9D9EDADF-6765-2148-80A8-FE5122FBA51A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99F6445-C2AE-6341-81B6-A545B45555C9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AC695303-5F97-2C4E-A3DF-369D350B1D91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2DEA2502-53C1-7240-86E7-5CEDC25A4C44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B0BE0351-6DBB-F84B-BCD5-508491F40E4B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6BA9DF9-4023-5247-83A3-C9B8989363BB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D9B72183-5D8C-FA4C-9DAA-FBC4EB40A3B0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F4A70BF-06E0-AB49-828D-0C7382698FDD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E84B22EC-1FEE-414F-ACFE-E2F4A8796F2B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78CF855C-3B15-5D4D-A571-2CE313F1AEF1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AABD1FB-DE34-B44F-B693-88528F2EE6B7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CE33D75D-9740-2D44-A634-DD313E513BB7}"/>
              </a:ext>
            </a:extLst>
          </p:cNvPr>
          <p:cNvCxnSpPr>
            <a:cxnSpLocks/>
            <a:stCxn id="346" idx="1"/>
            <a:endCxn id="350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9545221-2179-A54F-91C6-4B7ABADBBDAB}"/>
              </a:ext>
            </a:extLst>
          </p:cNvPr>
          <p:cNvCxnSpPr>
            <a:cxnSpLocks/>
            <a:stCxn id="346" idx="1"/>
            <a:endCxn id="351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6A6FA17A-BA37-0B4C-8D97-95131E90556F}"/>
              </a:ext>
            </a:extLst>
          </p:cNvPr>
          <p:cNvCxnSpPr>
            <a:cxnSpLocks/>
            <a:stCxn id="350" idx="1"/>
            <a:endCxn id="355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15D60B48-921A-FD45-905F-0483C17A8BB8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5C6AEF1C-753E-4541-918A-4AFEDE73FA56}"/>
              </a:ext>
            </a:extLst>
          </p:cNvPr>
          <p:cNvCxnSpPr>
            <a:cxnSpLocks/>
            <a:stCxn id="351" idx="1"/>
            <a:endCxn id="355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Oval 356">
            <a:extLst>
              <a:ext uri="{FF2B5EF4-FFF2-40B4-BE49-F238E27FC236}">
                <a16:creationId xmlns:a16="http://schemas.microsoft.com/office/drawing/2014/main" id="{85066518-A0F4-1F4C-B386-7E0304F8551B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4862D29B-5104-5140-B55F-4C83EEB0CFC4}"/>
              </a:ext>
            </a:extLst>
          </p:cNvPr>
          <p:cNvCxnSpPr>
            <a:cxnSpLocks/>
            <a:stCxn id="348" idx="6"/>
            <a:endCxn id="357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984FDF2B-4FF8-E046-BAAF-5D471A839452}"/>
              </a:ext>
            </a:extLst>
          </p:cNvPr>
          <p:cNvCxnSpPr>
            <a:cxnSpLocks/>
          </p:cNvCxnSpPr>
          <p:nvPr/>
        </p:nvCxnSpPr>
        <p:spPr>
          <a:xfrm flipH="1" flipV="1">
            <a:off x="3825515" y="3967833"/>
            <a:ext cx="102255" cy="18546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46A31AB6-5890-4D4F-BABE-AC90399F166B}"/>
              </a:ext>
            </a:extLst>
          </p:cNvPr>
          <p:cNvCxnSpPr>
            <a:cxnSpLocks/>
            <a:stCxn id="347" idx="5"/>
            <a:endCxn id="348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F1804BC7-128F-724E-ACA4-B5DDD5F98B8B}"/>
              </a:ext>
            </a:extLst>
          </p:cNvPr>
          <p:cNvCxnSpPr>
            <a:cxnSpLocks/>
            <a:stCxn id="347" idx="6"/>
            <a:endCxn id="349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8C7FAD8D-761C-C844-8DBC-FB3E06A91A92}"/>
              </a:ext>
            </a:extLst>
          </p:cNvPr>
          <p:cNvCxnSpPr>
            <a:cxnSpLocks/>
            <a:stCxn id="347" idx="7"/>
            <a:endCxn id="355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76D666FA-17AB-6841-B3CF-CBB942E63A48}"/>
              </a:ext>
            </a:extLst>
          </p:cNvPr>
          <p:cNvCxnSpPr>
            <a:cxnSpLocks/>
            <a:stCxn id="357" idx="6"/>
            <a:endCxn id="346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A94DB2B7-05F3-8042-81DE-9B0095B00693}"/>
              </a:ext>
            </a:extLst>
          </p:cNvPr>
          <p:cNvCxnSpPr>
            <a:cxnSpLocks/>
            <a:endCxn id="346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1823" y="3970330"/>
                <a:ext cx="270875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23" y="3970330"/>
                <a:ext cx="2708757" cy="670727"/>
              </a:xfrm>
              <a:prstGeom prst="rect">
                <a:avLst/>
              </a:prstGeom>
              <a:blipFill>
                <a:blip r:embed="rId8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116" y="4639351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≈1.01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16" y="4639351"/>
                <a:ext cx="2145547" cy="670727"/>
              </a:xfrm>
              <a:prstGeom prst="rect">
                <a:avLst/>
              </a:prstGeom>
              <a:blipFill>
                <a:blip r:embed="rId9"/>
                <a:stretch>
                  <a:fillRect t="-3704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  <a:blipFill>
                <a:blip r:embed="rId10"/>
                <a:stretch>
                  <a:fillRect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9537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05A9204C-B198-DA49-B5B7-EB9AA24A3287}"/>
              </a:ext>
            </a:extLst>
          </p:cNvPr>
          <p:cNvCxnSpPr>
            <a:cxnSpLocks/>
            <a:endCxn id="347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857C796-2E8A-AC4C-8848-B2861D4FBB38}"/>
              </a:ext>
            </a:extLst>
          </p:cNvPr>
          <p:cNvCxnSpPr>
            <a:cxnSpLocks/>
            <a:stCxn id="270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B6C1DF2-4C6C-2A4D-A3DB-8C3A5B3CCDEF}"/>
              </a:ext>
            </a:extLst>
          </p:cNvPr>
          <p:cNvCxnSpPr>
            <a:cxnSpLocks/>
            <a:stCxn id="315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Oval 269">
            <a:extLst>
              <a:ext uri="{FF2B5EF4-FFF2-40B4-BE49-F238E27FC236}">
                <a16:creationId xmlns:a16="http://schemas.microsoft.com/office/drawing/2014/main" id="{07935243-B3D0-6044-A0AA-8DE237D49390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EF959AC3-21C1-5E46-87A5-7FF4ABFBB1CD}"/>
              </a:ext>
            </a:extLst>
          </p:cNvPr>
          <p:cNvCxnSpPr>
            <a:cxnSpLocks/>
            <a:stCxn id="312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3F68078F-7FB4-7E4C-A2E7-7EE0736ED9C9}"/>
              </a:ext>
            </a:extLst>
          </p:cNvPr>
          <p:cNvCxnSpPr>
            <a:cxnSpLocks/>
            <a:stCxn id="317" idx="3"/>
            <a:endCxn id="312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5A5C799-AC3A-3344-8D1E-D6C8E5B9439F}"/>
              </a:ext>
            </a:extLst>
          </p:cNvPr>
          <p:cNvCxnSpPr>
            <a:cxnSpLocks/>
            <a:stCxn id="321" idx="4"/>
            <a:endCxn id="315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71F0C866-ADFA-D84E-A365-0789658B5008}"/>
              </a:ext>
            </a:extLst>
          </p:cNvPr>
          <p:cNvCxnSpPr>
            <a:cxnSpLocks/>
            <a:stCxn id="316" idx="4"/>
            <a:endCxn id="270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7AAF8F13-48BE-3F4E-B283-5BD54089515B}"/>
              </a:ext>
            </a:extLst>
          </p:cNvPr>
          <p:cNvCxnSpPr>
            <a:cxnSpLocks/>
            <a:endCxn id="321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626883-1E9D-5B44-A433-B18896A6F4BC}"/>
              </a:ext>
            </a:extLst>
          </p:cNvPr>
          <p:cNvCxnSpPr>
            <a:cxnSpLocks/>
            <a:endCxn id="317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2FB13E7-176C-2F4F-8D2D-977ED3E3503A}"/>
              </a:ext>
            </a:extLst>
          </p:cNvPr>
          <p:cNvCxnSpPr>
            <a:cxnSpLocks/>
            <a:endCxn id="316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2241149B-C8C7-9643-8E76-B07D3BC57F8F}"/>
              </a:ext>
            </a:extLst>
          </p:cNvPr>
          <p:cNvCxnSpPr>
            <a:cxnSpLocks/>
            <a:endCxn id="357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Oval 311">
            <a:extLst>
              <a:ext uri="{FF2B5EF4-FFF2-40B4-BE49-F238E27FC236}">
                <a16:creationId xmlns:a16="http://schemas.microsoft.com/office/drawing/2014/main" id="{0C605E2D-08FA-D34E-BDB3-B4E2531EEFC5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86532ED5-736E-A649-8C05-9E284E335095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0D00B818-375B-234C-945C-832236981317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768FDC4-B73D-8B44-8EFD-C701F3B43DA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007EB9FC-4314-F44C-BEB5-64882574EC01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8DC00026-8771-294B-BC2D-FCB5BE6A4C33}"/>
              </a:ext>
            </a:extLst>
          </p:cNvPr>
          <p:cNvCxnSpPr>
            <a:cxnSpLocks/>
            <a:stCxn id="331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F420F4F1-FE1A-0F4E-860E-069716815DFA}"/>
              </a:ext>
            </a:extLst>
          </p:cNvPr>
          <p:cNvCxnSpPr>
            <a:cxnSpLocks/>
            <a:stCxn id="342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EC1B23D5-A97E-7A42-BA1D-A26FDA4A3695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A7DF210C-4CC0-8748-913E-36E7754DB422}"/>
              </a:ext>
            </a:extLst>
          </p:cNvPr>
          <p:cNvCxnSpPr>
            <a:cxnSpLocks/>
            <a:stCxn id="341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85F8C66D-9A32-BC47-B1E5-B7DE34AA0F05}"/>
              </a:ext>
            </a:extLst>
          </p:cNvPr>
          <p:cNvCxnSpPr>
            <a:cxnSpLocks/>
            <a:stCxn id="344" idx="3"/>
            <a:endCxn id="341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2388409B-6E28-E241-958E-0056A077DF35}"/>
              </a:ext>
            </a:extLst>
          </p:cNvPr>
          <p:cNvCxnSpPr>
            <a:cxnSpLocks/>
            <a:stCxn id="345" idx="4"/>
            <a:endCxn id="342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434447C5-E3C5-A549-BDD3-013E421FE8CD}"/>
              </a:ext>
            </a:extLst>
          </p:cNvPr>
          <p:cNvCxnSpPr>
            <a:cxnSpLocks/>
            <a:stCxn id="343" idx="4"/>
            <a:endCxn id="331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99341231-5A52-9843-8801-A94913655F77}"/>
              </a:ext>
            </a:extLst>
          </p:cNvPr>
          <p:cNvCxnSpPr>
            <a:cxnSpLocks/>
            <a:endCxn id="345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80F25287-45AB-7943-856A-C4918BA240A5}"/>
              </a:ext>
            </a:extLst>
          </p:cNvPr>
          <p:cNvCxnSpPr>
            <a:cxnSpLocks/>
            <a:endCxn id="344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BE53D025-1943-D543-9226-A5903E11397A}"/>
              </a:ext>
            </a:extLst>
          </p:cNvPr>
          <p:cNvCxnSpPr>
            <a:cxnSpLocks/>
            <a:endCxn id="343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>
            <a:extLst>
              <a:ext uri="{FF2B5EF4-FFF2-40B4-BE49-F238E27FC236}">
                <a16:creationId xmlns:a16="http://schemas.microsoft.com/office/drawing/2014/main" id="{9D9EDADF-6765-2148-80A8-FE5122FBA51A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99F6445-C2AE-6341-81B6-A545B45555C9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AC695303-5F97-2C4E-A3DF-369D350B1D91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2DEA2502-53C1-7240-86E7-5CEDC25A4C44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B0BE0351-6DBB-F84B-BCD5-508491F40E4B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6BA9DF9-4023-5247-83A3-C9B8989363BB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D9B72183-5D8C-FA4C-9DAA-FBC4EB40A3B0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F4A70BF-06E0-AB49-828D-0C7382698FDD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E84B22EC-1FEE-414F-ACFE-E2F4A8796F2B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78CF855C-3B15-5D4D-A571-2CE313F1AEF1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AABD1FB-DE34-B44F-B693-88528F2EE6B7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CE33D75D-9740-2D44-A634-DD313E513BB7}"/>
              </a:ext>
            </a:extLst>
          </p:cNvPr>
          <p:cNvCxnSpPr>
            <a:cxnSpLocks/>
            <a:stCxn id="346" idx="1"/>
            <a:endCxn id="350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9545221-2179-A54F-91C6-4B7ABADBBDAB}"/>
              </a:ext>
            </a:extLst>
          </p:cNvPr>
          <p:cNvCxnSpPr>
            <a:cxnSpLocks/>
            <a:stCxn id="346" idx="1"/>
            <a:endCxn id="351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6A6FA17A-BA37-0B4C-8D97-95131E90556F}"/>
              </a:ext>
            </a:extLst>
          </p:cNvPr>
          <p:cNvCxnSpPr>
            <a:cxnSpLocks/>
            <a:stCxn id="350" idx="1"/>
            <a:endCxn id="355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15D60B48-921A-FD45-905F-0483C17A8BB8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5C6AEF1C-753E-4541-918A-4AFEDE73FA56}"/>
              </a:ext>
            </a:extLst>
          </p:cNvPr>
          <p:cNvCxnSpPr>
            <a:cxnSpLocks/>
            <a:stCxn id="351" idx="1"/>
            <a:endCxn id="355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Oval 356">
            <a:extLst>
              <a:ext uri="{FF2B5EF4-FFF2-40B4-BE49-F238E27FC236}">
                <a16:creationId xmlns:a16="http://schemas.microsoft.com/office/drawing/2014/main" id="{85066518-A0F4-1F4C-B386-7E0304F8551B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4862D29B-5104-5140-B55F-4C83EEB0CFC4}"/>
              </a:ext>
            </a:extLst>
          </p:cNvPr>
          <p:cNvCxnSpPr>
            <a:cxnSpLocks/>
            <a:stCxn id="348" idx="6"/>
            <a:endCxn id="357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984FDF2B-4FF8-E046-BAAF-5D471A839452}"/>
              </a:ext>
            </a:extLst>
          </p:cNvPr>
          <p:cNvCxnSpPr>
            <a:cxnSpLocks/>
          </p:cNvCxnSpPr>
          <p:nvPr/>
        </p:nvCxnSpPr>
        <p:spPr>
          <a:xfrm flipH="1" flipV="1">
            <a:off x="3825515" y="3967833"/>
            <a:ext cx="102255" cy="18546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46A31AB6-5890-4D4F-BABE-AC90399F166B}"/>
              </a:ext>
            </a:extLst>
          </p:cNvPr>
          <p:cNvCxnSpPr>
            <a:cxnSpLocks/>
            <a:stCxn id="347" idx="5"/>
            <a:endCxn id="348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F1804BC7-128F-724E-ACA4-B5DDD5F98B8B}"/>
              </a:ext>
            </a:extLst>
          </p:cNvPr>
          <p:cNvCxnSpPr>
            <a:cxnSpLocks/>
            <a:stCxn id="347" idx="6"/>
            <a:endCxn id="349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8C7FAD8D-761C-C844-8DBC-FB3E06A91A92}"/>
              </a:ext>
            </a:extLst>
          </p:cNvPr>
          <p:cNvCxnSpPr>
            <a:cxnSpLocks/>
            <a:stCxn id="347" idx="7"/>
            <a:endCxn id="355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76D666FA-17AB-6841-B3CF-CBB942E63A48}"/>
              </a:ext>
            </a:extLst>
          </p:cNvPr>
          <p:cNvCxnSpPr>
            <a:cxnSpLocks/>
            <a:stCxn id="357" idx="6"/>
            <a:endCxn id="346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A94DB2B7-05F3-8042-81DE-9B0095B00693}"/>
              </a:ext>
            </a:extLst>
          </p:cNvPr>
          <p:cNvCxnSpPr>
            <a:cxnSpLocks/>
            <a:endCxn id="346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1823" y="3970330"/>
                <a:ext cx="270875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23" y="3970330"/>
                <a:ext cx="2708757" cy="670727"/>
              </a:xfrm>
              <a:prstGeom prst="rect">
                <a:avLst/>
              </a:prstGeom>
              <a:blipFill>
                <a:blip r:embed="rId8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116" y="4639351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≈1.01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16" y="4639351"/>
                <a:ext cx="2145547" cy="670727"/>
              </a:xfrm>
              <a:prstGeom prst="rect">
                <a:avLst/>
              </a:prstGeom>
              <a:blipFill>
                <a:blip r:embed="rId9"/>
                <a:stretch>
                  <a:fillRect t="-3704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  <a:blipFill>
                <a:blip r:embed="rId10"/>
                <a:stretch>
                  <a:fillRect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C7C36AB4-FBA2-4B4B-87B4-99947BD795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80" y="5729355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C7C36AB4-FBA2-4B4B-87B4-99947BD79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80" y="5729355"/>
                <a:ext cx="3980443" cy="410800"/>
              </a:xfrm>
              <a:prstGeom prst="rect">
                <a:avLst/>
              </a:prstGeom>
              <a:blipFill>
                <a:blip r:embed="rId11"/>
                <a:stretch>
                  <a:fillRect t="-1818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746AE8CC-B7BC-C143-80E1-5E3C802E88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0211" y="6239955"/>
                <a:ext cx="4598269" cy="461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746AE8CC-B7BC-C143-80E1-5E3C802E8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11" y="6239955"/>
                <a:ext cx="4598269" cy="461576"/>
              </a:xfrm>
              <a:prstGeom prst="rect">
                <a:avLst/>
              </a:prstGeom>
              <a:blipFill>
                <a:blip r:embed="rId12"/>
                <a:stretch>
                  <a:fillRect l="-275" t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8259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580D-458B-7847-8942-BA25CB62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36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Why do we call it “iterative refinement”?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2EE7-F60D-8142-A9BD-66DC23FB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5435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3BD2-9694-1A48-AF08-BA2ECB93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E5FC2-83F9-A24A-A869-D67C1A496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4097729" cy="247256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E5FC2-83F9-A24A-A869-D67C1A496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4097729" cy="2472569"/>
              </a:xfrm>
              <a:blipFill>
                <a:blip r:embed="rId3"/>
                <a:stretch>
                  <a:fillRect t="-28205" b="-2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32DB9E7B-95C5-BB40-8C69-ABC570349035}"/>
              </a:ext>
            </a:extLst>
          </p:cNvPr>
          <p:cNvSpPr/>
          <p:nvPr/>
        </p:nvSpPr>
        <p:spPr>
          <a:xfrm rot="5400000">
            <a:off x="1159650" y="2235559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79F75-C9B4-AF4F-9ECB-D31E6185B952}"/>
              </a:ext>
            </a:extLst>
          </p:cNvPr>
          <p:cNvSpPr/>
          <p:nvPr/>
        </p:nvSpPr>
        <p:spPr>
          <a:xfrm>
            <a:off x="4703041" y="5303320"/>
            <a:ext cx="2120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01CD2C61-12E6-7746-BF0C-982557761565}"/>
              </a:ext>
            </a:extLst>
          </p:cNvPr>
          <p:cNvSpPr/>
          <p:nvPr/>
        </p:nvSpPr>
        <p:spPr>
          <a:xfrm rot="4507593">
            <a:off x="3353962" y="4859353"/>
            <a:ext cx="937230" cy="15247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BF9AF-B621-424F-9126-AB823570DF16}"/>
              </a:ext>
            </a:extLst>
          </p:cNvPr>
          <p:cNvSpPr/>
          <p:nvPr/>
        </p:nvSpPr>
        <p:spPr>
          <a:xfrm>
            <a:off x="1905340" y="2128623"/>
            <a:ext cx="212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7C081-7672-1A46-9740-E126DA1CE65B}"/>
              </a:ext>
            </a:extLst>
          </p:cNvPr>
          <p:cNvSpPr/>
          <p:nvPr/>
        </p:nvSpPr>
        <p:spPr>
          <a:xfrm>
            <a:off x="4827370" y="6147174"/>
            <a:ext cx="407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A.k.a. </a:t>
            </a:r>
            <a:r>
              <a:rPr lang="en-US" sz="2800" b="1" dirty="0"/>
              <a:t>iterative 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EBCAFD7-3E0E-A642-A068-0CEB1DE3EB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312" y="4385431"/>
                <a:ext cx="4097729" cy="8159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EBCAFD7-3E0E-A642-A068-0CEB1DE3E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12" y="4385431"/>
                <a:ext cx="4097729" cy="815961"/>
              </a:xfrm>
              <a:prstGeom prst="rect">
                <a:avLst/>
              </a:prstGeom>
              <a:blipFill>
                <a:blip r:embed="rId4"/>
                <a:stretch>
                  <a:fillRect l="-311" t="-81818" b="-8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D2CFE1-C198-2448-A571-EB7E37321D47}"/>
              </a:ext>
            </a:extLst>
          </p:cNvPr>
          <p:cNvCxnSpPr>
            <a:cxnSpLocks/>
          </p:cNvCxnSpPr>
          <p:nvPr/>
        </p:nvCxnSpPr>
        <p:spPr>
          <a:xfrm flipH="1">
            <a:off x="403761" y="1322891"/>
            <a:ext cx="4168240" cy="251257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C2F9F9-DDC1-834E-B204-6966644D060D}"/>
              </a:ext>
            </a:extLst>
          </p:cNvPr>
          <p:cNvCxnSpPr>
            <a:cxnSpLocks/>
          </p:cNvCxnSpPr>
          <p:nvPr/>
        </p:nvCxnSpPr>
        <p:spPr>
          <a:xfrm flipH="1" flipV="1">
            <a:off x="605312" y="1362895"/>
            <a:ext cx="3837525" cy="242533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4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3BD2-9694-1A48-AF08-BA2ECB93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refinement for linear equations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E5FC2-83F9-A24A-A869-D67C1A496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A.k.a. iterative refinement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79F75-C9B4-AF4F-9ECB-D31E6185B952}"/>
              </a:ext>
            </a:extLst>
          </p:cNvPr>
          <p:cNvSpPr/>
          <p:nvPr/>
        </p:nvSpPr>
        <p:spPr>
          <a:xfrm>
            <a:off x="6698751" y="2269826"/>
            <a:ext cx="2120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01CD2C61-12E6-7746-BF0C-982557761565}"/>
              </a:ext>
            </a:extLst>
          </p:cNvPr>
          <p:cNvSpPr/>
          <p:nvPr/>
        </p:nvSpPr>
        <p:spPr>
          <a:xfrm rot="5020877">
            <a:off x="5420829" y="2003385"/>
            <a:ext cx="937230" cy="15247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AC587A-64C5-8D4E-96AA-AC8B25C6CF91}"/>
                  </a:ext>
                </a:extLst>
              </p:cNvPr>
              <p:cNvSpPr/>
              <p:nvPr/>
            </p:nvSpPr>
            <p:spPr>
              <a:xfrm>
                <a:off x="1164521" y="1422370"/>
                <a:ext cx="22686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AC587A-64C5-8D4E-96AA-AC8B25C6C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21" y="1422370"/>
                <a:ext cx="226863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2477E1-DDA3-494F-98F0-8A3ECB62A003}"/>
                  </a:ext>
                </a:extLst>
              </p:cNvPr>
              <p:cNvSpPr/>
              <p:nvPr/>
            </p:nvSpPr>
            <p:spPr>
              <a:xfrm>
                <a:off x="3831636" y="1376356"/>
                <a:ext cx="2822760" cy="676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2477E1-DDA3-494F-98F0-8A3ECB62A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636" y="1376356"/>
                <a:ext cx="2822760" cy="676019"/>
              </a:xfrm>
              <a:prstGeom prst="rect">
                <a:avLst/>
              </a:prstGeom>
              <a:blipFill>
                <a:blip r:embed="rId4"/>
                <a:stretch>
                  <a:fillRect l="-448" t="-96296" b="-1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3D26-B678-864C-AEC7-8C806176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refinement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DFF8F-1DCC-4449-A011-610AC65E9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59"/>
            <a:ext cx="8515350" cy="5376689"/>
          </a:xfrm>
        </p:spPr>
        <p:txBody>
          <a:bodyPr/>
          <a:lstStyle/>
          <a:p>
            <a:r>
              <a:rPr lang="en-US" dirty="0"/>
              <a:t>For linear equations,</a:t>
            </a:r>
          </a:p>
          <a:p>
            <a:r>
              <a:rPr lang="en-US" dirty="0"/>
              <a:t>build the “crude” solver by preconditioning</a:t>
            </a:r>
          </a:p>
          <a:p>
            <a:endParaRPr lang="en-US" dirty="0"/>
          </a:p>
          <a:p>
            <a:r>
              <a:rPr lang="en-US" dirty="0"/>
              <a:t>For our non-linear equations</a:t>
            </a:r>
          </a:p>
          <a:p>
            <a:r>
              <a:rPr lang="en-US" dirty="0"/>
              <a:t>build the “crude” solver by multiplicative weights</a:t>
            </a:r>
          </a:p>
          <a:p>
            <a:endParaRPr lang="en-US" dirty="0"/>
          </a:p>
          <a:p>
            <a:r>
              <a:rPr lang="en-US" dirty="0"/>
              <a:t>Or we can build a solver by recursive preconditioning</a:t>
            </a:r>
          </a:p>
          <a:p>
            <a:r>
              <a:rPr lang="en-US" dirty="0"/>
              <a:t>	Must be nonlinear, adaptive?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/>
                        </m:sSubSup>
                      </m:e>
                    </m:func>
                  </m:oMath>
                </a14:m>
                <a:r>
                  <a:rPr lang="en-US" dirty="0"/>
                  <a:t>  	is equivalent to Maximum Flow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27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C2F77A5-03EA-D847-AB68-A80773741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333" y="1376356"/>
            <a:ext cx="3637927" cy="32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428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2762-9BA4-D54F-874F-1D9399E0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[Adil-K.-Peng-Sachdeva]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04496-5636-EA4B-A035-2094DB7AC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300659" cy="5405816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Iterative refinement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/>
                  <a:t>-norm regression</a:t>
                </a:r>
              </a:p>
              <a:p>
                <a:endParaRPr lang="en-US" sz="26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600" dirty="0"/>
                  <a:t> step problems: high accuracy without </a:t>
                </a:r>
                <a:r>
                  <a:rPr lang="en-US" sz="2600" dirty="0" err="1"/>
                  <a:t>homotopy</a:t>
                </a:r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Step problem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600" dirty="0"/>
                  <a:t> linear equation solves for large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	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6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2.33</m:t>
                        </m:r>
                      </m:sup>
                    </m:sSup>
                  </m:oMath>
                </a14:m>
                <a:r>
                  <a:rPr lang="en-US" sz="2600" dirty="0"/>
                  <a:t> running time by inverse maintenance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Believe it will work for larger class (work in progress)</a:t>
                </a:r>
              </a:p>
              <a:p>
                <a:r>
                  <a:rPr lang="en-US" sz="26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04496-5636-EA4B-A035-2094DB7AC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300659" cy="5405816"/>
              </a:xfrm>
              <a:blipFill>
                <a:blip r:embed="rId3"/>
                <a:stretch>
                  <a:fillRect l="-1090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5894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580D-458B-7847-8942-BA25CB62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36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Going much further for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2EE7-F60D-8142-A9BD-66DC23FB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96719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F7A7-8317-B64B-A77F-26D81828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much further for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E03FB-AFEC-DB4E-81BC-E6E4B904AA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011739" cy="540581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Theorem </a:t>
                </a:r>
                <a:r>
                  <a:rPr lang="en-US" dirty="0"/>
                  <a:t>[K.-Peng-Sachdeva-Wang ‘19]</a:t>
                </a:r>
              </a:p>
              <a:p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time,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-norm minimizing flow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in unit weight graphs.</a:t>
                </a:r>
              </a:p>
              <a:p>
                <a:endParaRPr lang="en-US" dirty="0"/>
              </a:p>
              <a:p>
                <a:r>
                  <a:rPr lang="en-US" dirty="0"/>
                  <a:t>Not quite maximum flow (that needs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But almost-linear time high accuracy algorithms</a:t>
                </a:r>
              </a:p>
              <a:p>
                <a:r>
                  <a:rPr lang="en-US" dirty="0"/>
                  <a:t>for a convex problem are almost unheard 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E03FB-AFEC-DB4E-81BC-E6E4B904AA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011739" cy="5405816"/>
              </a:xfrm>
              <a:blipFill>
                <a:blip r:embed="rId3"/>
                <a:stretch>
                  <a:fillRect l="-1266"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67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773FCA-E967-C44A-B0CF-5B9C2DA67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4337" y="1315660"/>
                <a:ext cx="4097729" cy="6678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approx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773FCA-E967-C44A-B0CF-5B9C2DA67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37" y="1315660"/>
                <a:ext cx="4097729" cy="667820"/>
              </a:xfrm>
              <a:prstGeom prst="rect">
                <a:avLst/>
              </a:prstGeom>
              <a:blipFill>
                <a:blip r:embed="rId3"/>
                <a:stretch>
                  <a:fillRect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23B3BD2-9694-1A48-AF08-BA2ECB93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E5FC2-83F9-A24A-A869-D67C1A496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4097729" cy="24725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E5FC2-83F9-A24A-A869-D67C1A496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4097729" cy="2472569"/>
              </a:xfrm>
              <a:blipFill>
                <a:blip r:embed="rId4"/>
                <a:stretch>
                  <a:fillRect l="-619" t="-28205" b="-3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32DB9E7B-95C5-BB40-8C69-ABC570349035}"/>
              </a:ext>
            </a:extLst>
          </p:cNvPr>
          <p:cNvSpPr/>
          <p:nvPr/>
        </p:nvSpPr>
        <p:spPr>
          <a:xfrm rot="5400000">
            <a:off x="1159650" y="2235559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79F75-C9B4-AF4F-9ECB-D31E6185B952}"/>
              </a:ext>
            </a:extLst>
          </p:cNvPr>
          <p:cNvSpPr/>
          <p:nvPr/>
        </p:nvSpPr>
        <p:spPr>
          <a:xfrm>
            <a:off x="4703041" y="5303320"/>
            <a:ext cx="2120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01CD2C61-12E6-7746-BF0C-982557761565}"/>
              </a:ext>
            </a:extLst>
          </p:cNvPr>
          <p:cNvSpPr/>
          <p:nvPr/>
        </p:nvSpPr>
        <p:spPr>
          <a:xfrm rot="4507593">
            <a:off x="3353962" y="4859353"/>
            <a:ext cx="937230" cy="15247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BF9AF-B621-424F-9126-AB823570DF16}"/>
              </a:ext>
            </a:extLst>
          </p:cNvPr>
          <p:cNvSpPr/>
          <p:nvPr/>
        </p:nvSpPr>
        <p:spPr>
          <a:xfrm>
            <a:off x="1905340" y="2128623"/>
            <a:ext cx="212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7C081-7672-1A46-9740-E126DA1CE65B}"/>
              </a:ext>
            </a:extLst>
          </p:cNvPr>
          <p:cNvSpPr/>
          <p:nvPr/>
        </p:nvSpPr>
        <p:spPr>
          <a:xfrm>
            <a:off x="4827370" y="6147174"/>
            <a:ext cx="407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A.k.a. </a:t>
            </a:r>
            <a:r>
              <a:rPr lang="en-US" sz="2800" b="1" dirty="0"/>
              <a:t>iterative 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EBCAFD7-3E0E-A642-A068-0CEB1DE3EB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312" y="4385431"/>
                <a:ext cx="4097729" cy="8159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EBCAFD7-3E0E-A642-A068-0CEB1DE3E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12" y="4385431"/>
                <a:ext cx="4097729" cy="815961"/>
              </a:xfrm>
              <a:prstGeom prst="rect">
                <a:avLst/>
              </a:prstGeom>
              <a:blipFill>
                <a:blip r:embed="rId5"/>
                <a:stretch>
                  <a:fillRect l="-311" t="-81818" b="-8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D2CFE1-C198-2448-A571-EB7E37321D47}"/>
              </a:ext>
            </a:extLst>
          </p:cNvPr>
          <p:cNvCxnSpPr>
            <a:cxnSpLocks/>
          </p:cNvCxnSpPr>
          <p:nvPr/>
        </p:nvCxnSpPr>
        <p:spPr>
          <a:xfrm flipH="1">
            <a:off x="403761" y="1322891"/>
            <a:ext cx="4168240" cy="251257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C2F9F9-DDC1-834E-B204-6966644D060D}"/>
              </a:ext>
            </a:extLst>
          </p:cNvPr>
          <p:cNvCxnSpPr>
            <a:cxnSpLocks/>
          </p:cNvCxnSpPr>
          <p:nvPr/>
        </p:nvCxnSpPr>
        <p:spPr>
          <a:xfrm flipH="1" flipV="1">
            <a:off x="605312" y="1362895"/>
            <a:ext cx="3837525" cy="242533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61E367F-6BFB-B84B-A563-66B5904CD1DE}"/>
              </a:ext>
            </a:extLst>
          </p:cNvPr>
          <p:cNvSpPr/>
          <p:nvPr/>
        </p:nvSpPr>
        <p:spPr>
          <a:xfrm rot="16200000">
            <a:off x="4768934" y="2173567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46BAB4-C38F-364E-82D1-067B56920F03}"/>
                  </a:ext>
                </a:extLst>
              </p:cNvPr>
              <p:cNvSpPr/>
              <p:nvPr/>
            </p:nvSpPr>
            <p:spPr>
              <a:xfrm>
                <a:off x="5734427" y="2090652"/>
                <a:ext cx="4370468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𝜅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steps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46BAB4-C38F-364E-82D1-067B56920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27" y="2090652"/>
                <a:ext cx="4370468" cy="556434"/>
              </a:xfrm>
              <a:prstGeom prst="rect">
                <a:avLst/>
              </a:prstGeom>
              <a:blipFill>
                <a:blip r:embed="rId6"/>
                <a:stretch>
                  <a:fillRect l="-870" t="-909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39E3D13-FAA5-5541-A604-AD6AED872D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4337" y="3048138"/>
                <a:ext cx="4097729" cy="580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-approximation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39E3D13-FAA5-5541-A604-AD6AED872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37" y="3048138"/>
                <a:ext cx="4097729" cy="580443"/>
              </a:xfrm>
              <a:prstGeom prst="rect">
                <a:avLst/>
              </a:prstGeom>
              <a:blipFill>
                <a:blip r:embed="rId7"/>
                <a:stretch>
                  <a:fillRect t="-1956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4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4" grpId="0"/>
      <p:bldP spid="10" grpId="0"/>
      <p:bldP spid="13" grpId="0" animBg="1"/>
      <p:bldP spid="1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45BF-5D44-BF46-8224-02227EC9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665957" cy="1325563"/>
          </a:xfrm>
        </p:spPr>
        <p:txBody>
          <a:bodyPr>
            <a:normAutofit/>
          </a:bodyPr>
          <a:lstStyle/>
          <a:p>
            <a:r>
              <a:rPr lang="en-US" sz="2900" dirty="0"/>
              <a:t>Iterative refinement with multiplicative weight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F792-E18B-304C-8FC8-B76449FCE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4604665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/>
              <p:nvPr/>
            </p:nvSpPr>
            <p:spPr>
              <a:xfrm>
                <a:off x="628650" y="1315660"/>
                <a:ext cx="4011676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15660"/>
                <a:ext cx="4011676" cy="678840"/>
              </a:xfrm>
              <a:prstGeom prst="rect">
                <a:avLst/>
              </a:prstGeom>
              <a:blipFill>
                <a:blip r:embed="rId3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534C9F4F-E251-4C4B-B760-95E163F2582C}"/>
              </a:ext>
            </a:extLst>
          </p:cNvPr>
          <p:cNvSpPr/>
          <p:nvPr/>
        </p:nvSpPr>
        <p:spPr>
          <a:xfrm rot="5400000">
            <a:off x="600695" y="2377387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/>
              <p:nvPr/>
            </p:nvSpPr>
            <p:spPr>
              <a:xfrm>
                <a:off x="628650" y="3005121"/>
                <a:ext cx="4022768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005121"/>
                <a:ext cx="4022768" cy="678840"/>
              </a:xfrm>
              <a:prstGeom prst="rect">
                <a:avLst/>
              </a:prstGeom>
              <a:blipFill>
                <a:blip r:embed="rId4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approximation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  <a:blipFill>
                <a:blip r:embed="rId5"/>
                <a:stretch>
                  <a:fillRect l="-1111" t="-20513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25CE7F8-B8A9-9D44-8009-FBE139DE8AB0}"/>
              </a:ext>
            </a:extLst>
          </p:cNvPr>
          <p:cNvSpPr/>
          <p:nvPr/>
        </p:nvSpPr>
        <p:spPr>
          <a:xfrm>
            <a:off x="1353028" y="2232263"/>
            <a:ext cx="4370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93AFCC9-301E-184F-8CB7-ED80FECDE55E}"/>
              </a:ext>
            </a:extLst>
          </p:cNvPr>
          <p:cNvSpPr/>
          <p:nvPr/>
        </p:nvSpPr>
        <p:spPr>
          <a:xfrm>
            <a:off x="4561670" y="3611390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0AB0376-9E30-6B46-BD5D-9CE225FE0DD0}"/>
              </a:ext>
            </a:extLst>
          </p:cNvPr>
          <p:cNvSpPr/>
          <p:nvPr/>
        </p:nvSpPr>
        <p:spPr>
          <a:xfrm rot="16200000">
            <a:off x="5230967" y="2359396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factor progress 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  <a:blipFill>
                <a:blip r:embed="rId6"/>
                <a:stretch>
                  <a:fillRect r="-31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9EEFE4-8299-E244-A94E-1C31FE4F98FB}"/>
              </a:ext>
            </a:extLst>
          </p:cNvPr>
          <p:cNvSpPr txBox="1">
            <a:spLocks/>
          </p:cNvSpPr>
          <p:nvPr/>
        </p:nvSpPr>
        <p:spPr>
          <a:xfrm>
            <a:off x="2888564" y="4035049"/>
            <a:ext cx="4798145" cy="103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Multiplicative weight method </a:t>
            </a:r>
          </a:p>
        </p:txBody>
      </p:sp>
    </p:spTree>
    <p:extLst>
      <p:ext uri="{BB962C8B-B14F-4D97-AF65-F5344CB8AC3E}">
        <p14:creationId xmlns:p14="http://schemas.microsoft.com/office/powerpoint/2010/main" val="1411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1" grpId="0"/>
      <p:bldP spid="20" grpId="0" animBg="1"/>
      <p:bldP spid="21" grpId="0" animBg="1"/>
      <p:bldP spid="22" grpId="0"/>
      <p:bldP spid="2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45BF-5D44-BF46-8224-02227EC9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Preconditioning?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F792-E18B-304C-8FC8-B76449FCE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4604665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/>
              <p:nvPr/>
            </p:nvSpPr>
            <p:spPr>
              <a:xfrm>
                <a:off x="628650" y="1315660"/>
                <a:ext cx="4011676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15660"/>
                <a:ext cx="4011676" cy="678840"/>
              </a:xfrm>
              <a:prstGeom prst="rect">
                <a:avLst/>
              </a:prstGeom>
              <a:blipFill>
                <a:blip r:embed="rId3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534C9F4F-E251-4C4B-B760-95E163F2582C}"/>
              </a:ext>
            </a:extLst>
          </p:cNvPr>
          <p:cNvSpPr/>
          <p:nvPr/>
        </p:nvSpPr>
        <p:spPr>
          <a:xfrm rot="5400000">
            <a:off x="600695" y="2377387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/>
              <p:nvPr/>
            </p:nvSpPr>
            <p:spPr>
              <a:xfrm>
                <a:off x="628650" y="3005121"/>
                <a:ext cx="4022768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005121"/>
                <a:ext cx="4022768" cy="678840"/>
              </a:xfrm>
              <a:prstGeom prst="rect">
                <a:avLst/>
              </a:prstGeom>
              <a:blipFill>
                <a:blip r:embed="rId4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A7CC02AA-4F9A-6144-87F0-E35CCECEE45B}"/>
              </a:ext>
            </a:extLst>
          </p:cNvPr>
          <p:cNvSpPr/>
          <p:nvPr/>
        </p:nvSpPr>
        <p:spPr>
          <a:xfrm rot="5400000">
            <a:off x="600695" y="4162982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approximation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  <a:blipFill>
                <a:blip r:embed="rId5"/>
                <a:stretch>
                  <a:fillRect l="-1111" t="-20513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25CE7F8-B8A9-9D44-8009-FBE139DE8AB0}"/>
              </a:ext>
            </a:extLst>
          </p:cNvPr>
          <p:cNvSpPr/>
          <p:nvPr/>
        </p:nvSpPr>
        <p:spPr>
          <a:xfrm>
            <a:off x="1353028" y="2232263"/>
            <a:ext cx="4370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250ACCC-BB52-584C-9A6E-7A02B8F3A0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8031" y="4906640"/>
                <a:ext cx="3231586" cy="6197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-approximation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250ACCC-BB52-584C-9A6E-7A02B8F3A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31" y="4906640"/>
                <a:ext cx="3231586" cy="619747"/>
              </a:xfrm>
              <a:prstGeom prst="rect">
                <a:avLst/>
              </a:prstGeom>
              <a:blipFill>
                <a:blip r:embed="rId6"/>
                <a:stretch>
                  <a:fillRect l="-781" t="-14000" r="-78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314EA3-C658-AB49-B29B-C95068FF7525}"/>
                  </a:ext>
                </a:extLst>
              </p:cNvPr>
              <p:cNvSpPr/>
              <p:nvPr/>
            </p:nvSpPr>
            <p:spPr>
              <a:xfrm>
                <a:off x="1353029" y="3842071"/>
                <a:ext cx="320821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smaller instance,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800" dirty="0"/>
                  <a:t>-lossy map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314EA3-C658-AB49-B29B-C95068FF7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29" y="3842071"/>
                <a:ext cx="3208214" cy="954107"/>
              </a:xfrm>
              <a:prstGeom prst="rect">
                <a:avLst/>
              </a:prstGeom>
              <a:blipFill>
                <a:blip r:embed="rId7"/>
                <a:stretch>
                  <a:fillRect l="-3953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402064-7235-5A41-8CC7-8F3AE3758F90}"/>
                  </a:ext>
                </a:extLst>
              </p:cNvPr>
              <p:cNvSpPr/>
              <p:nvPr/>
            </p:nvSpPr>
            <p:spPr>
              <a:xfrm>
                <a:off x="628650" y="4850261"/>
                <a:ext cx="4309770" cy="693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402064-7235-5A41-8CC7-8F3AE3758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50261"/>
                <a:ext cx="4309770" cy="693203"/>
              </a:xfrm>
              <a:prstGeom prst="rect">
                <a:avLst/>
              </a:prstGeom>
              <a:blipFill>
                <a:blip r:embed="rId8"/>
                <a:stretch>
                  <a:fillRect t="-90909" b="-1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1D567999-8D3A-A842-BD9B-7E1428A514BA}"/>
              </a:ext>
            </a:extLst>
          </p:cNvPr>
          <p:cNvSpPr/>
          <p:nvPr/>
        </p:nvSpPr>
        <p:spPr>
          <a:xfrm rot="5400000">
            <a:off x="600695" y="5858902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873717A-2908-0640-A870-6A2D1C2F45CB}"/>
              </a:ext>
            </a:extLst>
          </p:cNvPr>
          <p:cNvSpPr txBox="1">
            <a:spLocks/>
          </p:cNvSpPr>
          <p:nvPr/>
        </p:nvSpPr>
        <p:spPr>
          <a:xfrm>
            <a:off x="1322214" y="6159992"/>
            <a:ext cx="4097729" cy="580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Recurse</a:t>
            </a:r>
            <a:r>
              <a:rPr lang="en-US" dirty="0"/>
              <a:t>!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847001A-2F66-0247-9308-BA09573AA3EB}"/>
              </a:ext>
            </a:extLst>
          </p:cNvPr>
          <p:cNvSpPr/>
          <p:nvPr/>
        </p:nvSpPr>
        <p:spPr>
          <a:xfrm rot="16200000">
            <a:off x="5230967" y="5734323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93AFCC9-301E-184F-8CB7-ED80FECDE55E}"/>
              </a:ext>
            </a:extLst>
          </p:cNvPr>
          <p:cNvSpPr/>
          <p:nvPr/>
        </p:nvSpPr>
        <p:spPr>
          <a:xfrm rot="16200000">
            <a:off x="5230967" y="4117956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0AB0376-9E30-6B46-BD5D-9CE225FE0DD0}"/>
              </a:ext>
            </a:extLst>
          </p:cNvPr>
          <p:cNvSpPr/>
          <p:nvPr/>
        </p:nvSpPr>
        <p:spPr>
          <a:xfrm rot="16200000">
            <a:off x="5230967" y="2359396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factor progress 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  <a:blipFill>
                <a:blip r:embed="rId9"/>
                <a:stretch>
                  <a:fillRect r="-31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9EEFE4-8299-E244-A94E-1C31FE4F98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1102" y="3815684"/>
                <a:ext cx="3231586" cy="10357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Map solution back</a:t>
                </a:r>
              </a:p>
              <a:p>
                <a:r>
                  <a:rPr lang="en-US" dirty="0"/>
                  <a:t>Lose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9EEFE4-8299-E244-A94E-1C31FE4F9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102" y="3815684"/>
                <a:ext cx="3231586" cy="1035725"/>
              </a:xfrm>
              <a:prstGeom prst="rect">
                <a:avLst/>
              </a:prstGeom>
              <a:blipFill>
                <a:blip r:embed="rId10"/>
                <a:stretch>
                  <a:fillRect l="-3922" t="-9756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5A1E1FE-C3EC-0A49-964B-64B736B8ADCB}"/>
              </a:ext>
            </a:extLst>
          </p:cNvPr>
          <p:cNvSpPr txBox="1">
            <a:spLocks/>
          </p:cNvSpPr>
          <p:nvPr/>
        </p:nvSpPr>
        <p:spPr>
          <a:xfrm>
            <a:off x="5822279" y="6157789"/>
            <a:ext cx="4097729" cy="580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Solved by recursion</a:t>
            </a:r>
          </a:p>
        </p:txBody>
      </p:sp>
    </p:spTree>
    <p:extLst>
      <p:ext uri="{BB962C8B-B14F-4D97-AF65-F5344CB8AC3E}">
        <p14:creationId xmlns:p14="http://schemas.microsoft.com/office/powerpoint/2010/main" val="9255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/>
      <p:bldP spid="12" grpId="0"/>
      <p:bldP spid="13" grpId="0"/>
      <p:bldP spid="14" grpId="0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/>
      <p:bldP spid="2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45BF-5D44-BF46-8224-02227EC9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Preconditioning?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F792-E18B-304C-8FC8-B76449FCE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4604665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/>
              <p:nvPr/>
            </p:nvSpPr>
            <p:spPr>
              <a:xfrm>
                <a:off x="628650" y="1315660"/>
                <a:ext cx="4011676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15660"/>
                <a:ext cx="4011676" cy="678840"/>
              </a:xfrm>
              <a:prstGeom prst="rect">
                <a:avLst/>
              </a:prstGeom>
              <a:blipFill>
                <a:blip r:embed="rId3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534C9F4F-E251-4C4B-B760-95E163F2582C}"/>
              </a:ext>
            </a:extLst>
          </p:cNvPr>
          <p:cNvSpPr/>
          <p:nvPr/>
        </p:nvSpPr>
        <p:spPr>
          <a:xfrm rot="5400000">
            <a:off x="600695" y="2377387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/>
              <p:nvPr/>
            </p:nvSpPr>
            <p:spPr>
              <a:xfrm>
                <a:off x="628650" y="3005121"/>
                <a:ext cx="4022768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005121"/>
                <a:ext cx="4022768" cy="678840"/>
              </a:xfrm>
              <a:prstGeom prst="rect">
                <a:avLst/>
              </a:prstGeom>
              <a:blipFill>
                <a:blip r:embed="rId4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A7CC02AA-4F9A-6144-87F0-E35CCECEE45B}"/>
              </a:ext>
            </a:extLst>
          </p:cNvPr>
          <p:cNvSpPr/>
          <p:nvPr/>
        </p:nvSpPr>
        <p:spPr>
          <a:xfrm rot="5400000">
            <a:off x="600695" y="4162982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approximation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  <a:blipFill>
                <a:blip r:embed="rId5"/>
                <a:stretch>
                  <a:fillRect l="-1111" t="-20513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25CE7F8-B8A9-9D44-8009-FBE139DE8AB0}"/>
              </a:ext>
            </a:extLst>
          </p:cNvPr>
          <p:cNvSpPr/>
          <p:nvPr/>
        </p:nvSpPr>
        <p:spPr>
          <a:xfrm>
            <a:off x="1353028" y="2232263"/>
            <a:ext cx="4370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250ACCC-BB52-584C-9A6E-7A02B8F3A0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8031" y="4906640"/>
                <a:ext cx="3231586" cy="6197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-approximation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250ACCC-BB52-584C-9A6E-7A02B8F3A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31" y="4906640"/>
                <a:ext cx="3231586" cy="619747"/>
              </a:xfrm>
              <a:prstGeom prst="rect">
                <a:avLst/>
              </a:prstGeom>
              <a:blipFill>
                <a:blip r:embed="rId6"/>
                <a:stretch>
                  <a:fillRect l="-781" t="-14000" r="-78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314EA3-C658-AB49-B29B-C95068FF7525}"/>
                  </a:ext>
                </a:extLst>
              </p:cNvPr>
              <p:cNvSpPr/>
              <p:nvPr/>
            </p:nvSpPr>
            <p:spPr>
              <a:xfrm>
                <a:off x="1353029" y="3842071"/>
                <a:ext cx="320821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smaller instance,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-lossy map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314EA3-C658-AB49-B29B-C95068FF7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29" y="3842071"/>
                <a:ext cx="3208214" cy="954107"/>
              </a:xfrm>
              <a:prstGeom prst="rect">
                <a:avLst/>
              </a:prstGeom>
              <a:blipFill>
                <a:blip r:embed="rId7"/>
                <a:stretch>
                  <a:fillRect l="-3953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402064-7235-5A41-8CC7-8F3AE3758F90}"/>
                  </a:ext>
                </a:extLst>
              </p:cNvPr>
              <p:cNvSpPr/>
              <p:nvPr/>
            </p:nvSpPr>
            <p:spPr>
              <a:xfrm>
                <a:off x="628650" y="4850261"/>
                <a:ext cx="4309770" cy="693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402064-7235-5A41-8CC7-8F3AE3758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50261"/>
                <a:ext cx="4309770" cy="693203"/>
              </a:xfrm>
              <a:prstGeom prst="rect">
                <a:avLst/>
              </a:prstGeom>
              <a:blipFill>
                <a:blip r:embed="rId8"/>
                <a:stretch>
                  <a:fillRect t="-90909" b="-1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1D567999-8D3A-A842-BD9B-7E1428A514BA}"/>
              </a:ext>
            </a:extLst>
          </p:cNvPr>
          <p:cNvSpPr/>
          <p:nvPr/>
        </p:nvSpPr>
        <p:spPr>
          <a:xfrm rot="5400000">
            <a:off x="600695" y="5858902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847001A-2F66-0247-9308-BA09573AA3EB}"/>
              </a:ext>
            </a:extLst>
          </p:cNvPr>
          <p:cNvSpPr/>
          <p:nvPr/>
        </p:nvSpPr>
        <p:spPr>
          <a:xfrm rot="16200000">
            <a:off x="5230967" y="5734323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93AFCC9-301E-184F-8CB7-ED80FECDE55E}"/>
              </a:ext>
            </a:extLst>
          </p:cNvPr>
          <p:cNvSpPr/>
          <p:nvPr/>
        </p:nvSpPr>
        <p:spPr>
          <a:xfrm rot="16200000">
            <a:off x="5230967" y="4117956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0AB0376-9E30-6B46-BD5D-9CE225FE0DD0}"/>
              </a:ext>
            </a:extLst>
          </p:cNvPr>
          <p:cNvSpPr/>
          <p:nvPr/>
        </p:nvSpPr>
        <p:spPr>
          <a:xfrm rot="16200000">
            <a:off x="5230967" y="2359396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factor progress 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  <a:blipFill>
                <a:blip r:embed="rId9"/>
                <a:stretch>
                  <a:fillRect r="-31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9EEFE4-8299-E244-A94E-1C31FE4F98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1102" y="3815684"/>
                <a:ext cx="3231586" cy="10357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Map solution back</a:t>
                </a:r>
              </a:p>
              <a:p>
                <a:r>
                  <a:rPr lang="en-US" dirty="0"/>
                  <a:t>Lose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9EEFE4-8299-E244-A94E-1C31FE4F9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102" y="3815684"/>
                <a:ext cx="3231586" cy="1035725"/>
              </a:xfrm>
              <a:prstGeom prst="rect">
                <a:avLst/>
              </a:prstGeom>
              <a:blipFill>
                <a:blip r:embed="rId10"/>
                <a:stretch>
                  <a:fillRect l="-3922" t="-9756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9D0ADC3-3B40-1744-BB38-C17E9B39B2F1}"/>
              </a:ext>
            </a:extLst>
          </p:cNvPr>
          <p:cNvSpPr txBox="1">
            <a:spLocks/>
          </p:cNvSpPr>
          <p:nvPr/>
        </p:nvSpPr>
        <p:spPr>
          <a:xfrm>
            <a:off x="1322214" y="6159992"/>
            <a:ext cx="4097729" cy="580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Recurse</a:t>
            </a:r>
            <a:r>
              <a:rPr lang="en-US" dirty="0"/>
              <a:t>!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BF48EDE-B2AC-4048-9BEA-988E5AD43650}"/>
              </a:ext>
            </a:extLst>
          </p:cNvPr>
          <p:cNvSpPr txBox="1">
            <a:spLocks/>
          </p:cNvSpPr>
          <p:nvPr/>
        </p:nvSpPr>
        <p:spPr>
          <a:xfrm>
            <a:off x="5822279" y="6157789"/>
            <a:ext cx="4097729" cy="580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Solved by recursion</a:t>
            </a:r>
          </a:p>
        </p:txBody>
      </p:sp>
    </p:spTree>
    <p:extLst>
      <p:ext uri="{BB962C8B-B14F-4D97-AF65-F5344CB8AC3E}">
        <p14:creationId xmlns:p14="http://schemas.microsoft.com/office/powerpoint/2010/main" val="22210246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0932-38BA-124E-AED1-46C0750B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recursion works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EF005-7F3C-F348-82B6-C40837B77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Recursion gives a running time of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(1/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-approximate solution.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time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|)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EF005-7F3C-F348-82B6-C40837B77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4792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AEA5-D6C2-CC42-B43C-B6745C23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Based on Spielman-Teng ‘04 </a:t>
                </a:r>
              </a:p>
              <a:p>
                <a:endParaRPr lang="en-US" sz="1000" dirty="0"/>
              </a:p>
              <a:p>
                <a:r>
                  <a:rPr lang="en-US" b="1" dirty="0"/>
                  <a:t>Ingredients	</a:t>
                </a:r>
              </a:p>
              <a:p>
                <a:r>
                  <a:rPr lang="en-US" dirty="0"/>
                  <a:t>Simultaneous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low stretch tree</a:t>
                </a:r>
              </a:p>
              <a:p>
                <a:endParaRPr lang="en-US" sz="1000" dirty="0"/>
              </a:p>
              <a:p>
                <a:r>
                  <a:rPr lang="en-US" dirty="0"/>
                  <a:t>New “gradient uniform” expander decomposition</a:t>
                </a:r>
              </a:p>
              <a:p>
                <a:r>
                  <a:rPr lang="en-US" dirty="0"/>
                  <a:t>	 Wang-</a:t>
                </a:r>
                <a:r>
                  <a:rPr lang="en-US" dirty="0" err="1"/>
                  <a:t>Saranurak</a:t>
                </a:r>
                <a:r>
                  <a:rPr lang="en-US" dirty="0"/>
                  <a:t> ’19 expander decomposition</a:t>
                </a:r>
              </a:p>
              <a:p>
                <a:r>
                  <a:rPr lang="en-US" dirty="0"/>
                  <a:t>	+ uniformity of cycle-space projection of gradient</a:t>
                </a:r>
              </a:p>
              <a:p>
                <a:endParaRPr lang="en-US" sz="1000" dirty="0"/>
              </a:p>
              <a:p>
                <a:r>
                  <a:rPr lang="en-US" dirty="0"/>
                  <a:t>Sampling to </a:t>
                </a:r>
                <a:r>
                  <a:rPr lang="en-US" dirty="0" err="1"/>
                  <a:t>sparsify</a:t>
                </a:r>
                <a:r>
                  <a:rPr lang="en-US" dirty="0"/>
                  <a:t> graph while approximately</a:t>
                </a:r>
              </a:p>
              <a:p>
                <a:r>
                  <a:rPr lang="en-US" dirty="0"/>
                  <a:t>preserving optimal circulation</a:t>
                </a:r>
              </a:p>
              <a:p>
                <a:endParaRPr lang="en-US" sz="1000" dirty="0"/>
              </a:p>
              <a:p>
                <a:r>
                  <a:rPr lang="en-US" dirty="0"/>
                  <a:t>Mapping from small-instance solutions to larger instance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  <a:blipFill>
                <a:blip r:embed="rId3"/>
                <a:stretch>
                  <a:fillRect l="-1278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A093F9-5EE7-E347-8F64-7B89908663B4}"/>
                  </a:ext>
                </a:extLst>
              </p:cNvPr>
              <p:cNvSpPr/>
              <p:nvPr/>
            </p:nvSpPr>
            <p:spPr>
              <a:xfrm>
                <a:off x="5090719" y="1540743"/>
                <a:ext cx="4011676" cy="678840"/>
              </a:xfrm>
              <a:prstGeom prst="rect">
                <a:avLst/>
              </a:prstGeom>
              <a:solidFill>
                <a:schemeClr val="accent1">
                  <a:alpha val="17000"/>
                </a:schemeClr>
              </a:solidFill>
              <a:ln w="254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A093F9-5EE7-E347-8F64-7B8990866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719" y="1540743"/>
                <a:ext cx="4011676" cy="678840"/>
              </a:xfrm>
              <a:prstGeom prst="rect">
                <a:avLst/>
              </a:prstGeom>
              <a:blipFill>
                <a:blip r:embed="rId4"/>
                <a:stretch>
                  <a:fillRect t="-89286" b="-125000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3093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6FAEA5-D6C2-CC42-B43C-B6745C23D7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low stretch tree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6FAEA5-D6C2-CC42-B43C-B6745C23D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</p:spPr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Stretch of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w.r.t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stretch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ath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  <a:blipFill>
                <a:blip r:embed="rId4"/>
                <a:stretch>
                  <a:fillRect l="-1278"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58430819-F56A-BE4F-B7C1-451DD2A9D696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A685249-631D-2A42-98FC-9604A500235F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2004D72-7BE5-3849-ABD0-34C806235305}"/>
              </a:ext>
            </a:extLst>
          </p:cNvPr>
          <p:cNvCxnSpPr>
            <a:cxnSpLocks/>
            <a:stCxn id="67" idx="7"/>
            <a:endCxn id="76" idx="3"/>
          </p:cNvCxnSpPr>
          <p:nvPr/>
        </p:nvCxnSpPr>
        <p:spPr>
          <a:xfrm flipV="1">
            <a:off x="8399792" y="1713790"/>
            <a:ext cx="213884" cy="36896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EB37502F-EB71-0E44-BA95-4B5C5A1CEE59}"/>
              </a:ext>
            </a:extLst>
          </p:cNvPr>
          <p:cNvSpPr/>
          <p:nvPr/>
        </p:nvSpPr>
        <p:spPr>
          <a:xfrm>
            <a:off x="8281457" y="20620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E1066FA-9508-AD4E-8D6F-43B49E98D495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DFAC2E-D043-0A47-B858-858110153028}"/>
              </a:ext>
            </a:extLst>
          </p:cNvPr>
          <p:cNvSpPr/>
          <p:nvPr/>
        </p:nvSpPr>
        <p:spPr>
          <a:xfrm>
            <a:off x="6486525" y="170354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1C7084F-4BB8-564E-A21B-F161F1E47299}"/>
              </a:ext>
            </a:extLst>
          </p:cNvPr>
          <p:cNvSpPr/>
          <p:nvPr/>
        </p:nvSpPr>
        <p:spPr>
          <a:xfrm>
            <a:off x="7003000" y="199141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0A3EF2D-6306-F743-83F2-6B18E643E8AF}"/>
              </a:ext>
            </a:extLst>
          </p:cNvPr>
          <p:cNvSpPr/>
          <p:nvPr/>
        </p:nvSpPr>
        <p:spPr>
          <a:xfrm>
            <a:off x="6660149" y="23192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F3C3906-E1E4-3746-A3DD-BF7BC99D1444}"/>
              </a:ext>
            </a:extLst>
          </p:cNvPr>
          <p:cNvSpPr/>
          <p:nvPr/>
        </p:nvSpPr>
        <p:spPr>
          <a:xfrm>
            <a:off x="7668687" y="284366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7B98E8E-E194-4847-AC03-19E7595B12CA}"/>
              </a:ext>
            </a:extLst>
          </p:cNvPr>
          <p:cNvSpPr/>
          <p:nvPr/>
        </p:nvSpPr>
        <p:spPr>
          <a:xfrm>
            <a:off x="7412800" y="244618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C37F6C5-E55C-4D4B-A9E3-226E005C22C2}"/>
              </a:ext>
            </a:extLst>
          </p:cNvPr>
          <p:cNvSpPr/>
          <p:nvPr/>
        </p:nvSpPr>
        <p:spPr>
          <a:xfrm>
            <a:off x="8281457" y="285792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E69EFF0-D478-E149-9A6F-F3EC4958A92A}"/>
              </a:ext>
            </a:extLst>
          </p:cNvPr>
          <p:cNvSpPr/>
          <p:nvPr/>
        </p:nvSpPr>
        <p:spPr>
          <a:xfrm>
            <a:off x="7072319" y="160665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4C61FAC-3159-C742-9ADD-9015D28C373A}"/>
              </a:ext>
            </a:extLst>
          </p:cNvPr>
          <p:cNvSpPr/>
          <p:nvPr/>
        </p:nvSpPr>
        <p:spPr>
          <a:xfrm>
            <a:off x="8593373" y="15931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6697A76-81DC-E143-9DCE-81939394F6BF}"/>
              </a:ext>
            </a:extLst>
          </p:cNvPr>
          <p:cNvSpPr/>
          <p:nvPr/>
        </p:nvSpPr>
        <p:spPr>
          <a:xfrm>
            <a:off x="8187424" y="155318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43A9100-9CAF-8E41-93A7-6F5D8FD9C73A}"/>
              </a:ext>
            </a:extLst>
          </p:cNvPr>
          <p:cNvCxnSpPr>
            <a:cxnSpLocks/>
            <a:stCxn id="77" idx="6"/>
            <a:endCxn id="76" idx="2"/>
          </p:cNvCxnSpPr>
          <p:nvPr/>
        </p:nvCxnSpPr>
        <p:spPr>
          <a:xfrm>
            <a:off x="8326062" y="1623833"/>
            <a:ext cx="267311" cy="4000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4B8D1AF-EBFD-0B4D-B8EE-5A3B6F0C8421}"/>
              </a:ext>
            </a:extLst>
          </p:cNvPr>
          <p:cNvCxnSpPr>
            <a:cxnSpLocks/>
            <a:stCxn id="77" idx="4"/>
            <a:endCxn id="67" idx="1"/>
          </p:cNvCxnSpPr>
          <p:nvPr/>
        </p:nvCxnSpPr>
        <p:spPr>
          <a:xfrm>
            <a:off x="8256743" y="1694482"/>
            <a:ext cx="45017" cy="3882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8CE5C1D-2BC1-F243-AEB3-D5BDFBAC2A56}"/>
              </a:ext>
            </a:extLst>
          </p:cNvPr>
          <p:cNvCxnSpPr>
            <a:cxnSpLocks/>
            <a:stCxn id="73" idx="7"/>
            <a:endCxn id="67" idx="2"/>
          </p:cNvCxnSpPr>
          <p:nvPr/>
        </p:nvCxnSpPr>
        <p:spPr>
          <a:xfrm flipV="1">
            <a:off x="7531135" y="2132712"/>
            <a:ext cx="750322" cy="33416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0DB36F5-0474-C548-ABA2-31AC4512576A}"/>
              </a:ext>
            </a:extLst>
          </p:cNvPr>
          <p:cNvCxnSpPr>
            <a:cxnSpLocks/>
            <a:stCxn id="73" idx="5"/>
            <a:endCxn id="72" idx="1"/>
          </p:cNvCxnSpPr>
          <p:nvPr/>
        </p:nvCxnSpPr>
        <p:spPr>
          <a:xfrm>
            <a:off x="7531135" y="2566789"/>
            <a:ext cx="157855" cy="29756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F8E62C6-3BA3-AC40-A856-7DE46E270945}"/>
              </a:ext>
            </a:extLst>
          </p:cNvPr>
          <p:cNvCxnSpPr>
            <a:cxnSpLocks/>
            <a:stCxn id="72" idx="4"/>
          </p:cNvCxnSpPr>
          <p:nvPr/>
        </p:nvCxnSpPr>
        <p:spPr>
          <a:xfrm flipH="1">
            <a:off x="7536808" y="2984958"/>
            <a:ext cx="201198" cy="5114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5F93065-315B-5F4F-9BFA-B71F09E9D59C}"/>
              </a:ext>
            </a:extLst>
          </p:cNvPr>
          <p:cNvCxnSpPr>
            <a:cxnSpLocks/>
            <a:stCxn id="72" idx="6"/>
            <a:endCxn id="74" idx="2"/>
          </p:cNvCxnSpPr>
          <p:nvPr/>
        </p:nvCxnSpPr>
        <p:spPr>
          <a:xfrm>
            <a:off x="7807325" y="2914309"/>
            <a:ext cx="474132" cy="1426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080329A-B211-0E46-931F-C885250D7C57}"/>
              </a:ext>
            </a:extLst>
          </p:cNvPr>
          <p:cNvCxnSpPr>
            <a:cxnSpLocks/>
            <a:endCxn id="74" idx="3"/>
          </p:cNvCxnSpPr>
          <p:nvPr/>
        </p:nvCxnSpPr>
        <p:spPr>
          <a:xfrm flipV="1">
            <a:off x="7634840" y="2978534"/>
            <a:ext cx="666920" cy="51789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D27B34B-25E2-8B47-800D-E36D78E4E8D9}"/>
              </a:ext>
            </a:extLst>
          </p:cNvPr>
          <p:cNvCxnSpPr>
            <a:cxnSpLocks/>
            <a:stCxn id="73" idx="1"/>
            <a:endCxn id="70" idx="5"/>
          </p:cNvCxnSpPr>
          <p:nvPr/>
        </p:nvCxnSpPr>
        <p:spPr>
          <a:xfrm flipH="1" flipV="1">
            <a:off x="7121335" y="2112019"/>
            <a:ext cx="311768" cy="35485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55B6E6E-11FB-634F-971F-DBFD48761E5E}"/>
              </a:ext>
            </a:extLst>
          </p:cNvPr>
          <p:cNvCxnSpPr>
            <a:cxnSpLocks/>
            <a:stCxn id="71" idx="7"/>
            <a:endCxn id="70" idx="3"/>
          </p:cNvCxnSpPr>
          <p:nvPr/>
        </p:nvCxnSpPr>
        <p:spPr>
          <a:xfrm flipV="1">
            <a:off x="6778484" y="2112019"/>
            <a:ext cx="244819" cy="22793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C20423B-1F82-FC49-BFAD-832F27B017F9}"/>
              </a:ext>
            </a:extLst>
          </p:cNvPr>
          <p:cNvCxnSpPr>
            <a:cxnSpLocks/>
            <a:stCxn id="69" idx="5"/>
            <a:endCxn id="70" idx="1"/>
          </p:cNvCxnSpPr>
          <p:nvPr/>
        </p:nvCxnSpPr>
        <p:spPr>
          <a:xfrm>
            <a:off x="6604860" y="1824152"/>
            <a:ext cx="418443" cy="18795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1F64AB1-41A9-5C44-B494-D48FA784E7CD}"/>
              </a:ext>
            </a:extLst>
          </p:cNvPr>
          <p:cNvCxnSpPr>
            <a:cxnSpLocks/>
            <a:stCxn id="68" idx="5"/>
            <a:endCxn id="69" idx="1"/>
          </p:cNvCxnSpPr>
          <p:nvPr/>
        </p:nvCxnSpPr>
        <p:spPr>
          <a:xfrm>
            <a:off x="6241558" y="1496961"/>
            <a:ext cx="265270" cy="22727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BFFACCE-4BD9-BE45-A2B4-273CC4648511}"/>
              </a:ext>
            </a:extLst>
          </p:cNvPr>
          <p:cNvCxnSpPr>
            <a:cxnSpLocks/>
            <a:stCxn id="69" idx="4"/>
            <a:endCxn id="71" idx="1"/>
          </p:cNvCxnSpPr>
          <p:nvPr/>
        </p:nvCxnSpPr>
        <p:spPr>
          <a:xfrm>
            <a:off x="6555844" y="1844845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4E96808-67F2-514F-9D15-8B79301B9EA2}"/>
              </a:ext>
            </a:extLst>
          </p:cNvPr>
          <p:cNvCxnSpPr>
            <a:cxnSpLocks/>
            <a:stCxn id="70" idx="7"/>
            <a:endCxn id="75" idx="4"/>
          </p:cNvCxnSpPr>
          <p:nvPr/>
        </p:nvCxnSpPr>
        <p:spPr>
          <a:xfrm flipV="1">
            <a:off x="7121335" y="1747953"/>
            <a:ext cx="20303" cy="26415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C4B4AF0-F3D3-6E43-92F8-92C41A9AB1F5}"/>
              </a:ext>
            </a:extLst>
          </p:cNvPr>
          <p:cNvCxnSpPr>
            <a:cxnSpLocks/>
            <a:stCxn id="69" idx="7"/>
            <a:endCxn id="75" idx="2"/>
          </p:cNvCxnSpPr>
          <p:nvPr/>
        </p:nvCxnSpPr>
        <p:spPr>
          <a:xfrm flipV="1">
            <a:off x="6604860" y="1677304"/>
            <a:ext cx="467459" cy="4693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5E10DB5-C6A3-814A-BFD4-0EF06115DA38}"/>
              </a:ext>
            </a:extLst>
          </p:cNvPr>
          <p:cNvCxnSpPr>
            <a:cxnSpLocks/>
            <a:stCxn id="75" idx="6"/>
            <a:endCxn id="77" idx="2"/>
          </p:cNvCxnSpPr>
          <p:nvPr/>
        </p:nvCxnSpPr>
        <p:spPr>
          <a:xfrm flipV="1">
            <a:off x="7210957" y="1623833"/>
            <a:ext cx="976467" cy="5347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2D7EDA6-39EA-AD4F-8E4F-8202B53764DE}"/>
              </a:ext>
            </a:extLst>
          </p:cNvPr>
          <p:cNvCxnSpPr>
            <a:cxnSpLocks/>
            <a:stCxn id="74" idx="0"/>
            <a:endCxn id="67" idx="4"/>
          </p:cNvCxnSpPr>
          <p:nvPr/>
        </p:nvCxnSpPr>
        <p:spPr>
          <a:xfrm flipV="1">
            <a:off x="8350776" y="2203361"/>
            <a:ext cx="0" cy="65456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EB5B280-0840-7243-8C13-8C542176B9BA}"/>
              </a:ext>
            </a:extLst>
          </p:cNvPr>
          <p:cNvCxnSpPr>
            <a:cxnSpLocks/>
            <a:stCxn id="75" idx="5"/>
            <a:endCxn id="95" idx="1"/>
          </p:cNvCxnSpPr>
          <p:nvPr/>
        </p:nvCxnSpPr>
        <p:spPr>
          <a:xfrm>
            <a:off x="7190654" y="1727260"/>
            <a:ext cx="342715" cy="176917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3B42B5DF-8F15-8847-B3F4-6F5995B7FC09}"/>
              </a:ext>
            </a:extLst>
          </p:cNvPr>
          <p:cNvSpPr/>
          <p:nvPr/>
        </p:nvSpPr>
        <p:spPr>
          <a:xfrm>
            <a:off x="7513066" y="347573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C9480ED-FCB5-4249-BCC8-81C614374116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3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27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CF7D3DC-B36F-0949-8DEB-5821FB1CD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602" y="713573"/>
            <a:ext cx="4348017" cy="43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15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6FAEA5-D6C2-CC42-B43C-B6745C23D7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low stretch tree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6FAEA5-D6C2-CC42-B43C-B6745C23D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</p:spPr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Stretch of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w.r.t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stretch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ath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  <a:blipFill>
                <a:blip r:embed="rId4"/>
                <a:stretch>
                  <a:fillRect l="-1278"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58430819-F56A-BE4F-B7C1-451DD2A9D696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A685249-631D-2A42-98FC-9604A500235F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68471E-AA1C-9248-9805-C3B9E5EF49DC}"/>
              </a:ext>
            </a:extLst>
          </p:cNvPr>
          <p:cNvCxnSpPr>
            <a:cxnSpLocks/>
            <a:stCxn id="67" idx="7"/>
            <a:endCxn id="76" idx="3"/>
          </p:cNvCxnSpPr>
          <p:nvPr/>
        </p:nvCxnSpPr>
        <p:spPr>
          <a:xfrm flipV="1">
            <a:off x="8399792" y="1713790"/>
            <a:ext cx="213884" cy="3689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4194B4F5-2340-EE4F-9C7B-9D058CE12FAF}"/>
              </a:ext>
            </a:extLst>
          </p:cNvPr>
          <p:cNvSpPr/>
          <p:nvPr/>
        </p:nvSpPr>
        <p:spPr>
          <a:xfrm>
            <a:off x="8281457" y="20620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29D80A5-7CD8-DA4A-BCCA-4330B71C3DD4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0B0828E-4351-5543-97E7-C2DBE2E5D7F7}"/>
              </a:ext>
            </a:extLst>
          </p:cNvPr>
          <p:cNvSpPr/>
          <p:nvPr/>
        </p:nvSpPr>
        <p:spPr>
          <a:xfrm>
            <a:off x="6486525" y="170354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116CD93-E18F-944A-B8CC-96B5BE625536}"/>
              </a:ext>
            </a:extLst>
          </p:cNvPr>
          <p:cNvSpPr/>
          <p:nvPr/>
        </p:nvSpPr>
        <p:spPr>
          <a:xfrm>
            <a:off x="7003000" y="199141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F91A8F7-7EFE-B143-9967-BA9BD29D6FF4}"/>
              </a:ext>
            </a:extLst>
          </p:cNvPr>
          <p:cNvSpPr/>
          <p:nvPr/>
        </p:nvSpPr>
        <p:spPr>
          <a:xfrm>
            <a:off x="6660149" y="23192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C9EF1CC-E2B3-1C4D-AC4B-E778BE95655B}"/>
              </a:ext>
            </a:extLst>
          </p:cNvPr>
          <p:cNvSpPr/>
          <p:nvPr/>
        </p:nvSpPr>
        <p:spPr>
          <a:xfrm>
            <a:off x="7668687" y="284366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54998B8-D938-9441-AC28-49E0E736AEF6}"/>
              </a:ext>
            </a:extLst>
          </p:cNvPr>
          <p:cNvSpPr/>
          <p:nvPr/>
        </p:nvSpPr>
        <p:spPr>
          <a:xfrm>
            <a:off x="7412800" y="244618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1DDDC51-18E9-7D4D-8211-2DB2251D411D}"/>
              </a:ext>
            </a:extLst>
          </p:cNvPr>
          <p:cNvSpPr/>
          <p:nvPr/>
        </p:nvSpPr>
        <p:spPr>
          <a:xfrm>
            <a:off x="8281457" y="285792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0582A33-DF92-A643-9FE0-2D490227552E}"/>
              </a:ext>
            </a:extLst>
          </p:cNvPr>
          <p:cNvSpPr/>
          <p:nvPr/>
        </p:nvSpPr>
        <p:spPr>
          <a:xfrm>
            <a:off x="7072319" y="160665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281E755-D11B-B84D-AC08-A94ABCB8EFC2}"/>
              </a:ext>
            </a:extLst>
          </p:cNvPr>
          <p:cNvSpPr/>
          <p:nvPr/>
        </p:nvSpPr>
        <p:spPr>
          <a:xfrm>
            <a:off x="8593373" y="15931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FE244B7-0FD4-1948-8106-BBDB8333B5F5}"/>
              </a:ext>
            </a:extLst>
          </p:cNvPr>
          <p:cNvSpPr/>
          <p:nvPr/>
        </p:nvSpPr>
        <p:spPr>
          <a:xfrm>
            <a:off x="8187424" y="155318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ED59548-5BE0-434E-BBDB-B40A7167E4BD}"/>
              </a:ext>
            </a:extLst>
          </p:cNvPr>
          <p:cNvCxnSpPr>
            <a:cxnSpLocks/>
            <a:stCxn id="77" idx="6"/>
            <a:endCxn id="76" idx="2"/>
          </p:cNvCxnSpPr>
          <p:nvPr/>
        </p:nvCxnSpPr>
        <p:spPr>
          <a:xfrm>
            <a:off x="8326062" y="1623833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0DFAB16-3F6A-3A49-A532-0D59ACD64BC7}"/>
              </a:ext>
            </a:extLst>
          </p:cNvPr>
          <p:cNvCxnSpPr>
            <a:cxnSpLocks/>
            <a:stCxn id="77" idx="4"/>
            <a:endCxn id="67" idx="1"/>
          </p:cNvCxnSpPr>
          <p:nvPr/>
        </p:nvCxnSpPr>
        <p:spPr>
          <a:xfrm>
            <a:off x="8256743" y="1694482"/>
            <a:ext cx="45017" cy="3882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D15112F-A2D0-134E-802F-CB7742955FED}"/>
              </a:ext>
            </a:extLst>
          </p:cNvPr>
          <p:cNvCxnSpPr>
            <a:cxnSpLocks/>
            <a:stCxn id="73" idx="7"/>
            <a:endCxn id="67" idx="2"/>
          </p:cNvCxnSpPr>
          <p:nvPr/>
        </p:nvCxnSpPr>
        <p:spPr>
          <a:xfrm flipV="1">
            <a:off x="7531135" y="2132712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ECC0543-F10E-5E4C-9125-8AF742266A99}"/>
              </a:ext>
            </a:extLst>
          </p:cNvPr>
          <p:cNvCxnSpPr>
            <a:cxnSpLocks/>
            <a:stCxn id="73" idx="5"/>
            <a:endCxn id="72" idx="1"/>
          </p:cNvCxnSpPr>
          <p:nvPr/>
        </p:nvCxnSpPr>
        <p:spPr>
          <a:xfrm>
            <a:off x="7531135" y="2566789"/>
            <a:ext cx="157855" cy="2975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0C7BC59-6233-0542-9753-1286ED6CCDF7}"/>
              </a:ext>
            </a:extLst>
          </p:cNvPr>
          <p:cNvCxnSpPr>
            <a:cxnSpLocks/>
            <a:stCxn id="72" idx="4"/>
          </p:cNvCxnSpPr>
          <p:nvPr/>
        </p:nvCxnSpPr>
        <p:spPr>
          <a:xfrm flipH="1">
            <a:off x="7536808" y="2984958"/>
            <a:ext cx="201198" cy="5114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4EEDAA4-6BB9-DA4C-863A-B0148ED56840}"/>
              </a:ext>
            </a:extLst>
          </p:cNvPr>
          <p:cNvCxnSpPr>
            <a:cxnSpLocks/>
            <a:stCxn id="72" idx="6"/>
            <a:endCxn id="74" idx="2"/>
          </p:cNvCxnSpPr>
          <p:nvPr/>
        </p:nvCxnSpPr>
        <p:spPr>
          <a:xfrm>
            <a:off x="7807325" y="2914309"/>
            <a:ext cx="474132" cy="142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414CF3E-0680-4744-B595-F9C43606F8C3}"/>
              </a:ext>
            </a:extLst>
          </p:cNvPr>
          <p:cNvCxnSpPr>
            <a:cxnSpLocks/>
            <a:endCxn id="74" idx="3"/>
          </p:cNvCxnSpPr>
          <p:nvPr/>
        </p:nvCxnSpPr>
        <p:spPr>
          <a:xfrm flipV="1">
            <a:off x="7634840" y="2978534"/>
            <a:ext cx="666920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527A620-A10F-E843-9293-F6DB6AF0F377}"/>
              </a:ext>
            </a:extLst>
          </p:cNvPr>
          <p:cNvCxnSpPr>
            <a:cxnSpLocks/>
            <a:stCxn id="73" idx="1"/>
            <a:endCxn id="70" idx="5"/>
          </p:cNvCxnSpPr>
          <p:nvPr/>
        </p:nvCxnSpPr>
        <p:spPr>
          <a:xfrm flipH="1" flipV="1">
            <a:off x="7121335" y="2112019"/>
            <a:ext cx="311768" cy="3548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CE50DCC-E35B-8142-9296-D000E014E05E}"/>
              </a:ext>
            </a:extLst>
          </p:cNvPr>
          <p:cNvCxnSpPr>
            <a:cxnSpLocks/>
            <a:stCxn id="71" idx="7"/>
            <a:endCxn id="70" idx="3"/>
          </p:cNvCxnSpPr>
          <p:nvPr/>
        </p:nvCxnSpPr>
        <p:spPr>
          <a:xfrm flipV="1">
            <a:off x="6778484" y="2112019"/>
            <a:ext cx="244819" cy="2279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3E20E0F-BFC5-DE42-A2AD-EEB0A8E28B71}"/>
              </a:ext>
            </a:extLst>
          </p:cNvPr>
          <p:cNvCxnSpPr>
            <a:cxnSpLocks/>
            <a:stCxn id="69" idx="5"/>
            <a:endCxn id="70" idx="1"/>
          </p:cNvCxnSpPr>
          <p:nvPr/>
        </p:nvCxnSpPr>
        <p:spPr>
          <a:xfrm>
            <a:off x="6604860" y="1824152"/>
            <a:ext cx="418443" cy="1879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3576A99-3A00-6C48-8B78-5E5EBE5C80D4}"/>
              </a:ext>
            </a:extLst>
          </p:cNvPr>
          <p:cNvCxnSpPr>
            <a:cxnSpLocks/>
            <a:stCxn id="68" idx="5"/>
            <a:endCxn id="69" idx="1"/>
          </p:cNvCxnSpPr>
          <p:nvPr/>
        </p:nvCxnSpPr>
        <p:spPr>
          <a:xfrm>
            <a:off x="6241558" y="1496961"/>
            <a:ext cx="265270" cy="2272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182FE91-6F1A-8149-9A58-7283ED1A8100}"/>
              </a:ext>
            </a:extLst>
          </p:cNvPr>
          <p:cNvCxnSpPr>
            <a:cxnSpLocks/>
            <a:stCxn id="69" idx="4"/>
            <a:endCxn id="71" idx="1"/>
          </p:cNvCxnSpPr>
          <p:nvPr/>
        </p:nvCxnSpPr>
        <p:spPr>
          <a:xfrm>
            <a:off x="6555844" y="1844845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CE7F682-F1D5-EF4F-917D-AAB0BA63D0B8}"/>
              </a:ext>
            </a:extLst>
          </p:cNvPr>
          <p:cNvCxnSpPr>
            <a:cxnSpLocks/>
            <a:stCxn id="70" idx="7"/>
            <a:endCxn id="75" idx="4"/>
          </p:cNvCxnSpPr>
          <p:nvPr/>
        </p:nvCxnSpPr>
        <p:spPr>
          <a:xfrm flipV="1">
            <a:off x="7121335" y="1747953"/>
            <a:ext cx="20303" cy="2641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AFB5B9-11DD-E441-91E2-AD79D3162959}"/>
              </a:ext>
            </a:extLst>
          </p:cNvPr>
          <p:cNvCxnSpPr>
            <a:cxnSpLocks/>
            <a:stCxn id="69" idx="7"/>
            <a:endCxn id="75" idx="2"/>
          </p:cNvCxnSpPr>
          <p:nvPr/>
        </p:nvCxnSpPr>
        <p:spPr>
          <a:xfrm flipV="1">
            <a:off x="6604860" y="1677304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9BC36DB-214C-9E4C-A3C5-4FB7ACFB1083}"/>
              </a:ext>
            </a:extLst>
          </p:cNvPr>
          <p:cNvCxnSpPr>
            <a:cxnSpLocks/>
            <a:stCxn id="75" idx="6"/>
            <a:endCxn id="77" idx="2"/>
          </p:cNvCxnSpPr>
          <p:nvPr/>
        </p:nvCxnSpPr>
        <p:spPr>
          <a:xfrm flipV="1">
            <a:off x="7210957" y="1623833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D7484E1-5C84-354D-8AAA-8166FB320F19}"/>
              </a:ext>
            </a:extLst>
          </p:cNvPr>
          <p:cNvCxnSpPr>
            <a:cxnSpLocks/>
            <a:stCxn id="74" idx="0"/>
            <a:endCxn id="67" idx="4"/>
          </p:cNvCxnSpPr>
          <p:nvPr/>
        </p:nvCxnSpPr>
        <p:spPr>
          <a:xfrm flipV="1">
            <a:off x="8350776" y="2203361"/>
            <a:ext cx="0" cy="6545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8C5A53A-7847-5749-AE94-9FC5C1E747E9}"/>
              </a:ext>
            </a:extLst>
          </p:cNvPr>
          <p:cNvCxnSpPr>
            <a:cxnSpLocks/>
            <a:stCxn id="75" idx="5"/>
            <a:endCxn id="95" idx="1"/>
          </p:cNvCxnSpPr>
          <p:nvPr/>
        </p:nvCxnSpPr>
        <p:spPr>
          <a:xfrm>
            <a:off x="7190654" y="1727260"/>
            <a:ext cx="342715" cy="17691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FFE80734-19B7-844E-996C-F3B0CF9B0FED}"/>
              </a:ext>
            </a:extLst>
          </p:cNvPr>
          <p:cNvSpPr/>
          <p:nvPr/>
        </p:nvSpPr>
        <p:spPr>
          <a:xfrm>
            <a:off x="7513066" y="347573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680855A-0013-2646-846C-46D2874A7B88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935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6FAEA5-D6C2-CC42-B43C-B6745C23D7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low stretch tree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6FAEA5-D6C2-CC42-B43C-B6745C23D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</p:spPr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Stretch of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w.r.t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stretch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ath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low stretch tree </a:t>
                </a:r>
              </a:p>
              <a:p>
                <a:r>
                  <a:rPr lang="en-US" dirty="0"/>
                  <a:t>Tree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where average stretch</a:t>
                </a:r>
              </a:p>
              <a:p>
                <a:r>
                  <a:rPr lang="en-US" dirty="0"/>
                  <a:t>across all graph edges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stretch? Any tree will do for us.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  <a:blipFill>
                <a:blip r:embed="rId4"/>
                <a:stretch>
                  <a:fillRect l="-1278"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52D7E7C-1F9E-A244-898A-888CB4382081}"/>
              </a:ext>
            </a:extLst>
          </p:cNvPr>
          <p:cNvCxnSpPr>
            <a:cxnSpLocks/>
            <a:stCxn id="36" idx="7"/>
            <a:endCxn id="45" idx="3"/>
          </p:cNvCxnSpPr>
          <p:nvPr/>
        </p:nvCxnSpPr>
        <p:spPr>
          <a:xfrm flipV="1">
            <a:off x="8399792" y="1713790"/>
            <a:ext cx="213884" cy="368966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9C887F7-69B8-2C48-B398-B193BB3095FF}"/>
              </a:ext>
            </a:extLst>
          </p:cNvPr>
          <p:cNvSpPr/>
          <p:nvPr/>
        </p:nvSpPr>
        <p:spPr>
          <a:xfrm>
            <a:off x="8281457" y="20620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8430819-F56A-BE4F-B7C1-451DD2A9D696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7CC8570-E0B5-4440-B38B-79DDFA60AE89}"/>
              </a:ext>
            </a:extLst>
          </p:cNvPr>
          <p:cNvSpPr/>
          <p:nvPr/>
        </p:nvSpPr>
        <p:spPr>
          <a:xfrm>
            <a:off x="6486525" y="170354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5EFE0B-6000-5A4E-A35A-23A31EF1E911}"/>
              </a:ext>
            </a:extLst>
          </p:cNvPr>
          <p:cNvSpPr/>
          <p:nvPr/>
        </p:nvSpPr>
        <p:spPr>
          <a:xfrm>
            <a:off x="7003000" y="199141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D42F304-12B9-744C-8765-B756EC466AAE}"/>
              </a:ext>
            </a:extLst>
          </p:cNvPr>
          <p:cNvSpPr/>
          <p:nvPr/>
        </p:nvSpPr>
        <p:spPr>
          <a:xfrm>
            <a:off x="6660149" y="23192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F42696-2906-DD4F-8484-354B05D94AFB}"/>
              </a:ext>
            </a:extLst>
          </p:cNvPr>
          <p:cNvSpPr/>
          <p:nvPr/>
        </p:nvSpPr>
        <p:spPr>
          <a:xfrm>
            <a:off x="7668687" y="284366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C09BAD1-1693-9541-BA35-0A0D7C1FD2D9}"/>
              </a:ext>
            </a:extLst>
          </p:cNvPr>
          <p:cNvSpPr/>
          <p:nvPr/>
        </p:nvSpPr>
        <p:spPr>
          <a:xfrm>
            <a:off x="7412800" y="244618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089583F-8713-7A4C-B509-2BB877568953}"/>
              </a:ext>
            </a:extLst>
          </p:cNvPr>
          <p:cNvSpPr/>
          <p:nvPr/>
        </p:nvSpPr>
        <p:spPr>
          <a:xfrm>
            <a:off x="8281457" y="285792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653D11C-3188-D441-9406-65BB623172B6}"/>
              </a:ext>
            </a:extLst>
          </p:cNvPr>
          <p:cNvSpPr/>
          <p:nvPr/>
        </p:nvSpPr>
        <p:spPr>
          <a:xfrm>
            <a:off x="7072319" y="160665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1C92031-BDF8-F541-B554-5BE8AA696071}"/>
              </a:ext>
            </a:extLst>
          </p:cNvPr>
          <p:cNvSpPr/>
          <p:nvPr/>
        </p:nvSpPr>
        <p:spPr>
          <a:xfrm>
            <a:off x="8593373" y="15931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C8C1941-91E0-9B46-9D9E-4F7F0E19EBE1}"/>
              </a:ext>
            </a:extLst>
          </p:cNvPr>
          <p:cNvSpPr/>
          <p:nvPr/>
        </p:nvSpPr>
        <p:spPr>
          <a:xfrm>
            <a:off x="8187424" y="155318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BFB080-8C76-C745-ADD2-347DBC1283D8}"/>
              </a:ext>
            </a:extLst>
          </p:cNvPr>
          <p:cNvCxnSpPr>
            <a:cxnSpLocks/>
            <a:stCxn id="46" idx="6"/>
            <a:endCxn id="45" idx="2"/>
          </p:cNvCxnSpPr>
          <p:nvPr/>
        </p:nvCxnSpPr>
        <p:spPr>
          <a:xfrm>
            <a:off x="8326062" y="1623833"/>
            <a:ext cx="267311" cy="40001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C629DE-2569-464F-9728-EBFFDFCDB4F1}"/>
              </a:ext>
            </a:extLst>
          </p:cNvPr>
          <p:cNvCxnSpPr>
            <a:cxnSpLocks/>
            <a:stCxn id="46" idx="4"/>
            <a:endCxn id="36" idx="1"/>
          </p:cNvCxnSpPr>
          <p:nvPr/>
        </p:nvCxnSpPr>
        <p:spPr>
          <a:xfrm>
            <a:off x="8256743" y="1694482"/>
            <a:ext cx="45017" cy="388274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391BF65-DA95-9141-BD82-91E32EB5AF30}"/>
              </a:ext>
            </a:extLst>
          </p:cNvPr>
          <p:cNvCxnSpPr>
            <a:cxnSpLocks/>
            <a:stCxn id="42" idx="7"/>
            <a:endCxn id="36" idx="2"/>
          </p:cNvCxnSpPr>
          <p:nvPr/>
        </p:nvCxnSpPr>
        <p:spPr>
          <a:xfrm flipV="1">
            <a:off x="7531135" y="2132712"/>
            <a:ext cx="750322" cy="334165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8D95BB-6B90-1641-87FC-444CD6B7FEEB}"/>
              </a:ext>
            </a:extLst>
          </p:cNvPr>
          <p:cNvCxnSpPr>
            <a:cxnSpLocks/>
            <a:stCxn id="42" idx="5"/>
            <a:endCxn id="41" idx="1"/>
          </p:cNvCxnSpPr>
          <p:nvPr/>
        </p:nvCxnSpPr>
        <p:spPr>
          <a:xfrm>
            <a:off x="7531135" y="2566789"/>
            <a:ext cx="157855" cy="2975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9EAFDB8-E02F-7740-9429-77502798ACF7}"/>
              </a:ext>
            </a:extLst>
          </p:cNvPr>
          <p:cNvCxnSpPr>
            <a:cxnSpLocks/>
            <a:stCxn id="41" idx="4"/>
          </p:cNvCxnSpPr>
          <p:nvPr/>
        </p:nvCxnSpPr>
        <p:spPr>
          <a:xfrm flipH="1">
            <a:off x="7536808" y="2984958"/>
            <a:ext cx="201198" cy="5114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F888DA-EF72-F04A-8F2C-5895295D235D}"/>
              </a:ext>
            </a:extLst>
          </p:cNvPr>
          <p:cNvCxnSpPr>
            <a:cxnSpLocks/>
            <a:stCxn id="41" idx="6"/>
            <a:endCxn id="43" idx="2"/>
          </p:cNvCxnSpPr>
          <p:nvPr/>
        </p:nvCxnSpPr>
        <p:spPr>
          <a:xfrm>
            <a:off x="7807325" y="2914309"/>
            <a:ext cx="474132" cy="14269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9EC065-A889-7E4F-8354-6B6674163E35}"/>
              </a:ext>
            </a:extLst>
          </p:cNvPr>
          <p:cNvCxnSpPr>
            <a:cxnSpLocks/>
            <a:endCxn id="43" idx="3"/>
          </p:cNvCxnSpPr>
          <p:nvPr/>
        </p:nvCxnSpPr>
        <p:spPr>
          <a:xfrm flipV="1">
            <a:off x="7634840" y="2978534"/>
            <a:ext cx="666920" cy="517898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39517FB-92D2-494A-870B-B71EEF247144}"/>
              </a:ext>
            </a:extLst>
          </p:cNvPr>
          <p:cNvCxnSpPr>
            <a:cxnSpLocks/>
            <a:stCxn id="42" idx="1"/>
            <a:endCxn id="39" idx="5"/>
          </p:cNvCxnSpPr>
          <p:nvPr/>
        </p:nvCxnSpPr>
        <p:spPr>
          <a:xfrm flipH="1" flipV="1">
            <a:off x="7121335" y="2112019"/>
            <a:ext cx="311768" cy="3548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6299E3D-FF93-D145-9E63-1754E2931F71}"/>
              </a:ext>
            </a:extLst>
          </p:cNvPr>
          <p:cNvCxnSpPr>
            <a:cxnSpLocks/>
            <a:stCxn id="40" idx="7"/>
            <a:endCxn id="39" idx="3"/>
          </p:cNvCxnSpPr>
          <p:nvPr/>
        </p:nvCxnSpPr>
        <p:spPr>
          <a:xfrm flipV="1">
            <a:off x="6778484" y="2112019"/>
            <a:ext cx="244819" cy="227930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213157B-603E-324A-9221-5D87D2FBA304}"/>
              </a:ext>
            </a:extLst>
          </p:cNvPr>
          <p:cNvCxnSpPr>
            <a:cxnSpLocks/>
            <a:stCxn id="38" idx="5"/>
            <a:endCxn id="39" idx="1"/>
          </p:cNvCxnSpPr>
          <p:nvPr/>
        </p:nvCxnSpPr>
        <p:spPr>
          <a:xfrm>
            <a:off x="6604860" y="1824152"/>
            <a:ext cx="418443" cy="187955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FFD5810-25E2-3D4F-865D-8E3767C0172B}"/>
              </a:ext>
            </a:extLst>
          </p:cNvPr>
          <p:cNvCxnSpPr>
            <a:cxnSpLocks/>
            <a:stCxn id="37" idx="5"/>
            <a:endCxn id="38" idx="1"/>
          </p:cNvCxnSpPr>
          <p:nvPr/>
        </p:nvCxnSpPr>
        <p:spPr>
          <a:xfrm>
            <a:off x="6241558" y="1496961"/>
            <a:ext cx="265270" cy="227279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833C093-2CAE-EB49-A6B6-E528E3F916FF}"/>
              </a:ext>
            </a:extLst>
          </p:cNvPr>
          <p:cNvCxnSpPr>
            <a:cxnSpLocks/>
            <a:stCxn id="38" idx="4"/>
            <a:endCxn id="40" idx="1"/>
          </p:cNvCxnSpPr>
          <p:nvPr/>
        </p:nvCxnSpPr>
        <p:spPr>
          <a:xfrm>
            <a:off x="6555844" y="1844845"/>
            <a:ext cx="124608" cy="495104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2B97D1F-2FA7-0D48-B3A7-4A8F8754A70B}"/>
              </a:ext>
            </a:extLst>
          </p:cNvPr>
          <p:cNvCxnSpPr>
            <a:cxnSpLocks/>
            <a:stCxn id="39" idx="7"/>
            <a:endCxn id="44" idx="4"/>
          </p:cNvCxnSpPr>
          <p:nvPr/>
        </p:nvCxnSpPr>
        <p:spPr>
          <a:xfrm flipV="1">
            <a:off x="7121335" y="1747953"/>
            <a:ext cx="20303" cy="2641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04C0F16-4FEF-3C49-8594-464F8DA997CF}"/>
              </a:ext>
            </a:extLst>
          </p:cNvPr>
          <p:cNvCxnSpPr>
            <a:cxnSpLocks/>
            <a:stCxn id="38" idx="7"/>
            <a:endCxn id="44" idx="2"/>
          </p:cNvCxnSpPr>
          <p:nvPr/>
        </p:nvCxnSpPr>
        <p:spPr>
          <a:xfrm flipV="1">
            <a:off x="6604860" y="1677304"/>
            <a:ext cx="467459" cy="46936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5DBD31D-853A-554F-A9A6-48F257B368BD}"/>
              </a:ext>
            </a:extLst>
          </p:cNvPr>
          <p:cNvCxnSpPr>
            <a:cxnSpLocks/>
            <a:stCxn id="44" idx="6"/>
            <a:endCxn id="46" idx="2"/>
          </p:cNvCxnSpPr>
          <p:nvPr/>
        </p:nvCxnSpPr>
        <p:spPr>
          <a:xfrm flipV="1">
            <a:off x="7210957" y="1623833"/>
            <a:ext cx="976467" cy="53471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AC78DB6-635F-B34B-B76C-78EC95436C72}"/>
              </a:ext>
            </a:extLst>
          </p:cNvPr>
          <p:cNvCxnSpPr>
            <a:cxnSpLocks/>
            <a:stCxn id="43" idx="0"/>
            <a:endCxn id="36" idx="4"/>
          </p:cNvCxnSpPr>
          <p:nvPr/>
        </p:nvCxnSpPr>
        <p:spPr>
          <a:xfrm flipV="1">
            <a:off x="8350776" y="2203361"/>
            <a:ext cx="0" cy="654568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A568F5A-3DE1-2340-9685-9F94C58B5C6A}"/>
              </a:ext>
            </a:extLst>
          </p:cNvPr>
          <p:cNvCxnSpPr>
            <a:cxnSpLocks/>
            <a:stCxn id="44" idx="5"/>
            <a:endCxn id="64" idx="1"/>
          </p:cNvCxnSpPr>
          <p:nvPr/>
        </p:nvCxnSpPr>
        <p:spPr>
          <a:xfrm>
            <a:off x="7190654" y="1727260"/>
            <a:ext cx="342715" cy="17691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379DB6C-2995-5441-8CB7-D52670C15BCD}"/>
              </a:ext>
            </a:extLst>
          </p:cNvPr>
          <p:cNvSpPr/>
          <p:nvPr/>
        </p:nvSpPr>
        <p:spPr>
          <a:xfrm>
            <a:off x="7513066" y="347573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A685249-631D-2A42-98FC-9604A500235F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609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235E-F33D-544C-A20B-6A2C7B14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-expander</a:t>
                </a:r>
              </a:p>
              <a:p>
                <a:r>
                  <a:rPr lang="en-US" sz="2400" dirty="0"/>
                  <a:t>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|/2</m:t>
                    </m:r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leaving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incident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b="1" dirty="0"/>
                  <a:t>Expander partitioning </a:t>
                </a:r>
                <a:r>
                  <a:rPr lang="en-US" sz="2400" dirty="0"/>
                  <a:t>of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Partition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into disjoint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each induced subgraph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/>
                  <a:t>-expander, and </a:t>
                </a:r>
              </a:p>
              <a:p>
                <a:r>
                  <a:rPr lang="en-US" sz="2400" dirty="0"/>
                  <a:t>at least half of all edges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are not cut by the partition.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  <a:blipFill>
                <a:blip r:embed="rId3"/>
                <a:stretch>
                  <a:fillRect l="-1156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C94F06-56FF-B841-9529-B7B728F27B78}"/>
              </a:ext>
            </a:extLst>
          </p:cNvPr>
          <p:cNvCxnSpPr>
            <a:cxnSpLocks/>
            <a:stCxn id="5" idx="7"/>
            <a:endCxn id="14" idx="3"/>
          </p:cNvCxnSpPr>
          <p:nvPr/>
        </p:nvCxnSpPr>
        <p:spPr>
          <a:xfrm flipV="1">
            <a:off x="8526704" y="1025328"/>
            <a:ext cx="213884" cy="3689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1BC006E-5078-1742-A60B-0CE89D33CCEA}"/>
              </a:ext>
            </a:extLst>
          </p:cNvPr>
          <p:cNvSpPr/>
          <p:nvPr/>
        </p:nvSpPr>
        <p:spPr>
          <a:xfrm>
            <a:off x="8408369" y="137360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7FF120-4B18-E343-B9F6-93FD2D6757FE}"/>
              </a:ext>
            </a:extLst>
          </p:cNvPr>
          <p:cNvSpPr/>
          <p:nvPr/>
        </p:nvSpPr>
        <p:spPr>
          <a:xfrm>
            <a:off x="6613437" y="10150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D19522-DBE2-6E4A-9FCE-1D9191230021}"/>
              </a:ext>
            </a:extLst>
          </p:cNvPr>
          <p:cNvSpPr/>
          <p:nvPr/>
        </p:nvSpPr>
        <p:spPr>
          <a:xfrm>
            <a:off x="7129912" y="130295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ABBEB0-4A46-E44A-A874-98B3C6CB283B}"/>
              </a:ext>
            </a:extLst>
          </p:cNvPr>
          <p:cNvSpPr/>
          <p:nvPr/>
        </p:nvSpPr>
        <p:spPr>
          <a:xfrm>
            <a:off x="6787061" y="163079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D627F3-FF81-6F4F-9D4F-69B8113EF117}"/>
              </a:ext>
            </a:extLst>
          </p:cNvPr>
          <p:cNvSpPr/>
          <p:nvPr/>
        </p:nvSpPr>
        <p:spPr>
          <a:xfrm>
            <a:off x="7795599" y="2155198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DFD4F2-C162-A246-B725-CE9E71C9874A}"/>
              </a:ext>
            </a:extLst>
          </p:cNvPr>
          <p:cNvSpPr/>
          <p:nvPr/>
        </p:nvSpPr>
        <p:spPr>
          <a:xfrm>
            <a:off x="7539712" y="1757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B26AE0-0855-B740-A8EF-3D4AF8027C3C}"/>
              </a:ext>
            </a:extLst>
          </p:cNvPr>
          <p:cNvSpPr/>
          <p:nvPr/>
        </p:nvSpPr>
        <p:spPr>
          <a:xfrm>
            <a:off x="8408369" y="21694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D8D443-0042-574B-9752-CC9B8F3682AF}"/>
              </a:ext>
            </a:extLst>
          </p:cNvPr>
          <p:cNvSpPr/>
          <p:nvPr/>
        </p:nvSpPr>
        <p:spPr>
          <a:xfrm>
            <a:off x="7199231" y="91819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3502C0-CC1B-7C44-87F1-D9B472A85A00}"/>
              </a:ext>
            </a:extLst>
          </p:cNvPr>
          <p:cNvSpPr/>
          <p:nvPr/>
        </p:nvSpPr>
        <p:spPr>
          <a:xfrm>
            <a:off x="8720285" y="90472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9DC97D-25EE-854F-99DE-6D8B22AA6829}"/>
              </a:ext>
            </a:extLst>
          </p:cNvPr>
          <p:cNvSpPr/>
          <p:nvPr/>
        </p:nvSpPr>
        <p:spPr>
          <a:xfrm>
            <a:off x="8314336" y="864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4F06EB-42DF-8647-9822-125E4A4DD8CD}"/>
              </a:ext>
            </a:extLst>
          </p:cNvPr>
          <p:cNvCxnSpPr>
            <a:cxnSpLocks/>
            <a:stCxn id="15" idx="6"/>
            <a:endCxn id="14" idx="2"/>
          </p:cNvCxnSpPr>
          <p:nvPr/>
        </p:nvCxnSpPr>
        <p:spPr>
          <a:xfrm>
            <a:off x="8452974" y="935371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3E00BF-B772-2C4B-8AEF-BF095D0F180A}"/>
              </a:ext>
            </a:extLst>
          </p:cNvPr>
          <p:cNvCxnSpPr>
            <a:cxnSpLocks/>
            <a:stCxn id="15" idx="4"/>
            <a:endCxn id="5" idx="1"/>
          </p:cNvCxnSpPr>
          <p:nvPr/>
        </p:nvCxnSpPr>
        <p:spPr>
          <a:xfrm>
            <a:off x="8383655" y="1006020"/>
            <a:ext cx="45017" cy="388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05B1F-8F98-7142-A24B-7262986826A0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658047" y="1444250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14DAC1-5BD7-B540-9B6D-6ACF24F2259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658047" y="1878327"/>
            <a:ext cx="157855" cy="2975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F89716-2CCC-144C-A771-74AD78E0F265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666120" y="2296496"/>
            <a:ext cx="198798" cy="5114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852699-339D-714D-8FFA-8FD0E18E952E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7934237" y="2225847"/>
            <a:ext cx="474132" cy="14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6DE075-6D01-E44D-BBCE-6A983BD21DBB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7764152" y="2290072"/>
            <a:ext cx="664520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E28A67-42EB-654E-8CB8-B06FBF5F7D0C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7248247" y="1423557"/>
            <a:ext cx="311768" cy="3548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E891DC-9A02-6443-837C-501D0B141FB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905396" y="1423557"/>
            <a:ext cx="244819" cy="2279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70A399-E38C-2649-BD82-CFC5F4867C4A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731772" y="1135690"/>
            <a:ext cx="418443" cy="1879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C29294-5E27-5345-9D58-9AC1371F0F0D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682756" y="1156383"/>
            <a:ext cx="124608" cy="495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D82BED-C6E2-E442-8D52-DF16DDF3741E}"/>
              </a:ext>
            </a:extLst>
          </p:cNvPr>
          <p:cNvCxnSpPr>
            <a:cxnSpLocks/>
            <a:stCxn id="8" idx="7"/>
            <a:endCxn id="13" idx="4"/>
          </p:cNvCxnSpPr>
          <p:nvPr/>
        </p:nvCxnSpPr>
        <p:spPr>
          <a:xfrm flipV="1">
            <a:off x="7248247" y="1059491"/>
            <a:ext cx="20303" cy="26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1943A2-3767-AC49-8777-1B3D1F02F355}"/>
              </a:ext>
            </a:extLst>
          </p:cNvPr>
          <p:cNvCxnSpPr>
            <a:cxnSpLocks/>
            <a:stCxn id="7" idx="7"/>
            <a:endCxn id="13" idx="2"/>
          </p:cNvCxnSpPr>
          <p:nvPr/>
        </p:nvCxnSpPr>
        <p:spPr>
          <a:xfrm flipV="1">
            <a:off x="6731772" y="988842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458D39-EA63-174C-99D3-93357A77D63B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 flipV="1">
            <a:off x="7337869" y="935371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70F159-3E04-094D-A99C-FBA7FE29D9F0}"/>
              </a:ext>
            </a:extLst>
          </p:cNvPr>
          <p:cNvCxnSpPr>
            <a:cxnSpLocks/>
            <a:stCxn id="12" idx="0"/>
            <a:endCxn id="5" idx="4"/>
          </p:cNvCxnSpPr>
          <p:nvPr/>
        </p:nvCxnSpPr>
        <p:spPr>
          <a:xfrm flipV="1">
            <a:off x="8477688" y="1514899"/>
            <a:ext cx="0" cy="6545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A2269E-4A38-8148-9AF2-5440F37F2E56}"/>
              </a:ext>
            </a:extLst>
          </p:cNvPr>
          <p:cNvCxnSpPr>
            <a:cxnSpLocks/>
            <a:stCxn id="13" idx="5"/>
            <a:endCxn id="33" idx="1"/>
          </p:cNvCxnSpPr>
          <p:nvPr/>
        </p:nvCxnSpPr>
        <p:spPr>
          <a:xfrm>
            <a:off x="7317566" y="1038798"/>
            <a:ext cx="346154" cy="17691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DC5A315-7F3F-0441-802A-096B0760F618}"/>
              </a:ext>
            </a:extLst>
          </p:cNvPr>
          <p:cNvSpPr/>
          <p:nvPr/>
        </p:nvSpPr>
        <p:spPr>
          <a:xfrm>
            <a:off x="7643417" y="278727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794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235E-F33D-544C-A20B-6A2C7B14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-expander</a:t>
                </a:r>
              </a:p>
              <a:p>
                <a:r>
                  <a:rPr lang="en-US" sz="2400" dirty="0"/>
                  <a:t>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|/2</m:t>
                    </m:r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leaving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incident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b="1" dirty="0"/>
                  <a:t>Sampling</a:t>
                </a:r>
              </a:p>
              <a:p>
                <a:r>
                  <a:rPr lang="en-US" sz="2400" dirty="0"/>
                  <a:t>Degree-based sampling (with edge reweighting)</a:t>
                </a:r>
              </a:p>
              <a:p>
                <a:r>
                  <a:rPr lang="en-US" sz="2400" dirty="0"/>
                  <a:t>in a dense expander will produce a sparser graph</a:t>
                </a:r>
              </a:p>
              <a:p>
                <a:r>
                  <a:rPr lang="en-US" sz="2400" dirty="0"/>
                  <a:t>where for any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is approximately preserved.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  <a:blipFill>
                <a:blip r:embed="rId3"/>
                <a:stretch>
                  <a:fillRect l="-1156" t="-1408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13E88D-DD2C-8844-91B0-E4A4B94F90CD}"/>
              </a:ext>
            </a:extLst>
          </p:cNvPr>
          <p:cNvCxnSpPr>
            <a:cxnSpLocks/>
            <a:stCxn id="35" idx="7"/>
            <a:endCxn id="44" idx="3"/>
          </p:cNvCxnSpPr>
          <p:nvPr/>
        </p:nvCxnSpPr>
        <p:spPr>
          <a:xfrm flipV="1">
            <a:off x="8526704" y="1025328"/>
            <a:ext cx="213884" cy="3689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E37FBF4-AFCA-1445-B157-7891B2DAF74C}"/>
              </a:ext>
            </a:extLst>
          </p:cNvPr>
          <p:cNvSpPr/>
          <p:nvPr/>
        </p:nvSpPr>
        <p:spPr>
          <a:xfrm>
            <a:off x="8408369" y="137360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18307BB-124F-4046-A871-446D74695C27}"/>
              </a:ext>
            </a:extLst>
          </p:cNvPr>
          <p:cNvSpPr/>
          <p:nvPr/>
        </p:nvSpPr>
        <p:spPr>
          <a:xfrm>
            <a:off x="6613437" y="10150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C62BAE-5FAA-B545-BE34-BC45E32FB8DB}"/>
              </a:ext>
            </a:extLst>
          </p:cNvPr>
          <p:cNvSpPr/>
          <p:nvPr/>
        </p:nvSpPr>
        <p:spPr>
          <a:xfrm>
            <a:off x="7129912" y="130295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DEEF6FF-BFC9-9347-A400-E8A2A98BDF7A}"/>
              </a:ext>
            </a:extLst>
          </p:cNvPr>
          <p:cNvSpPr/>
          <p:nvPr/>
        </p:nvSpPr>
        <p:spPr>
          <a:xfrm>
            <a:off x="6787061" y="163079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17C07F0-F9F7-8A4C-BC94-3EB136AB04D2}"/>
              </a:ext>
            </a:extLst>
          </p:cNvPr>
          <p:cNvSpPr/>
          <p:nvPr/>
        </p:nvSpPr>
        <p:spPr>
          <a:xfrm>
            <a:off x="7795599" y="2155198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F8A5FB3-E1B1-B342-9D81-03921B1001CD}"/>
              </a:ext>
            </a:extLst>
          </p:cNvPr>
          <p:cNvSpPr/>
          <p:nvPr/>
        </p:nvSpPr>
        <p:spPr>
          <a:xfrm>
            <a:off x="7539712" y="1757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437B0C1-DB0A-1348-82F4-222C4D5A0AF4}"/>
              </a:ext>
            </a:extLst>
          </p:cNvPr>
          <p:cNvSpPr/>
          <p:nvPr/>
        </p:nvSpPr>
        <p:spPr>
          <a:xfrm>
            <a:off x="8408369" y="21694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3055317-62E5-3749-B6A8-C76704B72B53}"/>
              </a:ext>
            </a:extLst>
          </p:cNvPr>
          <p:cNvSpPr/>
          <p:nvPr/>
        </p:nvSpPr>
        <p:spPr>
          <a:xfrm>
            <a:off x="7199231" y="91819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0CC661B-E4A7-B342-8819-61292EC08B11}"/>
              </a:ext>
            </a:extLst>
          </p:cNvPr>
          <p:cNvSpPr/>
          <p:nvPr/>
        </p:nvSpPr>
        <p:spPr>
          <a:xfrm>
            <a:off x="8720285" y="90472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1ACF850-E41F-2A4E-AEA3-B3A4D3E324D1}"/>
              </a:ext>
            </a:extLst>
          </p:cNvPr>
          <p:cNvSpPr/>
          <p:nvPr/>
        </p:nvSpPr>
        <p:spPr>
          <a:xfrm>
            <a:off x="8314336" y="864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B7E0CB-925C-4D47-B73B-CB677A381878}"/>
              </a:ext>
            </a:extLst>
          </p:cNvPr>
          <p:cNvCxnSpPr>
            <a:cxnSpLocks/>
            <a:stCxn id="45" idx="6"/>
            <a:endCxn id="44" idx="2"/>
          </p:cNvCxnSpPr>
          <p:nvPr/>
        </p:nvCxnSpPr>
        <p:spPr>
          <a:xfrm>
            <a:off x="8452974" y="935371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89441D-2992-FD49-BE07-BA0B226346DD}"/>
              </a:ext>
            </a:extLst>
          </p:cNvPr>
          <p:cNvCxnSpPr>
            <a:cxnSpLocks/>
            <a:stCxn id="45" idx="4"/>
            <a:endCxn id="35" idx="1"/>
          </p:cNvCxnSpPr>
          <p:nvPr/>
        </p:nvCxnSpPr>
        <p:spPr>
          <a:xfrm>
            <a:off x="8383655" y="1006020"/>
            <a:ext cx="45017" cy="388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72DE78-1AE7-E046-B29C-FE1AEF9992E9}"/>
              </a:ext>
            </a:extLst>
          </p:cNvPr>
          <p:cNvCxnSpPr>
            <a:cxnSpLocks/>
            <a:stCxn id="41" idx="7"/>
            <a:endCxn id="35" idx="2"/>
          </p:cNvCxnSpPr>
          <p:nvPr/>
        </p:nvCxnSpPr>
        <p:spPr>
          <a:xfrm flipV="1">
            <a:off x="7658047" y="1444250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70B7CE-AE8D-8E44-8F94-BE007C46250B}"/>
              </a:ext>
            </a:extLst>
          </p:cNvPr>
          <p:cNvCxnSpPr>
            <a:cxnSpLocks/>
            <a:stCxn id="41" idx="5"/>
            <a:endCxn id="40" idx="1"/>
          </p:cNvCxnSpPr>
          <p:nvPr/>
        </p:nvCxnSpPr>
        <p:spPr>
          <a:xfrm>
            <a:off x="7658047" y="1878327"/>
            <a:ext cx="157855" cy="2975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E700FC-DB5A-9E44-8023-777BEE3D1E59}"/>
              </a:ext>
            </a:extLst>
          </p:cNvPr>
          <p:cNvCxnSpPr>
            <a:cxnSpLocks/>
            <a:stCxn id="40" idx="4"/>
          </p:cNvCxnSpPr>
          <p:nvPr/>
        </p:nvCxnSpPr>
        <p:spPr>
          <a:xfrm flipH="1">
            <a:off x="7666120" y="2296496"/>
            <a:ext cx="198798" cy="5114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0FDF451-19B1-C749-A899-530CA70CC321}"/>
              </a:ext>
            </a:extLst>
          </p:cNvPr>
          <p:cNvCxnSpPr>
            <a:cxnSpLocks/>
            <a:stCxn id="40" idx="6"/>
            <a:endCxn id="42" idx="2"/>
          </p:cNvCxnSpPr>
          <p:nvPr/>
        </p:nvCxnSpPr>
        <p:spPr>
          <a:xfrm>
            <a:off x="7934237" y="2225847"/>
            <a:ext cx="474132" cy="14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3B50D20-1D46-8548-8882-5E12698801F1}"/>
              </a:ext>
            </a:extLst>
          </p:cNvPr>
          <p:cNvCxnSpPr>
            <a:cxnSpLocks/>
            <a:endCxn id="42" idx="3"/>
          </p:cNvCxnSpPr>
          <p:nvPr/>
        </p:nvCxnSpPr>
        <p:spPr>
          <a:xfrm flipV="1">
            <a:off x="7764152" y="2290072"/>
            <a:ext cx="664520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A7D94A-4DBE-AC4E-B7B4-6C7F1E841DB9}"/>
              </a:ext>
            </a:extLst>
          </p:cNvPr>
          <p:cNvCxnSpPr>
            <a:cxnSpLocks/>
            <a:stCxn id="41" idx="1"/>
            <a:endCxn id="38" idx="5"/>
          </p:cNvCxnSpPr>
          <p:nvPr/>
        </p:nvCxnSpPr>
        <p:spPr>
          <a:xfrm flipH="1" flipV="1">
            <a:off x="7248247" y="1423557"/>
            <a:ext cx="311768" cy="3548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76F9DC-263C-4040-B1B5-87C4FC2D001D}"/>
              </a:ext>
            </a:extLst>
          </p:cNvPr>
          <p:cNvCxnSpPr>
            <a:cxnSpLocks/>
            <a:stCxn id="39" idx="7"/>
            <a:endCxn id="38" idx="3"/>
          </p:cNvCxnSpPr>
          <p:nvPr/>
        </p:nvCxnSpPr>
        <p:spPr>
          <a:xfrm flipV="1">
            <a:off x="6905396" y="1423557"/>
            <a:ext cx="244819" cy="2279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42156BD-5390-CE4A-8735-31A018AE07CA}"/>
              </a:ext>
            </a:extLst>
          </p:cNvPr>
          <p:cNvCxnSpPr>
            <a:cxnSpLocks/>
            <a:stCxn id="37" idx="5"/>
            <a:endCxn id="38" idx="1"/>
          </p:cNvCxnSpPr>
          <p:nvPr/>
        </p:nvCxnSpPr>
        <p:spPr>
          <a:xfrm>
            <a:off x="6731772" y="1135690"/>
            <a:ext cx="418443" cy="1879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BFC92-6814-7349-8212-E13A38E42A3C}"/>
              </a:ext>
            </a:extLst>
          </p:cNvPr>
          <p:cNvCxnSpPr>
            <a:cxnSpLocks/>
            <a:stCxn id="37" idx="4"/>
            <a:endCxn id="39" idx="1"/>
          </p:cNvCxnSpPr>
          <p:nvPr/>
        </p:nvCxnSpPr>
        <p:spPr>
          <a:xfrm>
            <a:off x="6682756" y="1156383"/>
            <a:ext cx="124608" cy="495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BFF586-9167-5B41-AFFA-E5E094D25636}"/>
              </a:ext>
            </a:extLst>
          </p:cNvPr>
          <p:cNvCxnSpPr>
            <a:cxnSpLocks/>
            <a:stCxn id="38" idx="7"/>
            <a:endCxn id="43" idx="4"/>
          </p:cNvCxnSpPr>
          <p:nvPr/>
        </p:nvCxnSpPr>
        <p:spPr>
          <a:xfrm flipV="1">
            <a:off x="7248247" y="1059491"/>
            <a:ext cx="20303" cy="26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159152-5CA0-6848-8B30-A2E6F2116568}"/>
              </a:ext>
            </a:extLst>
          </p:cNvPr>
          <p:cNvCxnSpPr>
            <a:cxnSpLocks/>
            <a:stCxn id="37" idx="7"/>
            <a:endCxn id="43" idx="2"/>
          </p:cNvCxnSpPr>
          <p:nvPr/>
        </p:nvCxnSpPr>
        <p:spPr>
          <a:xfrm flipV="1">
            <a:off x="6731772" y="988842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9EDB9DF-9B39-8441-BBF1-4D93606199B2}"/>
              </a:ext>
            </a:extLst>
          </p:cNvPr>
          <p:cNvCxnSpPr>
            <a:cxnSpLocks/>
            <a:stCxn id="43" idx="6"/>
            <a:endCxn id="45" idx="2"/>
          </p:cNvCxnSpPr>
          <p:nvPr/>
        </p:nvCxnSpPr>
        <p:spPr>
          <a:xfrm flipV="1">
            <a:off x="7337869" y="935371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7D4418E-C669-1540-8BCC-0A0F526C9121}"/>
              </a:ext>
            </a:extLst>
          </p:cNvPr>
          <p:cNvCxnSpPr>
            <a:cxnSpLocks/>
            <a:stCxn id="42" idx="0"/>
            <a:endCxn id="35" idx="4"/>
          </p:cNvCxnSpPr>
          <p:nvPr/>
        </p:nvCxnSpPr>
        <p:spPr>
          <a:xfrm flipV="1">
            <a:off x="8477688" y="1514899"/>
            <a:ext cx="0" cy="6545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AE714A-F356-6E41-87C6-9D34732928E6}"/>
              </a:ext>
            </a:extLst>
          </p:cNvPr>
          <p:cNvCxnSpPr>
            <a:cxnSpLocks/>
            <a:stCxn id="43" idx="5"/>
            <a:endCxn id="63" idx="1"/>
          </p:cNvCxnSpPr>
          <p:nvPr/>
        </p:nvCxnSpPr>
        <p:spPr>
          <a:xfrm>
            <a:off x="7317566" y="1038798"/>
            <a:ext cx="346154" cy="17691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33485262-09DC-2044-AA20-EA793CE7A448}"/>
              </a:ext>
            </a:extLst>
          </p:cNvPr>
          <p:cNvSpPr/>
          <p:nvPr/>
        </p:nvSpPr>
        <p:spPr>
          <a:xfrm>
            <a:off x="7643417" y="278727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298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235E-F33D-544C-A20B-6A2C7B14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-expander</a:t>
                </a:r>
              </a:p>
              <a:p>
                <a:r>
                  <a:rPr lang="en-US" sz="2400" dirty="0"/>
                  <a:t>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|/2</m:t>
                    </m:r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leaving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incident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b="1" dirty="0"/>
                  <a:t>Sampling</a:t>
                </a:r>
              </a:p>
              <a:p>
                <a:r>
                  <a:rPr lang="en-US" sz="2400" dirty="0"/>
                  <a:t>Degree-based sampling (with edge reweighting)</a:t>
                </a:r>
              </a:p>
              <a:p>
                <a:r>
                  <a:rPr lang="en-US" sz="2400" dirty="0"/>
                  <a:t>in a dense expander will produce a sparser graph</a:t>
                </a:r>
              </a:p>
              <a:p>
                <a:r>
                  <a:rPr lang="en-US" sz="2400" dirty="0"/>
                  <a:t>where for any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is approximately preserved.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  <a:blipFill>
                <a:blip r:embed="rId3"/>
                <a:stretch>
                  <a:fillRect l="-1156" t="-1408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13E88D-DD2C-8844-91B0-E4A4B94F90CD}"/>
              </a:ext>
            </a:extLst>
          </p:cNvPr>
          <p:cNvCxnSpPr>
            <a:cxnSpLocks/>
            <a:stCxn id="35" idx="7"/>
            <a:endCxn id="44" idx="3"/>
          </p:cNvCxnSpPr>
          <p:nvPr/>
        </p:nvCxnSpPr>
        <p:spPr>
          <a:xfrm flipV="1">
            <a:off x="8526704" y="1025328"/>
            <a:ext cx="213884" cy="3689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E37FBF4-AFCA-1445-B157-7891B2DAF74C}"/>
              </a:ext>
            </a:extLst>
          </p:cNvPr>
          <p:cNvSpPr/>
          <p:nvPr/>
        </p:nvSpPr>
        <p:spPr>
          <a:xfrm>
            <a:off x="8408369" y="137360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18307BB-124F-4046-A871-446D74695C27}"/>
              </a:ext>
            </a:extLst>
          </p:cNvPr>
          <p:cNvSpPr/>
          <p:nvPr/>
        </p:nvSpPr>
        <p:spPr>
          <a:xfrm>
            <a:off x="6613437" y="10150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C62BAE-5FAA-B545-BE34-BC45E32FB8DB}"/>
              </a:ext>
            </a:extLst>
          </p:cNvPr>
          <p:cNvSpPr/>
          <p:nvPr/>
        </p:nvSpPr>
        <p:spPr>
          <a:xfrm>
            <a:off x="7129912" y="130295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DEEF6FF-BFC9-9347-A400-E8A2A98BDF7A}"/>
              </a:ext>
            </a:extLst>
          </p:cNvPr>
          <p:cNvSpPr/>
          <p:nvPr/>
        </p:nvSpPr>
        <p:spPr>
          <a:xfrm>
            <a:off x="6787061" y="163079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17C07F0-F9F7-8A4C-BC94-3EB136AB04D2}"/>
              </a:ext>
            </a:extLst>
          </p:cNvPr>
          <p:cNvSpPr/>
          <p:nvPr/>
        </p:nvSpPr>
        <p:spPr>
          <a:xfrm>
            <a:off x="7795599" y="2155198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F8A5FB3-E1B1-B342-9D81-03921B1001CD}"/>
              </a:ext>
            </a:extLst>
          </p:cNvPr>
          <p:cNvSpPr/>
          <p:nvPr/>
        </p:nvSpPr>
        <p:spPr>
          <a:xfrm>
            <a:off x="7539712" y="1757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437B0C1-DB0A-1348-82F4-222C4D5A0AF4}"/>
              </a:ext>
            </a:extLst>
          </p:cNvPr>
          <p:cNvSpPr/>
          <p:nvPr/>
        </p:nvSpPr>
        <p:spPr>
          <a:xfrm>
            <a:off x="8408369" y="21694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3055317-62E5-3749-B6A8-C76704B72B53}"/>
              </a:ext>
            </a:extLst>
          </p:cNvPr>
          <p:cNvSpPr/>
          <p:nvPr/>
        </p:nvSpPr>
        <p:spPr>
          <a:xfrm>
            <a:off x="7199231" y="91819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0CC661B-E4A7-B342-8819-61292EC08B11}"/>
              </a:ext>
            </a:extLst>
          </p:cNvPr>
          <p:cNvSpPr/>
          <p:nvPr/>
        </p:nvSpPr>
        <p:spPr>
          <a:xfrm>
            <a:off x="8720285" y="90472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1ACF850-E41F-2A4E-AEA3-B3A4D3E324D1}"/>
              </a:ext>
            </a:extLst>
          </p:cNvPr>
          <p:cNvSpPr/>
          <p:nvPr/>
        </p:nvSpPr>
        <p:spPr>
          <a:xfrm>
            <a:off x="8314336" y="864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B7E0CB-925C-4D47-B73B-CB677A381878}"/>
              </a:ext>
            </a:extLst>
          </p:cNvPr>
          <p:cNvCxnSpPr>
            <a:cxnSpLocks/>
            <a:stCxn id="45" idx="6"/>
            <a:endCxn id="44" idx="2"/>
          </p:cNvCxnSpPr>
          <p:nvPr/>
        </p:nvCxnSpPr>
        <p:spPr>
          <a:xfrm>
            <a:off x="8452974" y="935371"/>
            <a:ext cx="267311" cy="4000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89441D-2992-FD49-BE07-BA0B226346DD}"/>
              </a:ext>
            </a:extLst>
          </p:cNvPr>
          <p:cNvCxnSpPr>
            <a:cxnSpLocks/>
            <a:stCxn id="45" idx="4"/>
            <a:endCxn id="35" idx="1"/>
          </p:cNvCxnSpPr>
          <p:nvPr/>
        </p:nvCxnSpPr>
        <p:spPr>
          <a:xfrm>
            <a:off x="8383655" y="1006020"/>
            <a:ext cx="45017" cy="3882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70B7CE-AE8D-8E44-8F94-BE007C46250B}"/>
              </a:ext>
            </a:extLst>
          </p:cNvPr>
          <p:cNvCxnSpPr>
            <a:cxnSpLocks/>
            <a:stCxn id="41" idx="5"/>
            <a:endCxn id="40" idx="1"/>
          </p:cNvCxnSpPr>
          <p:nvPr/>
        </p:nvCxnSpPr>
        <p:spPr>
          <a:xfrm>
            <a:off x="7658047" y="1878327"/>
            <a:ext cx="157855" cy="2975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E700FC-DB5A-9E44-8023-777BEE3D1E59}"/>
              </a:ext>
            </a:extLst>
          </p:cNvPr>
          <p:cNvCxnSpPr>
            <a:cxnSpLocks/>
            <a:stCxn id="40" idx="4"/>
          </p:cNvCxnSpPr>
          <p:nvPr/>
        </p:nvCxnSpPr>
        <p:spPr>
          <a:xfrm flipH="1">
            <a:off x="7666120" y="2296496"/>
            <a:ext cx="198798" cy="5114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0FDF451-19B1-C749-A899-530CA70CC321}"/>
              </a:ext>
            </a:extLst>
          </p:cNvPr>
          <p:cNvCxnSpPr>
            <a:cxnSpLocks/>
            <a:stCxn id="40" idx="6"/>
            <a:endCxn id="42" idx="2"/>
          </p:cNvCxnSpPr>
          <p:nvPr/>
        </p:nvCxnSpPr>
        <p:spPr>
          <a:xfrm>
            <a:off x="7934237" y="2225847"/>
            <a:ext cx="474132" cy="1426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3B50D20-1D46-8548-8882-5E12698801F1}"/>
              </a:ext>
            </a:extLst>
          </p:cNvPr>
          <p:cNvCxnSpPr>
            <a:cxnSpLocks/>
            <a:endCxn id="42" idx="3"/>
          </p:cNvCxnSpPr>
          <p:nvPr/>
        </p:nvCxnSpPr>
        <p:spPr>
          <a:xfrm flipV="1">
            <a:off x="7764152" y="2290072"/>
            <a:ext cx="664520" cy="5178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A7D94A-4DBE-AC4E-B7B4-6C7F1E841DB9}"/>
              </a:ext>
            </a:extLst>
          </p:cNvPr>
          <p:cNvCxnSpPr>
            <a:cxnSpLocks/>
            <a:stCxn id="41" idx="1"/>
            <a:endCxn id="38" idx="5"/>
          </p:cNvCxnSpPr>
          <p:nvPr/>
        </p:nvCxnSpPr>
        <p:spPr>
          <a:xfrm flipH="1" flipV="1">
            <a:off x="7248247" y="1423557"/>
            <a:ext cx="311768" cy="3548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76F9DC-263C-4040-B1B5-87C4FC2D001D}"/>
              </a:ext>
            </a:extLst>
          </p:cNvPr>
          <p:cNvCxnSpPr>
            <a:cxnSpLocks/>
            <a:stCxn id="39" idx="7"/>
            <a:endCxn id="38" idx="3"/>
          </p:cNvCxnSpPr>
          <p:nvPr/>
        </p:nvCxnSpPr>
        <p:spPr>
          <a:xfrm flipV="1">
            <a:off x="6905396" y="1423557"/>
            <a:ext cx="244819" cy="2279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42156BD-5390-CE4A-8735-31A018AE07CA}"/>
              </a:ext>
            </a:extLst>
          </p:cNvPr>
          <p:cNvCxnSpPr>
            <a:cxnSpLocks/>
            <a:stCxn id="37" idx="5"/>
            <a:endCxn id="38" idx="1"/>
          </p:cNvCxnSpPr>
          <p:nvPr/>
        </p:nvCxnSpPr>
        <p:spPr>
          <a:xfrm>
            <a:off x="6731772" y="1135690"/>
            <a:ext cx="418443" cy="1879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BFF586-9167-5B41-AFFA-E5E094D25636}"/>
              </a:ext>
            </a:extLst>
          </p:cNvPr>
          <p:cNvCxnSpPr>
            <a:cxnSpLocks/>
            <a:stCxn id="38" idx="7"/>
            <a:endCxn id="43" idx="4"/>
          </p:cNvCxnSpPr>
          <p:nvPr/>
        </p:nvCxnSpPr>
        <p:spPr>
          <a:xfrm flipV="1">
            <a:off x="7248247" y="1059491"/>
            <a:ext cx="20303" cy="26415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159152-5CA0-6848-8B30-A2E6F2116568}"/>
              </a:ext>
            </a:extLst>
          </p:cNvPr>
          <p:cNvCxnSpPr>
            <a:cxnSpLocks/>
            <a:stCxn id="37" idx="7"/>
            <a:endCxn id="43" idx="2"/>
          </p:cNvCxnSpPr>
          <p:nvPr/>
        </p:nvCxnSpPr>
        <p:spPr>
          <a:xfrm flipV="1">
            <a:off x="6731772" y="988842"/>
            <a:ext cx="467459" cy="4693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9EDB9DF-9B39-8441-BBF1-4D93606199B2}"/>
              </a:ext>
            </a:extLst>
          </p:cNvPr>
          <p:cNvCxnSpPr>
            <a:cxnSpLocks/>
            <a:stCxn id="43" idx="6"/>
            <a:endCxn id="45" idx="2"/>
          </p:cNvCxnSpPr>
          <p:nvPr/>
        </p:nvCxnSpPr>
        <p:spPr>
          <a:xfrm flipV="1">
            <a:off x="7337869" y="935371"/>
            <a:ext cx="976467" cy="5347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7D4418E-C669-1540-8BCC-0A0F526C9121}"/>
              </a:ext>
            </a:extLst>
          </p:cNvPr>
          <p:cNvCxnSpPr>
            <a:cxnSpLocks/>
            <a:stCxn id="42" idx="0"/>
            <a:endCxn id="35" idx="4"/>
          </p:cNvCxnSpPr>
          <p:nvPr/>
        </p:nvCxnSpPr>
        <p:spPr>
          <a:xfrm flipV="1">
            <a:off x="8477688" y="1514899"/>
            <a:ext cx="0" cy="65456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33485262-09DC-2044-AA20-EA793CE7A448}"/>
              </a:ext>
            </a:extLst>
          </p:cNvPr>
          <p:cNvSpPr/>
          <p:nvPr/>
        </p:nvSpPr>
        <p:spPr>
          <a:xfrm>
            <a:off x="7643417" y="278727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859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235E-F33D-544C-A20B-6A2C7B14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-expander</a:t>
                </a:r>
              </a:p>
              <a:p>
                <a:r>
                  <a:rPr lang="en-US" sz="2400" dirty="0"/>
                  <a:t>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|/2</m:t>
                    </m:r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leaving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incident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b="1" dirty="0"/>
                  <a:t>Sampling</a:t>
                </a:r>
              </a:p>
              <a:p>
                <a:r>
                  <a:rPr lang="en-US" sz="2400" dirty="0"/>
                  <a:t>Degree-based sampling (with edge reweighting)</a:t>
                </a:r>
              </a:p>
              <a:p>
                <a:r>
                  <a:rPr lang="en-US" sz="2400" dirty="0"/>
                  <a:t>in a dense expander where gradient vector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US" sz="2400" b="1" dirty="0"/>
              </a:p>
              <a:p>
                <a:r>
                  <a:rPr lang="en-US" sz="2400" dirty="0"/>
                  <a:t>has a uniform projection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2400" dirty="0"/>
                  <a:t> to the cycle space  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  <m:acc>
                      <m:accPr>
                        <m:chr m:val="̃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can also preserve the linear term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b="1" dirty="0"/>
                  <a:t>Uniform projection: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  <a:blipFill>
                <a:blip r:embed="rId3"/>
                <a:stretch>
                  <a:fillRect l="-1156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FC8DB49-2909-724C-AA51-BB659952B1B8}"/>
              </a:ext>
            </a:extLst>
          </p:cNvPr>
          <p:cNvSpPr/>
          <p:nvPr/>
        </p:nvSpPr>
        <p:spPr>
          <a:xfrm>
            <a:off x="6702147" y="5691741"/>
            <a:ext cx="22291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What are the </a:t>
            </a:r>
          </a:p>
          <a:p>
            <a:r>
              <a:rPr lang="en-US" sz="2800" b="1" dirty="0"/>
              <a:t>flow maps?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FB3E361-A37B-624F-A189-01EA24DDD413}"/>
              </a:ext>
            </a:extLst>
          </p:cNvPr>
          <p:cNvCxnSpPr>
            <a:cxnSpLocks/>
            <a:stCxn id="90" idx="7"/>
            <a:endCxn id="98" idx="3"/>
          </p:cNvCxnSpPr>
          <p:nvPr/>
        </p:nvCxnSpPr>
        <p:spPr>
          <a:xfrm flipV="1">
            <a:off x="8526704" y="1025328"/>
            <a:ext cx="213884" cy="3689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BC43EE21-965B-334E-BFB5-EA6D25E1B2B2}"/>
              </a:ext>
            </a:extLst>
          </p:cNvPr>
          <p:cNvSpPr/>
          <p:nvPr/>
        </p:nvSpPr>
        <p:spPr>
          <a:xfrm>
            <a:off x="8408369" y="137360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0BFC427-5374-814C-9AF2-A6FFF4BC241D}"/>
              </a:ext>
            </a:extLst>
          </p:cNvPr>
          <p:cNvSpPr/>
          <p:nvPr/>
        </p:nvSpPr>
        <p:spPr>
          <a:xfrm>
            <a:off x="6613437" y="10150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DA38B6B-DADA-3B47-ACF2-992A85BC9400}"/>
              </a:ext>
            </a:extLst>
          </p:cNvPr>
          <p:cNvSpPr/>
          <p:nvPr/>
        </p:nvSpPr>
        <p:spPr>
          <a:xfrm>
            <a:off x="7129912" y="130295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DD06D17-D904-F84A-BBD0-8227F2E25C11}"/>
              </a:ext>
            </a:extLst>
          </p:cNvPr>
          <p:cNvSpPr/>
          <p:nvPr/>
        </p:nvSpPr>
        <p:spPr>
          <a:xfrm>
            <a:off x="6787061" y="163079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34F4E2F-E1D7-024E-8178-6D9FDEF1AFD6}"/>
              </a:ext>
            </a:extLst>
          </p:cNvPr>
          <p:cNvSpPr/>
          <p:nvPr/>
        </p:nvSpPr>
        <p:spPr>
          <a:xfrm>
            <a:off x="7795599" y="2155198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EE04641-BFBB-4545-A0F4-876F13B456CB}"/>
              </a:ext>
            </a:extLst>
          </p:cNvPr>
          <p:cNvSpPr/>
          <p:nvPr/>
        </p:nvSpPr>
        <p:spPr>
          <a:xfrm>
            <a:off x="7539712" y="1757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AEAADD1-0AC7-484E-A576-C5E585EF44F7}"/>
              </a:ext>
            </a:extLst>
          </p:cNvPr>
          <p:cNvSpPr/>
          <p:nvPr/>
        </p:nvSpPr>
        <p:spPr>
          <a:xfrm>
            <a:off x="8408369" y="21694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7641323-2EB0-9247-BA8A-CBACBCE0B1DB}"/>
              </a:ext>
            </a:extLst>
          </p:cNvPr>
          <p:cNvSpPr/>
          <p:nvPr/>
        </p:nvSpPr>
        <p:spPr>
          <a:xfrm>
            <a:off x="7199231" y="91819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5DBB68B-61B3-FE45-A39E-C8B037C593B3}"/>
              </a:ext>
            </a:extLst>
          </p:cNvPr>
          <p:cNvSpPr/>
          <p:nvPr/>
        </p:nvSpPr>
        <p:spPr>
          <a:xfrm>
            <a:off x="8720285" y="90472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3E14183-1168-4340-9253-F5A42409DEBE}"/>
              </a:ext>
            </a:extLst>
          </p:cNvPr>
          <p:cNvSpPr/>
          <p:nvPr/>
        </p:nvSpPr>
        <p:spPr>
          <a:xfrm>
            <a:off x="8314336" y="864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481A750-E1F1-9241-BBAA-E61638C1F530}"/>
              </a:ext>
            </a:extLst>
          </p:cNvPr>
          <p:cNvCxnSpPr>
            <a:cxnSpLocks/>
            <a:stCxn id="99" idx="6"/>
            <a:endCxn id="98" idx="2"/>
          </p:cNvCxnSpPr>
          <p:nvPr/>
        </p:nvCxnSpPr>
        <p:spPr>
          <a:xfrm>
            <a:off x="8452974" y="935371"/>
            <a:ext cx="267311" cy="4000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9A02877-0FE6-3142-9395-775ECFC6DDB1}"/>
              </a:ext>
            </a:extLst>
          </p:cNvPr>
          <p:cNvCxnSpPr>
            <a:cxnSpLocks/>
            <a:stCxn id="99" idx="4"/>
            <a:endCxn id="90" idx="1"/>
          </p:cNvCxnSpPr>
          <p:nvPr/>
        </p:nvCxnSpPr>
        <p:spPr>
          <a:xfrm>
            <a:off x="8383655" y="1006020"/>
            <a:ext cx="45017" cy="3882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23DAC34-45EB-C44D-B391-F49795DC0EC1}"/>
              </a:ext>
            </a:extLst>
          </p:cNvPr>
          <p:cNvCxnSpPr>
            <a:cxnSpLocks/>
            <a:stCxn id="95" idx="5"/>
            <a:endCxn id="94" idx="1"/>
          </p:cNvCxnSpPr>
          <p:nvPr/>
        </p:nvCxnSpPr>
        <p:spPr>
          <a:xfrm>
            <a:off x="7658047" y="1878327"/>
            <a:ext cx="157855" cy="2975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89094FF-B527-544E-86EC-93747DF8511D}"/>
              </a:ext>
            </a:extLst>
          </p:cNvPr>
          <p:cNvCxnSpPr>
            <a:cxnSpLocks/>
            <a:stCxn id="94" idx="4"/>
          </p:cNvCxnSpPr>
          <p:nvPr/>
        </p:nvCxnSpPr>
        <p:spPr>
          <a:xfrm flipH="1">
            <a:off x="7666120" y="2296496"/>
            <a:ext cx="198798" cy="5114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6931B82-82CF-3249-9C7D-1E9A12212E95}"/>
              </a:ext>
            </a:extLst>
          </p:cNvPr>
          <p:cNvCxnSpPr>
            <a:cxnSpLocks/>
            <a:stCxn id="94" idx="6"/>
            <a:endCxn id="96" idx="2"/>
          </p:cNvCxnSpPr>
          <p:nvPr/>
        </p:nvCxnSpPr>
        <p:spPr>
          <a:xfrm>
            <a:off x="7934237" y="2225847"/>
            <a:ext cx="474132" cy="1426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0EFBFA1-53A2-044E-91F7-B6FD0491B278}"/>
              </a:ext>
            </a:extLst>
          </p:cNvPr>
          <p:cNvCxnSpPr>
            <a:cxnSpLocks/>
            <a:endCxn id="96" idx="3"/>
          </p:cNvCxnSpPr>
          <p:nvPr/>
        </p:nvCxnSpPr>
        <p:spPr>
          <a:xfrm flipV="1">
            <a:off x="7764152" y="2290072"/>
            <a:ext cx="664520" cy="5178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85F1DCC-0299-1941-995F-5FA9698A44C1}"/>
              </a:ext>
            </a:extLst>
          </p:cNvPr>
          <p:cNvCxnSpPr>
            <a:cxnSpLocks/>
            <a:stCxn id="95" idx="1"/>
            <a:endCxn id="92" idx="5"/>
          </p:cNvCxnSpPr>
          <p:nvPr/>
        </p:nvCxnSpPr>
        <p:spPr>
          <a:xfrm flipH="1" flipV="1">
            <a:off x="7248247" y="1423557"/>
            <a:ext cx="311768" cy="3548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6E306A9-392F-E94F-9D2A-38FC2D2647E8}"/>
              </a:ext>
            </a:extLst>
          </p:cNvPr>
          <p:cNvCxnSpPr>
            <a:cxnSpLocks/>
            <a:stCxn id="93" idx="7"/>
            <a:endCxn id="92" idx="3"/>
          </p:cNvCxnSpPr>
          <p:nvPr/>
        </p:nvCxnSpPr>
        <p:spPr>
          <a:xfrm flipV="1">
            <a:off x="6905396" y="1423557"/>
            <a:ext cx="244819" cy="2279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3CA55D9-F578-184B-8BEA-BBA0584982C0}"/>
              </a:ext>
            </a:extLst>
          </p:cNvPr>
          <p:cNvCxnSpPr>
            <a:cxnSpLocks/>
            <a:stCxn id="91" idx="5"/>
            <a:endCxn id="92" idx="1"/>
          </p:cNvCxnSpPr>
          <p:nvPr/>
        </p:nvCxnSpPr>
        <p:spPr>
          <a:xfrm>
            <a:off x="6731772" y="1135690"/>
            <a:ext cx="418443" cy="1879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9B0B55D-853D-1E43-B0C5-0C6B9D6F4278}"/>
              </a:ext>
            </a:extLst>
          </p:cNvPr>
          <p:cNvCxnSpPr>
            <a:cxnSpLocks/>
            <a:stCxn id="92" idx="7"/>
            <a:endCxn id="97" idx="4"/>
          </p:cNvCxnSpPr>
          <p:nvPr/>
        </p:nvCxnSpPr>
        <p:spPr>
          <a:xfrm flipV="1">
            <a:off x="7248247" y="1059491"/>
            <a:ext cx="20303" cy="26415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B8CA689-0A02-1C48-AF1B-76728E4D8D16}"/>
              </a:ext>
            </a:extLst>
          </p:cNvPr>
          <p:cNvCxnSpPr>
            <a:cxnSpLocks/>
            <a:stCxn id="91" idx="7"/>
            <a:endCxn id="97" idx="2"/>
          </p:cNvCxnSpPr>
          <p:nvPr/>
        </p:nvCxnSpPr>
        <p:spPr>
          <a:xfrm flipV="1">
            <a:off x="6731772" y="988842"/>
            <a:ext cx="467459" cy="4693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6D028D6-DAE8-C24E-9F61-67E07C5A533B}"/>
              </a:ext>
            </a:extLst>
          </p:cNvPr>
          <p:cNvCxnSpPr>
            <a:cxnSpLocks/>
            <a:stCxn id="97" idx="6"/>
            <a:endCxn id="99" idx="2"/>
          </p:cNvCxnSpPr>
          <p:nvPr/>
        </p:nvCxnSpPr>
        <p:spPr>
          <a:xfrm flipV="1">
            <a:off x="7337869" y="935371"/>
            <a:ext cx="976467" cy="5347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7DC2B66-6918-A14F-BC82-917D84A31E6A}"/>
              </a:ext>
            </a:extLst>
          </p:cNvPr>
          <p:cNvCxnSpPr>
            <a:cxnSpLocks/>
            <a:stCxn id="96" idx="0"/>
            <a:endCxn id="90" idx="4"/>
          </p:cNvCxnSpPr>
          <p:nvPr/>
        </p:nvCxnSpPr>
        <p:spPr>
          <a:xfrm flipV="1">
            <a:off x="8477688" y="1514899"/>
            <a:ext cx="0" cy="65456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F12CF293-0C24-AE4F-900D-B65C663EA6FA}"/>
              </a:ext>
            </a:extLst>
          </p:cNvPr>
          <p:cNvSpPr/>
          <p:nvPr/>
        </p:nvSpPr>
        <p:spPr>
          <a:xfrm>
            <a:off x="7643417" y="278727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031717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031717" cy="5405816"/>
              </a:xfrm>
              <a:blipFill>
                <a:blip r:embed="rId3"/>
                <a:stretch>
                  <a:fillRect l="-1262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7"/>
            <a:ext cx="213884" cy="3689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7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6" y="3071140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9"/>
            <a:ext cx="45017" cy="388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6"/>
            <a:ext cx="157855" cy="2975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094492" y="4432265"/>
            <a:ext cx="198798" cy="5114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6"/>
            <a:ext cx="474132" cy="14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7192524" y="4425841"/>
            <a:ext cx="664520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6"/>
            <a:ext cx="311768" cy="3548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6"/>
            <a:ext cx="244819" cy="2279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9"/>
            <a:ext cx="418443" cy="1879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8"/>
            <a:ext cx="265270" cy="2272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1128" y="3292152"/>
            <a:ext cx="124608" cy="495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60"/>
            <a:ext cx="20303" cy="26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60144" y="3124611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40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8"/>
            <a:ext cx="0" cy="6545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76" idx="1"/>
          </p:cNvCxnSpPr>
          <p:nvPr/>
        </p:nvCxnSpPr>
        <p:spPr>
          <a:xfrm>
            <a:off x="6745938" y="3174567"/>
            <a:ext cx="346154" cy="17691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440B007F-7C7B-3E4B-B6C5-F7554A97B537}"/>
              </a:ext>
            </a:extLst>
          </p:cNvPr>
          <p:cNvSpPr/>
          <p:nvPr/>
        </p:nvSpPr>
        <p:spPr>
          <a:xfrm>
            <a:off x="7071789" y="492304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982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805806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805806" cy="5405816"/>
              </a:xfrm>
              <a:blipFill>
                <a:blip r:embed="rId3"/>
                <a:stretch>
                  <a:fillRect l="-1441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7"/>
            <a:ext cx="213884" cy="3689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7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6" y="3071140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9"/>
            <a:ext cx="45017" cy="3882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6"/>
            <a:ext cx="157855" cy="2975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092092" y="4432265"/>
            <a:ext cx="201198" cy="5114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6"/>
            <a:ext cx="474132" cy="142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7190124" y="4425841"/>
            <a:ext cx="666920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6"/>
            <a:ext cx="311768" cy="3548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6"/>
            <a:ext cx="244819" cy="2279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9"/>
            <a:ext cx="418443" cy="1879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8"/>
            <a:ext cx="265270" cy="2272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1128" y="3292152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60"/>
            <a:ext cx="20303" cy="2641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60144" y="3124611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40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8"/>
            <a:ext cx="0" cy="6545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34" idx="1"/>
          </p:cNvCxnSpPr>
          <p:nvPr/>
        </p:nvCxnSpPr>
        <p:spPr>
          <a:xfrm>
            <a:off x="6745938" y="3174567"/>
            <a:ext cx="342715" cy="17691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A3F7901-A81C-8F49-A0A5-E4149E6DAE67}"/>
              </a:ext>
            </a:extLst>
          </p:cNvPr>
          <p:cNvSpPr/>
          <p:nvPr/>
        </p:nvSpPr>
        <p:spPr>
          <a:xfrm>
            <a:off x="7068350" y="492304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0C0A8D-7FCB-D843-AB83-07C09C9BC46B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534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096263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096263" cy="5405816"/>
              </a:xfrm>
              <a:blipFill>
                <a:blip r:embed="rId3"/>
                <a:stretch>
                  <a:fillRect l="-125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7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6" y="3071140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088653" y="4432265"/>
            <a:ext cx="204637" cy="5114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7186685" y="4425841"/>
            <a:ext cx="670359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1128" y="3292152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60144" y="3124611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40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34" idx="1"/>
          </p:cNvCxnSpPr>
          <p:nvPr/>
        </p:nvCxnSpPr>
        <p:spPr>
          <a:xfrm>
            <a:off x="6745938" y="3174567"/>
            <a:ext cx="342715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E29D93B-D202-024B-86B5-7C00848E0CDB}"/>
              </a:ext>
            </a:extLst>
          </p:cNvPr>
          <p:cNvSpPr/>
          <p:nvPr/>
        </p:nvSpPr>
        <p:spPr>
          <a:xfrm>
            <a:off x="7068350" y="491792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B39ABF-A684-2E4C-B8F6-6E6228573DE1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538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096263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096263" cy="5405816"/>
              </a:xfrm>
              <a:blipFill>
                <a:blip r:embed="rId3"/>
                <a:stretch>
                  <a:fillRect l="-125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7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6" y="3071140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088653" y="4432265"/>
            <a:ext cx="204637" cy="5114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7186685" y="4425841"/>
            <a:ext cx="670359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1128" y="3292152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60144" y="3124611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40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34" idx="1"/>
          </p:cNvCxnSpPr>
          <p:nvPr/>
        </p:nvCxnSpPr>
        <p:spPr>
          <a:xfrm>
            <a:off x="6745938" y="3174567"/>
            <a:ext cx="342715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E29D93B-D202-024B-86B5-7C00848E0CDB}"/>
              </a:ext>
            </a:extLst>
          </p:cNvPr>
          <p:cNvSpPr/>
          <p:nvPr/>
        </p:nvSpPr>
        <p:spPr>
          <a:xfrm>
            <a:off x="7068350" y="491792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B39ABF-A684-2E4C-B8F6-6E6228573DE1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F4D1DB0-2FB7-E74E-864B-5BDA26337BF9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faster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53B6BB-F21A-B54F-B33C-5E76427F3D93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slower</a:t>
            </a:r>
          </a:p>
          <a:p>
            <a:r>
              <a:rPr lang="en-US" sz="1400" dirty="0"/>
              <a:t>running time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B23881-6D33-E042-A3E1-CBE8F073E80D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580603" y="2350185"/>
            <a:ext cx="0" cy="22923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630A2C8-19F9-1C49-9507-0EA28F1B1B38}"/>
              </a:ext>
            </a:extLst>
          </p:cNvPr>
          <p:cNvSpPr/>
          <p:nvPr/>
        </p:nvSpPr>
        <p:spPr>
          <a:xfrm>
            <a:off x="427139" y="4642556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Inf</a:t>
            </a:r>
            <a:r>
              <a:rPr lang="en-US" sz="1400" dirty="0">
                <a:solidFill>
                  <a:schemeClr val="tx1"/>
                </a:solidFill>
              </a:rPr>
              <a:t>-norm regression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4C59F56-F65D-B946-BA39-EC28C3B3AE7D}"/>
              </a:ext>
            </a:extLst>
          </p:cNvPr>
          <p:cNvSpPr/>
          <p:nvPr/>
        </p:nvSpPr>
        <p:spPr>
          <a:xfrm>
            <a:off x="4560798" y="463702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594CF42-417F-284B-8458-0DF314823B9C}"/>
                  </a:ext>
                </a:extLst>
              </p:cNvPr>
              <p:cNvSpPr/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400" dirty="0"/>
                  <a:t> linear eq. solves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594CF42-417F-284B-8458-0DF314823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  <a:blipFill>
                <a:blip r:embed="rId3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C7D0A7-B7DE-B049-B49F-D0C6DB8D3136}"/>
                  </a:ext>
                </a:extLst>
              </p:cNvPr>
              <p:cNvSpPr/>
              <p:nvPr/>
            </p:nvSpPr>
            <p:spPr>
              <a:xfrm>
                <a:off x="4506173" y="1979305"/>
                <a:ext cx="2451947" cy="31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linear eq. solve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C7D0A7-B7DE-B049-B49F-D0C6DB8D3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173" y="1979305"/>
                <a:ext cx="2451947" cy="310150"/>
              </a:xfrm>
              <a:prstGeom prst="rect">
                <a:avLst/>
              </a:prstGeom>
              <a:blipFill>
                <a:blip r:embed="rId4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C894E9-237B-C849-B8AD-DA3A8EE11640}"/>
              </a:ext>
            </a:extLst>
          </p:cNvPr>
          <p:cNvCxnSpPr>
            <a:cxnSpLocks/>
          </p:cNvCxnSpPr>
          <p:nvPr/>
        </p:nvCxnSpPr>
        <p:spPr>
          <a:xfrm flipV="1">
            <a:off x="5714261" y="2350185"/>
            <a:ext cx="0" cy="22923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D272563-C1B1-7A4D-9266-57A0E01895EF}"/>
              </a:ext>
            </a:extLst>
          </p:cNvPr>
          <p:cNvSpPr/>
          <p:nvPr/>
        </p:nvSpPr>
        <p:spPr>
          <a:xfrm>
            <a:off x="143530" y="4967380"/>
            <a:ext cx="285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Khachiyan</a:t>
            </a:r>
            <a:r>
              <a:rPr lang="en-US" sz="1400" dirty="0"/>
              <a:t>; </a:t>
            </a:r>
            <a:r>
              <a:rPr lang="en-US" sz="1400" dirty="0" err="1"/>
              <a:t>Karmarkar</a:t>
            </a:r>
            <a:r>
              <a:rPr lang="en-US" sz="1400" dirty="0"/>
              <a:t>;</a:t>
            </a:r>
          </a:p>
          <a:p>
            <a:pPr algn="ctr"/>
            <a:r>
              <a:rPr lang="en-US" sz="1400" dirty="0" err="1"/>
              <a:t>Renegar</a:t>
            </a:r>
            <a:r>
              <a:rPr lang="en-US" sz="1400" dirty="0"/>
              <a:t>; Ye; </a:t>
            </a:r>
            <a:r>
              <a:rPr lang="en-US" sz="1400" dirty="0" err="1"/>
              <a:t>Nesterov</a:t>
            </a:r>
            <a:r>
              <a:rPr lang="en-US" sz="1400" dirty="0"/>
              <a:t> &amp; </a:t>
            </a:r>
            <a:r>
              <a:rPr lang="en-US" sz="1400" dirty="0" err="1"/>
              <a:t>Nemirovski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17C005-B1FB-E344-B3B0-8C5922585752}"/>
              </a:ext>
            </a:extLst>
          </p:cNvPr>
          <p:cNvSpPr/>
          <p:nvPr/>
        </p:nvSpPr>
        <p:spPr>
          <a:xfrm>
            <a:off x="4560798" y="5038495"/>
            <a:ext cx="28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Chinese mathematicians, 2</a:t>
            </a:r>
            <a:r>
              <a:rPr lang="en-US" sz="1400" baseline="30000" dirty="0"/>
              <a:t>nd</a:t>
            </a:r>
            <a:r>
              <a:rPr lang="en-US" sz="1400" dirty="0"/>
              <a:t> century</a:t>
            </a:r>
          </a:p>
          <a:p>
            <a:pPr algn="ctr"/>
            <a:r>
              <a:rPr lang="en-US" sz="1400" dirty="0"/>
              <a:t>Gauss, 19</a:t>
            </a:r>
            <a:r>
              <a:rPr lang="en-US" sz="1400" baseline="30000" dirty="0"/>
              <a:t>th</a:t>
            </a:r>
            <a:r>
              <a:rPr lang="en-US" sz="1400" dirty="0"/>
              <a:t> century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141149F-1110-9C44-BF4A-1A51D0128E44}"/>
                  </a:ext>
                </a:extLst>
              </p:cNvPr>
              <p:cNvSpPr/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141149F-1110-9C44-BF4A-1A51D0128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  <a:blipFill>
                <a:blip r:embed="rId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9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7" grpId="0"/>
      <p:bldP spid="4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139294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endParaRPr lang="en-US" dirty="0"/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139294" cy="5405816"/>
              </a:xfrm>
              <a:blipFill>
                <a:blip r:embed="rId3"/>
                <a:stretch>
                  <a:fillRect l="-138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6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6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68350" y="491792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6" y="3071139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8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8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5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88653" y="4432264"/>
            <a:ext cx="204637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5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6685" y="4425840"/>
            <a:ext cx="670359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5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5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8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7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1128" y="3292151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59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60144" y="3124610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39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7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8" y="3174566"/>
            <a:ext cx="342715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19" y="2324200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8" y="376656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6" y="219717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31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76715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endParaRPr lang="en-US" dirty="0"/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76715" cy="5405816"/>
              </a:xfrm>
              <a:blipFill>
                <a:blip r:embed="rId3"/>
                <a:stretch>
                  <a:fillRect l="-1314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4830" y="3161096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261" y="28236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563" y="315085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187" y="37665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725" y="429096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411" y="304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462" y="300049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100" y="3071139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1781" y="3141788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173" y="3580018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173" y="4014095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292" y="4432264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363" y="4361615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324" y="4425840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373" y="3559325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522" y="3559325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59898" y="3271458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596" y="2944267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0882" y="3292151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373" y="3195259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59898" y="3124610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5995" y="3071139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5814" y="3650667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692" y="3174566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573" y="2324200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522" y="376656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620" y="219717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495" y="3509369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038" y="343872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7838" y="389349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0989" y="4917924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495" y="430523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357" y="305396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243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842571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842571" cy="5405816"/>
              </a:xfrm>
              <a:blipFill>
                <a:blip r:embed="rId3"/>
                <a:stretch>
                  <a:fillRect l="-128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4830" y="3161096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261" y="28236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563" y="315085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187" y="37665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725" y="429096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411" y="304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462" y="300049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100" y="3071139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1781" y="3141788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173" y="3580018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173" y="4014095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292" y="4432264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363" y="4361615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324" y="4425840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373" y="3559325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522" y="3559325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59898" y="3271458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596" y="2944267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0882" y="3292151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373" y="3195259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59898" y="3124610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5995" y="3071139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5814" y="3650667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692" y="3174566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573" y="2324200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522" y="376656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620" y="219717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495" y="3509369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038" y="343872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7838" y="389349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0989" y="4917924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495" y="430523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357" y="305396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221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12169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endParaRPr lang="en-US" dirty="0"/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12169" cy="5405816"/>
              </a:xfrm>
              <a:blipFill>
                <a:blip r:embed="rId3"/>
                <a:stretch>
                  <a:fillRect l="-1324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6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7" y="3071139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8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20" y="3580018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5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4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5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0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5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5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8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7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59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60145" y="3124610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2" y="3071139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7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9" y="3174566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0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69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4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7C7B808-7D94-9749-9FDA-C1D039C34343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08C86745-04DA-0D46-8138-B77AC0E625E8}"/>
              </a:ext>
            </a:extLst>
          </p:cNvPr>
          <p:cNvSpPr/>
          <p:nvPr/>
        </p:nvSpPr>
        <p:spPr>
          <a:xfrm rot="10175376">
            <a:off x="6199829" y="3521519"/>
            <a:ext cx="375855" cy="100558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300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12169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12169" cy="5405816"/>
              </a:xfrm>
              <a:blipFill>
                <a:blip r:embed="rId3"/>
                <a:stretch>
                  <a:fillRect l="-1324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6" y="3071140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8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0" y="4425841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14" idx="3"/>
            <a:endCxn id="8" idx="2"/>
          </p:cNvCxnSpPr>
          <p:nvPr/>
        </p:nvCxnSpPr>
        <p:spPr>
          <a:xfrm flipH="1">
            <a:off x="6558284" y="3174567"/>
            <a:ext cx="89622" cy="3348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40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8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19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8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6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5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5202E9AB-88C6-8E4E-8CF9-9C9CE08596A8}"/>
              </a:ext>
            </a:extLst>
          </p:cNvPr>
          <p:cNvSpPr/>
          <p:nvPr/>
        </p:nvSpPr>
        <p:spPr>
          <a:xfrm rot="10175376">
            <a:off x="6199829" y="3521519"/>
            <a:ext cx="375855" cy="100558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544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0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77929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77929" cy="5405816"/>
              </a:xfrm>
              <a:blipFill>
                <a:blip r:embed="rId3"/>
                <a:stretch>
                  <a:fillRect l="-1271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8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0" y="4425841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14" idx="3"/>
            <a:endCxn id="8" idx="2"/>
          </p:cNvCxnSpPr>
          <p:nvPr/>
        </p:nvCxnSpPr>
        <p:spPr>
          <a:xfrm flipH="1">
            <a:off x="6558284" y="3174567"/>
            <a:ext cx="89622" cy="3348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40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8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19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8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6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5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486422F-0E64-A246-86FD-C4343EB812F0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97023845-A8AC-7548-B3CB-947479BF018D}"/>
              </a:ext>
            </a:extLst>
          </p:cNvPr>
          <p:cNvSpPr/>
          <p:nvPr/>
        </p:nvSpPr>
        <p:spPr>
          <a:xfrm rot="10175376">
            <a:off x="6199829" y="3521519"/>
            <a:ext cx="375855" cy="100558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446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  <a:blipFill>
                <a:blip r:embed="rId3"/>
                <a:stretch>
                  <a:fillRect l="-127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20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14" idx="3"/>
            <a:endCxn id="8" idx="2"/>
          </p:cNvCxnSpPr>
          <p:nvPr/>
        </p:nvCxnSpPr>
        <p:spPr>
          <a:xfrm flipH="1">
            <a:off x="6558285" y="3174567"/>
            <a:ext cx="89622" cy="3348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5" idx="1"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E6F96784-C6FE-094F-96B1-6AFE14A878A5}"/>
              </a:ext>
            </a:extLst>
          </p:cNvPr>
          <p:cNvSpPr/>
          <p:nvPr/>
        </p:nvSpPr>
        <p:spPr>
          <a:xfrm rot="10175376">
            <a:off x="6199829" y="3521519"/>
            <a:ext cx="375855" cy="100558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322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842817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842817" cy="5405816"/>
              </a:xfrm>
              <a:blipFill>
                <a:blip r:embed="rId3"/>
                <a:stretch>
                  <a:fillRect l="-128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20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14" idx="3"/>
            <a:endCxn id="8" idx="2"/>
          </p:cNvCxnSpPr>
          <p:nvPr/>
        </p:nvCxnSpPr>
        <p:spPr>
          <a:xfrm flipH="1">
            <a:off x="6558285" y="3174567"/>
            <a:ext cx="89622" cy="3348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5" idx="1"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0CB0DD-85A3-A84D-923A-7C2367572EE8}"/>
              </a:ext>
            </a:extLst>
          </p:cNvPr>
          <p:cNvSpPr/>
          <p:nvPr/>
        </p:nvSpPr>
        <p:spPr>
          <a:xfrm rot="5042074">
            <a:off x="6731962" y="2250782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787C149-4E42-F846-9CA5-3D1DB29D9374}"/>
              </a:ext>
            </a:extLst>
          </p:cNvPr>
          <p:cNvSpPr/>
          <p:nvPr/>
        </p:nvSpPr>
        <p:spPr>
          <a:xfrm rot="5042074">
            <a:off x="6969114" y="3824086"/>
            <a:ext cx="1003369" cy="16892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12D9AFD-F577-934F-AD37-85BAB47F68D1}"/>
              </a:ext>
            </a:extLst>
          </p:cNvPr>
          <p:cNvSpPr/>
          <p:nvPr/>
        </p:nvSpPr>
        <p:spPr>
          <a:xfrm rot="10175376">
            <a:off x="6199829" y="3521519"/>
            <a:ext cx="375855" cy="100558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241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842817" cy="54058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842817" cy="5405816"/>
              </a:xfrm>
              <a:blipFill>
                <a:blip r:embed="rId3"/>
                <a:stretch>
                  <a:fillRect l="-128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20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14" idx="3"/>
            <a:endCxn id="8" idx="2"/>
          </p:cNvCxnSpPr>
          <p:nvPr/>
        </p:nvCxnSpPr>
        <p:spPr>
          <a:xfrm flipH="1">
            <a:off x="6558285" y="3174567"/>
            <a:ext cx="89622" cy="3348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5" idx="1"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0CB0DD-85A3-A84D-923A-7C2367572EE8}"/>
              </a:ext>
            </a:extLst>
          </p:cNvPr>
          <p:cNvSpPr/>
          <p:nvPr/>
        </p:nvSpPr>
        <p:spPr>
          <a:xfrm rot="5042074">
            <a:off x="6731962" y="2250782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787C149-4E42-F846-9CA5-3D1DB29D9374}"/>
              </a:ext>
            </a:extLst>
          </p:cNvPr>
          <p:cNvSpPr/>
          <p:nvPr/>
        </p:nvSpPr>
        <p:spPr>
          <a:xfrm rot="5042074">
            <a:off x="6969114" y="3824086"/>
            <a:ext cx="1003369" cy="16892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FC3777EA-0438-C242-89DD-4BF276918736}"/>
              </a:ext>
            </a:extLst>
          </p:cNvPr>
          <p:cNvSpPr/>
          <p:nvPr/>
        </p:nvSpPr>
        <p:spPr>
          <a:xfrm rot="10175376">
            <a:off x="6199829" y="3521519"/>
            <a:ext cx="375855" cy="100558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4951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67171" cy="54058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67171" cy="5405816"/>
              </a:xfrm>
              <a:blipFill>
                <a:blip r:embed="rId3"/>
                <a:stretch>
                  <a:fillRect l="-1271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D3AEE02-2D18-C242-885E-043A5B6660AE}"/>
              </a:ext>
            </a:extLst>
          </p:cNvPr>
          <p:cNvSpPr/>
          <p:nvPr/>
        </p:nvSpPr>
        <p:spPr>
          <a:xfrm rot="5042074">
            <a:off x="6731962" y="2250782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8AF741E-BDE7-2348-A6DF-4F6F973CA207}"/>
              </a:ext>
            </a:extLst>
          </p:cNvPr>
          <p:cNvSpPr/>
          <p:nvPr/>
        </p:nvSpPr>
        <p:spPr>
          <a:xfrm rot="5042074">
            <a:off x="6969114" y="3824086"/>
            <a:ext cx="1003369" cy="16892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9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117339</TotalTime>
  <Words>6286</Words>
  <Application>Microsoft Macintosh PowerPoint</Application>
  <PresentationFormat>On-screen Show (4:3)</PresentationFormat>
  <Paragraphs>1360</Paragraphs>
  <Slides>121</Slides>
  <Notes>121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7" baseType="lpstr">
      <vt:lpstr>Arial</vt:lpstr>
      <vt:lpstr>Calibri</vt:lpstr>
      <vt:lpstr>Calibri Light</vt:lpstr>
      <vt:lpstr>Cambria Math</vt:lpstr>
      <vt:lpstr>Wingdings</vt:lpstr>
      <vt:lpstr>Office Theme</vt:lpstr>
      <vt:lpstr>A numerical analysis approach to  convex optimization  </vt:lpstr>
      <vt:lpstr>The problem</vt:lpstr>
      <vt:lpstr>The problem</vt:lpstr>
      <vt:lpstr>The problem</vt:lpstr>
      <vt:lpstr>The problem</vt:lpstr>
      <vt:lpstr>The problem</vt:lpstr>
      <vt:lpstr>The problem</vt:lpstr>
      <vt:lpstr>The problem</vt:lpstr>
      <vt:lpstr>Convex optimization, high accuracy</vt:lpstr>
      <vt:lpstr>Convex optimization, high accuracy</vt:lpstr>
      <vt:lpstr>Convex optimization, high accuracy</vt:lpstr>
      <vt:lpstr>Our result compared to BCLL</vt:lpstr>
      <vt:lpstr>Convex optimization, high accuracy</vt:lpstr>
      <vt:lpstr>Convex optimization, high accuracy</vt:lpstr>
      <vt:lpstr>Convex optimization, high accuracy</vt:lpstr>
      <vt:lpstr>Convex optimization, high accuracy</vt:lpstr>
      <vt:lpstr>Convex optimization, high accuracy</vt:lpstr>
      <vt:lpstr>Convex optimization, high accuracy</vt:lpstr>
      <vt:lpstr>Convex optimization, high accuracy</vt:lpstr>
      <vt:lpstr>Convex optimization</vt:lpstr>
      <vt:lpstr>2nd order methods</vt:lpstr>
      <vt:lpstr>Homotopy: making 2nd order methods global </vt:lpstr>
      <vt:lpstr>Homotopy: making 2nd order methods global </vt:lpstr>
      <vt:lpstr>Homotopy: making 2nd order methods global </vt:lpstr>
      <vt:lpstr>Homotopy: making 2nd order methods global </vt:lpstr>
      <vt:lpstr>Global approximation to ℓ_p norms</vt:lpstr>
      <vt:lpstr>Global approximation to ℓ_p norms</vt:lpstr>
      <vt:lpstr>Global approximation to ℓ_p norms</vt:lpstr>
      <vt:lpstr>Global approximation to ℓ_p norms</vt:lpstr>
      <vt:lpstr>Global approximation to ℓ_p norms</vt:lpstr>
      <vt:lpstr>The ingredients of an algorithm</vt:lpstr>
      <vt:lpstr>The envelopes (upper and lower bounds)</vt:lpstr>
      <vt:lpstr>Good envelopes?</vt:lpstr>
      <vt:lpstr>Good envelopes?</vt:lpstr>
      <vt:lpstr>Good envelopes?</vt:lpstr>
      <vt:lpstr>Good envelopes!</vt:lpstr>
      <vt:lpstr>Good envelopes!</vt:lpstr>
      <vt:lpstr>Good envelopes!</vt:lpstr>
      <vt:lpstr>Good envelopes!</vt:lpstr>
      <vt:lpstr>Iterative refinement for ℓ_p-norm regression </vt:lpstr>
      <vt:lpstr>Iterative refinement for ℓ_p-norm regression </vt:lpstr>
      <vt:lpstr>Good envelopes!</vt:lpstr>
      <vt:lpstr>Good envelopes!</vt:lpstr>
      <vt:lpstr>Iterative refinement with multiplicative weight method</vt:lpstr>
      <vt:lpstr>Using multiplicative weights to take a step</vt:lpstr>
      <vt:lpstr>Crude solver via multiplicative weights</vt:lpstr>
      <vt:lpstr>Multiplicative weights refresher</vt:lpstr>
      <vt:lpstr>An ℓ_2-based oracle</vt:lpstr>
      <vt:lpstr>But when is the oracle bad?</vt:lpstr>
      <vt:lpstr>But when is the oracle bad?</vt:lpstr>
      <vt:lpstr>But when is the oracle bad?</vt:lpstr>
      <vt:lpstr>But when is the oracle bad?</vt:lpstr>
      <vt:lpstr>Improved ℓ_2-based oracle</vt:lpstr>
      <vt:lpstr>Improved ℓ_2-based oracle</vt:lpstr>
      <vt:lpstr>Improved ℓ_2-based oracle</vt:lpstr>
      <vt:lpstr>The dirty secrets</vt:lpstr>
      <vt:lpstr>Crude solver via multiplicative weights</vt:lpstr>
      <vt:lpstr>Lower bound for ℓ_2-based oracle</vt:lpstr>
      <vt:lpstr>Lower bound for ℓ_2-based oracle</vt:lpstr>
      <vt:lpstr>Lower bound for ℓ_2-based oracle</vt:lpstr>
      <vt:lpstr>Lower bound for ℓ_2-based oracle</vt:lpstr>
      <vt:lpstr>Lower bound for ℓ_2-based oracle</vt:lpstr>
      <vt:lpstr>Lower bound for ℓ_2-based oracle</vt:lpstr>
      <vt:lpstr>Lower bound for ℓ_2-based oracle</vt:lpstr>
      <vt:lpstr>Lower bound for ℓ_2-based oracle</vt:lpstr>
      <vt:lpstr>Why do we call it “iterative refinement”?</vt:lpstr>
      <vt:lpstr>Iterative refinement</vt:lpstr>
      <vt:lpstr>Iterative refinement for linear equations </vt:lpstr>
      <vt:lpstr>Iterative refinement</vt:lpstr>
      <vt:lpstr>Recap [Adil-K.-Peng-Sachdeva]</vt:lpstr>
      <vt:lpstr>Going much further for flows</vt:lpstr>
      <vt:lpstr>Going much further for flows</vt:lpstr>
      <vt:lpstr>Iterative refinement</vt:lpstr>
      <vt:lpstr>Iterative refinement with multiplicative weight method</vt:lpstr>
      <vt:lpstr>Recursive Preconditioning?</vt:lpstr>
      <vt:lpstr>Recursive Preconditioning?</vt:lpstr>
      <vt:lpstr>The recursion works out</vt:lpstr>
      <vt:lpstr>Smaller instances: ultrasparsification</vt:lpstr>
      <vt:lpstr>ℓ_2 &amp; ℓ_p low stretch tree</vt:lpstr>
      <vt:lpstr>ℓ_2 &amp; ℓ_p low stretch tree</vt:lpstr>
      <vt:lpstr>ℓ_2 &amp; ℓ_p low stretch tree</vt:lpstr>
      <vt:lpstr>Expanders</vt:lpstr>
      <vt:lpstr>Expanders</vt:lpstr>
      <vt:lpstr>Expanders</vt:lpstr>
      <vt:lpstr>Expanders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Recap</vt:lpstr>
      <vt:lpstr>Application to maximum flow</vt:lpstr>
      <vt:lpstr>But when is the oracle bad?</vt:lpstr>
      <vt:lpstr>But when is the oracle bad?</vt:lpstr>
      <vt:lpstr>But when is the oracle bad?</vt:lpstr>
      <vt:lpstr>But when is the oracle bad?</vt:lpstr>
      <vt:lpstr>Open questions</vt:lpstr>
      <vt:lpstr>Thanks!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Sparsified Cholesky and Multigrid Solvers for Connection Laplacians </dc:title>
  <dc:creator>Rasmus Kyng</dc:creator>
  <cp:lastModifiedBy>Rasmus Kyng</cp:lastModifiedBy>
  <cp:revision>2263</cp:revision>
  <cp:lastPrinted>2018-12-12T06:27:52Z</cp:lastPrinted>
  <dcterms:created xsi:type="dcterms:W3CDTF">2016-05-22T18:01:52Z</dcterms:created>
  <dcterms:modified xsi:type="dcterms:W3CDTF">2021-01-16T18:46:18Z</dcterms:modified>
</cp:coreProperties>
</file>