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1"/>
  </p:notesMasterIdLst>
  <p:handoutMasterIdLst>
    <p:handoutMasterId r:id="rId112"/>
  </p:handoutMasterIdLst>
  <p:sldIdLst>
    <p:sldId id="569" r:id="rId2"/>
    <p:sldId id="493" r:id="rId3"/>
    <p:sldId id="873" r:id="rId4"/>
    <p:sldId id="753" r:id="rId5"/>
    <p:sldId id="749" r:id="rId6"/>
    <p:sldId id="747" r:id="rId7"/>
    <p:sldId id="762" r:id="rId8"/>
    <p:sldId id="761" r:id="rId9"/>
    <p:sldId id="756" r:id="rId10"/>
    <p:sldId id="759" r:id="rId11"/>
    <p:sldId id="760" r:id="rId12"/>
    <p:sldId id="374" r:id="rId13"/>
    <p:sldId id="785" r:id="rId14"/>
    <p:sldId id="786" r:id="rId15"/>
    <p:sldId id="787" r:id="rId16"/>
    <p:sldId id="788" r:id="rId17"/>
    <p:sldId id="775" r:id="rId18"/>
    <p:sldId id="789" r:id="rId19"/>
    <p:sldId id="773" r:id="rId20"/>
    <p:sldId id="874" r:id="rId21"/>
    <p:sldId id="771" r:id="rId22"/>
    <p:sldId id="791" r:id="rId23"/>
    <p:sldId id="792" r:id="rId24"/>
    <p:sldId id="790" r:id="rId25"/>
    <p:sldId id="940" r:id="rId26"/>
    <p:sldId id="794" r:id="rId27"/>
    <p:sldId id="793" r:id="rId28"/>
    <p:sldId id="772" r:id="rId29"/>
    <p:sldId id="795" r:id="rId30"/>
    <p:sldId id="796" r:id="rId31"/>
    <p:sldId id="625" r:id="rId32"/>
    <p:sldId id="626" r:id="rId33"/>
    <p:sldId id="627" r:id="rId34"/>
    <p:sldId id="628" r:id="rId35"/>
    <p:sldId id="629" r:id="rId36"/>
    <p:sldId id="630" r:id="rId37"/>
    <p:sldId id="631" r:id="rId38"/>
    <p:sldId id="632" r:id="rId39"/>
    <p:sldId id="633" r:id="rId40"/>
    <p:sldId id="634" r:id="rId41"/>
    <p:sldId id="635" r:id="rId42"/>
    <p:sldId id="636" r:id="rId43"/>
    <p:sldId id="776" r:id="rId44"/>
    <p:sldId id="777" r:id="rId45"/>
    <p:sldId id="778" r:id="rId46"/>
    <p:sldId id="779" r:id="rId47"/>
    <p:sldId id="780" r:id="rId48"/>
    <p:sldId id="781" r:id="rId49"/>
    <p:sldId id="782" r:id="rId50"/>
    <p:sldId id="783" r:id="rId51"/>
    <p:sldId id="809" r:id="rId52"/>
    <p:sldId id="810" r:id="rId53"/>
    <p:sldId id="811" r:id="rId54"/>
    <p:sldId id="812" r:id="rId55"/>
    <p:sldId id="813" r:id="rId56"/>
    <p:sldId id="814" r:id="rId57"/>
    <p:sldId id="815" r:id="rId58"/>
    <p:sldId id="816" r:id="rId59"/>
    <p:sldId id="817" r:id="rId60"/>
    <p:sldId id="818" r:id="rId61"/>
    <p:sldId id="798" r:id="rId62"/>
    <p:sldId id="799" r:id="rId63"/>
    <p:sldId id="800" r:id="rId64"/>
    <p:sldId id="801" r:id="rId65"/>
    <p:sldId id="802" r:id="rId66"/>
    <p:sldId id="803" r:id="rId67"/>
    <p:sldId id="804" r:id="rId68"/>
    <p:sldId id="805" r:id="rId69"/>
    <p:sldId id="806" r:id="rId70"/>
    <p:sldId id="807" r:id="rId71"/>
    <p:sldId id="808" r:id="rId72"/>
    <p:sldId id="819" r:id="rId73"/>
    <p:sldId id="827" r:id="rId74"/>
    <p:sldId id="881" r:id="rId75"/>
    <p:sldId id="829" r:id="rId76"/>
    <p:sldId id="880" r:id="rId77"/>
    <p:sldId id="883" r:id="rId78"/>
    <p:sldId id="839" r:id="rId79"/>
    <p:sldId id="838" r:id="rId80"/>
    <p:sldId id="877" r:id="rId81"/>
    <p:sldId id="878" r:id="rId82"/>
    <p:sldId id="841" r:id="rId83"/>
    <p:sldId id="879" r:id="rId84"/>
    <p:sldId id="844" r:id="rId85"/>
    <p:sldId id="854" r:id="rId86"/>
    <p:sldId id="857" r:id="rId87"/>
    <p:sldId id="858" r:id="rId88"/>
    <p:sldId id="863" r:id="rId89"/>
    <p:sldId id="864" r:id="rId90"/>
    <p:sldId id="871" r:id="rId91"/>
    <p:sldId id="859" r:id="rId92"/>
    <p:sldId id="884" r:id="rId93"/>
    <p:sldId id="885" r:id="rId94"/>
    <p:sldId id="886" r:id="rId95"/>
    <p:sldId id="888" r:id="rId96"/>
    <p:sldId id="889" r:id="rId97"/>
    <p:sldId id="870" r:id="rId98"/>
    <p:sldId id="941" r:id="rId99"/>
    <p:sldId id="939" r:id="rId100"/>
    <p:sldId id="926" r:id="rId101"/>
    <p:sldId id="927" r:id="rId102"/>
    <p:sldId id="928" r:id="rId103"/>
    <p:sldId id="929" r:id="rId104"/>
    <p:sldId id="930" r:id="rId105"/>
    <p:sldId id="931" r:id="rId106"/>
    <p:sldId id="932" r:id="rId107"/>
    <p:sldId id="769" r:id="rId108"/>
    <p:sldId id="862" r:id="rId109"/>
    <p:sldId id="745" r:id="rId110"/>
  </p:sldIdLst>
  <p:sldSz cx="9144000" cy="6858000" type="screen4x3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223"/>
    <p:restoredTop sz="93632"/>
  </p:normalViewPr>
  <p:slideViewPr>
    <p:cSldViewPr snapToGrid="0" snapToObjects="1" showGuides="1">
      <p:cViewPr varScale="1">
        <p:scale>
          <a:sx n="105" d="100"/>
          <a:sy n="105" d="100"/>
        </p:scale>
        <p:origin x="200" y="456"/>
      </p:cViewPr>
      <p:guideLst>
        <p:guide pos="2856"/>
        <p:guide orient="horz" pos="2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E82F-0317-9F46-9F5D-B26F8547AD14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B989-1516-5A41-90C2-7304C1F8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CE96-A684-FE42-A5D9-432440434C01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B86E-3C06-8944-9521-88765CD02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Amit Singer</a:t>
            </a:r>
          </a:p>
          <a:p>
            <a:endParaRPr lang="en-US" dirty="0"/>
          </a:p>
          <a:p>
            <a:r>
              <a:rPr lang="en-US" dirty="0"/>
              <a:t>70S ribosome</a:t>
            </a:r>
          </a:p>
          <a:p>
            <a:r>
              <a:rPr lang="en-US" dirty="0"/>
              <a:t>3D</a:t>
            </a:r>
            <a:r>
              <a:rPr lang="en-US" baseline="0" dirty="0"/>
              <a:t>: simulation</a:t>
            </a:r>
          </a:p>
          <a:p>
            <a:r>
              <a:rPr lang="en-US" baseline="0" dirty="0"/>
              <a:t>2D: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Amit Singer</a:t>
            </a:r>
          </a:p>
          <a:p>
            <a:endParaRPr lang="en-US" dirty="0"/>
          </a:p>
          <a:p>
            <a:r>
              <a:rPr lang="en-US" dirty="0"/>
              <a:t>70S ribosome</a:t>
            </a:r>
          </a:p>
          <a:p>
            <a:r>
              <a:rPr lang="en-US" dirty="0"/>
              <a:t>3D</a:t>
            </a:r>
            <a:r>
              <a:rPr lang="en-US" baseline="0" dirty="0"/>
              <a:t>: simulation</a:t>
            </a:r>
          </a:p>
          <a:p>
            <a:r>
              <a:rPr lang="en-US" baseline="0" dirty="0"/>
              <a:t>2D: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5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9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8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77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7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7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</a:t>
            </a:r>
          </a:p>
          <a:p>
            <a:r>
              <a:rPr lang="en-US" dirty="0"/>
              <a:t>8:00</a:t>
            </a:r>
            <a:r>
              <a:rPr lang="en-US" baseline="0" dirty="0"/>
              <a:t> at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30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</a:t>
            </a:r>
          </a:p>
          <a:p>
            <a:r>
              <a:rPr lang="en-US" dirty="0"/>
              <a:t>10:50 at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Engineering: truss</a:t>
            </a:r>
            <a:r>
              <a:rPr lang="en-US" baseline="0" dirty="0"/>
              <a:t> stiffness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Physics: heat diffusion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Chemistry: balancing</a:t>
            </a:r>
            <a:r>
              <a:rPr lang="en-US" baseline="0" dirty="0"/>
              <a:t> reactions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Biology: imaging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Optimization: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Statistics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6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</a:t>
            </a:r>
          </a:p>
          <a:p>
            <a:r>
              <a:rPr lang="en-US" dirty="0"/>
              <a:t>17:00 at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5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2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2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2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8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1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05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2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</a:t>
            </a:r>
            <a:r>
              <a:rPr lang="en-US" baseline="0" dirty="0"/>
              <a:t> agreeing rows/cols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67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</a:t>
            </a:r>
            <a:r>
              <a:rPr lang="en-US" baseline="0" dirty="0"/>
              <a:t> agreeing rows/cols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2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Amit Singer</a:t>
            </a:r>
          </a:p>
          <a:p>
            <a:endParaRPr lang="en-US" dirty="0"/>
          </a:p>
          <a:p>
            <a:r>
              <a:rPr lang="en-US" dirty="0"/>
              <a:t>70S ribosome</a:t>
            </a:r>
          </a:p>
          <a:p>
            <a:r>
              <a:rPr lang="en-US" dirty="0"/>
              <a:t>3D</a:t>
            </a:r>
            <a:r>
              <a:rPr lang="en-US" baseline="0" dirty="0"/>
              <a:t>: simulation</a:t>
            </a:r>
          </a:p>
          <a:p>
            <a:r>
              <a:rPr lang="en-US" baseline="0" dirty="0"/>
              <a:t>2D: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00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</a:t>
            </a:r>
            <a:r>
              <a:rPr lang="en-US" baseline="0" dirty="0"/>
              <a:t> agreeing rows/cols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98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69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87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6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</a:t>
            </a:r>
          </a:p>
          <a:p>
            <a:r>
              <a:rPr lang="en-US" dirty="0"/>
              <a:t>24:15 at start</a:t>
            </a:r>
          </a:p>
          <a:p>
            <a:endParaRPr lang="en-US" dirty="0"/>
          </a:p>
          <a:p>
            <a:r>
              <a:rPr lang="en-US" dirty="0"/>
              <a:t>TIME weds 2</a:t>
            </a:r>
          </a:p>
          <a:p>
            <a:endParaRPr lang="en-US" dirty="0"/>
          </a:p>
          <a:p>
            <a:r>
              <a:rPr lang="en-US" dirty="0"/>
              <a:t>TIME weds 1</a:t>
            </a:r>
          </a:p>
          <a:p>
            <a:r>
              <a:rPr lang="en-US" dirty="0"/>
              <a:t>23:15 at end??? wrong?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960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3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59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354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Amit Singer</a:t>
            </a:r>
          </a:p>
          <a:p>
            <a:endParaRPr lang="en-US" dirty="0"/>
          </a:p>
          <a:p>
            <a:r>
              <a:rPr lang="en-US" dirty="0"/>
              <a:t>70S ribosome</a:t>
            </a:r>
          </a:p>
          <a:p>
            <a:r>
              <a:rPr lang="en-US" dirty="0"/>
              <a:t>3D</a:t>
            </a:r>
            <a:r>
              <a:rPr lang="en-US" baseline="0" dirty="0"/>
              <a:t>: simulation</a:t>
            </a:r>
          </a:p>
          <a:p>
            <a:r>
              <a:rPr lang="en-US" baseline="0" dirty="0"/>
              <a:t>2D: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537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20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49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82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336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621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scaling</a:t>
            </a:r>
            <a:r>
              <a:rPr lang="en-US" baseline="0" dirty="0"/>
              <a:t> to get the right expectation</a:t>
            </a:r>
          </a:p>
          <a:p>
            <a:r>
              <a:rPr lang="en-US" baseline="0" dirty="0"/>
              <a:t>we get this clique approximately without ever having to write it down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278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23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1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7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www.computationalfluiddynamics.com.au</a:t>
            </a:r>
            <a:r>
              <a:rPr lang="en-US" dirty="0"/>
              <a:t>/conjugate-heat-transfer/</a:t>
            </a:r>
          </a:p>
          <a:p>
            <a:r>
              <a:rPr lang="en-US" dirty="0"/>
              <a:t>Heat</a:t>
            </a:r>
            <a:r>
              <a:rPr lang="en-US" baseline="0" dirty="0"/>
              <a:t> Exchanger</a:t>
            </a:r>
          </a:p>
          <a:p>
            <a:r>
              <a:rPr lang="en-US" baseline="0" dirty="0"/>
              <a:t>(Company: Leap Australia)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597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34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48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651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769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801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765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3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wed 2</a:t>
            </a:r>
          </a:p>
          <a:p>
            <a:r>
              <a:rPr lang="en-US" dirty="0"/>
              <a:t>30:10 at 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449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 sun 1</a:t>
            </a:r>
          </a:p>
          <a:p>
            <a:r>
              <a:rPr lang="en-US" dirty="0"/>
              <a:t>23:05 at end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3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Say?</a:t>
            </a:r>
            <a:r>
              <a:rPr lang="en-US" baseline="0" dirty="0"/>
              <a:t> </a:t>
            </a:r>
          </a:p>
          <a:p>
            <a:r>
              <a:rPr lang="en-US" dirty="0"/>
              <a:t>asymptotically fastest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8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www.computationalfluiddynamics.com.au</a:t>
            </a:r>
            <a:r>
              <a:rPr lang="en-US" dirty="0"/>
              <a:t>/conjugate-heat-transfer/</a:t>
            </a:r>
          </a:p>
          <a:p>
            <a:r>
              <a:rPr lang="en-US" dirty="0"/>
              <a:t>Heat</a:t>
            </a:r>
            <a:r>
              <a:rPr lang="en-US" baseline="0" dirty="0"/>
              <a:t> Exchanger</a:t>
            </a:r>
          </a:p>
          <a:p>
            <a:r>
              <a:rPr lang="en-US" baseline="0" dirty="0"/>
              <a:t>(Company: Leap Australia)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5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Say?</a:t>
            </a:r>
            <a:r>
              <a:rPr lang="en-US" baseline="0" dirty="0"/>
              <a:t> </a:t>
            </a:r>
          </a:p>
          <a:p>
            <a:r>
              <a:rPr lang="en-US" dirty="0"/>
              <a:t>asymptotically fastest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www.computationalfluiddynamics.com.au</a:t>
            </a:r>
            <a:r>
              <a:rPr lang="en-US" dirty="0"/>
              <a:t>/conjugate-heat-transfer/</a:t>
            </a:r>
          </a:p>
          <a:p>
            <a:r>
              <a:rPr lang="en-US" dirty="0"/>
              <a:t>Heat</a:t>
            </a:r>
            <a:r>
              <a:rPr lang="en-US" baseline="0" dirty="0"/>
              <a:t> Exchanger</a:t>
            </a:r>
          </a:p>
          <a:p>
            <a:r>
              <a:rPr lang="en-US" baseline="0" dirty="0"/>
              <a:t>(Company: Leap Australia)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568" y="363836"/>
            <a:ext cx="77687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18DB-5A3D-EB49-A17E-B98FBF00787A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510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10" Type="http://schemas.openxmlformats.org/officeDocument/2006/relationships/image" Target="../media/image8.emf"/><Relationship Id="rId4" Type="http://schemas.openxmlformats.org/officeDocument/2006/relationships/image" Target="NULL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10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99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98.png"/><Relationship Id="rId7" Type="http://schemas.openxmlformats.org/officeDocument/2006/relationships/image" Target="../media/image8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6.png"/><Relationship Id="rId4" Type="http://schemas.openxmlformats.org/officeDocument/2006/relationships/image" Target="../media/image9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88.png"/><Relationship Id="rId4" Type="http://schemas.openxmlformats.org/officeDocument/2006/relationships/image" Target="../media/image87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8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2872021"/>
          </a:xfrm>
        </p:spPr>
        <p:txBody>
          <a:bodyPr/>
          <a:lstStyle/>
          <a:p>
            <a:r>
              <a:rPr lang="en-US" dirty="0"/>
              <a:t>Approximate Gaussian Elimination</a:t>
            </a:r>
            <a:br>
              <a:rPr lang="en-US" dirty="0"/>
            </a:br>
            <a:r>
              <a:rPr lang="en-US" dirty="0"/>
              <a:t>for Laplacians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85153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477370"/>
              </p:ext>
            </p:extLst>
          </p:nvPr>
        </p:nvGraphicFramePr>
        <p:xfrm>
          <a:off x="628650" y="1590901"/>
          <a:ext cx="8281938" cy="3856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ysClr val="windowText" lastClr="000000"/>
                        </a:solidFill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Speaker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Rasmus Kyng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Harvard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Joint work with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Sushant </a:t>
                      </a:r>
                      <a:r>
                        <a:rPr lang="en-US" sz="2000" dirty="0" err="1"/>
                        <a:t>Sachdeva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UToronto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11/27/2018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4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903657" cy="5389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Solving LPs, SDPs, etc.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0563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30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70E92A-05FB-6B47-888D-E7AA5DC3C6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897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5FD696-7960-AE45-99CC-AF5555D1AA85}"/>
              </a:ext>
            </a:extLst>
          </p:cNvPr>
          <p:cNvSpPr txBox="1"/>
          <p:nvPr/>
        </p:nvSpPr>
        <p:spPr>
          <a:xfrm>
            <a:off x="876300" y="5096576"/>
            <a:ext cx="721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</p:txBody>
      </p:sp>
    </p:spTree>
    <p:extLst>
      <p:ext uri="{BB962C8B-B14F-4D97-AF65-F5344CB8AC3E}">
        <p14:creationId xmlns:p14="http://schemas.microsoft.com/office/powerpoint/2010/main" val="19521971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A971ED-9EC3-BD47-B21A-ED0A48911B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1346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301D52-9CD9-1A49-980F-4420D93AC264}"/>
              </a:ext>
            </a:extLst>
          </p:cNvPr>
          <p:cNvSpPr txBox="1"/>
          <p:nvPr/>
        </p:nvSpPr>
        <p:spPr>
          <a:xfrm>
            <a:off x="876300" y="5096576"/>
            <a:ext cx="721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</p:txBody>
      </p:sp>
    </p:spTree>
    <p:extLst>
      <p:ext uri="{BB962C8B-B14F-4D97-AF65-F5344CB8AC3E}">
        <p14:creationId xmlns:p14="http://schemas.microsoft.com/office/powerpoint/2010/main" val="35575067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1FFE5-2EBB-D942-883A-947FF29D06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1794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FAA2C7-3894-1B46-910E-45B267AEEC04}"/>
              </a:ext>
            </a:extLst>
          </p:cNvPr>
          <p:cNvSpPr txBox="1"/>
          <p:nvPr/>
        </p:nvSpPr>
        <p:spPr>
          <a:xfrm>
            <a:off x="876300" y="5096576"/>
            <a:ext cx="7211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</a:t>
            </a:r>
          </a:p>
        </p:txBody>
      </p:sp>
    </p:spTree>
    <p:extLst>
      <p:ext uri="{BB962C8B-B14F-4D97-AF65-F5344CB8AC3E}">
        <p14:creationId xmlns:p14="http://schemas.microsoft.com/office/powerpoint/2010/main" val="6973790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781CEF-F711-DE4D-8485-B3E9CFD17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2243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58B3B17-F23C-2648-916E-3C483499AC5F}"/>
              </a:ext>
            </a:extLst>
          </p:cNvPr>
          <p:cNvSpPr txBox="1"/>
          <p:nvPr/>
        </p:nvSpPr>
        <p:spPr>
          <a:xfrm>
            <a:off x="876300" y="5096576"/>
            <a:ext cx="770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Gradient, ICC = Incomplete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Cholesky</a:t>
            </a: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702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8BF5A5-789A-9045-B6E1-A88356ED7A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26923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Chimera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2500100,11)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25E27F-CEE0-9F4E-ABF1-627B47B4B0E2}"/>
              </a:ext>
            </a:extLst>
          </p:cNvPr>
          <p:cNvSpPr txBox="1"/>
          <p:nvPr/>
        </p:nvSpPr>
        <p:spPr>
          <a:xfrm>
            <a:off x="876300" y="5096576"/>
            <a:ext cx="770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Gradient, ICC = Incomplete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Cholesky</a:t>
            </a: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5306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4478D5-F352-A343-9F5B-DC42F506F5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3589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Chimera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2500100,11)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Min Cost Flow 1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5.9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Min Cost Flow 2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7802C6-E8C2-BA46-99CC-10696207CACD}"/>
              </a:ext>
            </a:extLst>
          </p:cNvPr>
          <p:cNvSpPr txBox="1"/>
          <p:nvPr/>
        </p:nvSpPr>
        <p:spPr>
          <a:xfrm>
            <a:off x="876300" y="5096576"/>
            <a:ext cx="770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Gradient, ICC = Incomplete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Cholesky</a:t>
            </a: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859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F01EB-46B6-F04E-9471-0DCBA441AC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3589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Chimera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2500100,11)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Min Cost Flow 1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5.9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Min Cost Flow 2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DAF8FC-0F88-044E-AE5F-29CE3AD37464}"/>
              </a:ext>
            </a:extLst>
          </p:cNvPr>
          <p:cNvSpPr txBox="1"/>
          <p:nvPr/>
        </p:nvSpPr>
        <p:spPr>
          <a:xfrm>
            <a:off x="812800" y="5071176"/>
            <a:ext cx="7834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Summary: Approximate Elimination processes between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  300k and 500k entries per second, for 8 digit accuracy</a:t>
            </a:r>
          </a:p>
          <a:p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Others vary widely </a:t>
            </a:r>
          </a:p>
        </p:txBody>
      </p:sp>
    </p:spTree>
    <p:extLst>
      <p:ext uri="{BB962C8B-B14F-4D97-AF65-F5344CB8AC3E}">
        <p14:creationId xmlns:p14="http://schemas.microsoft.com/office/powerpoint/2010/main" val="11827069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93275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This is really 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5441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9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903657" cy="5389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Flow Problem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05630"/>
            <a:ext cx="5080000" cy="3810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838824" y="1474243"/>
            <a:ext cx="576197" cy="225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7639" y="1315660"/>
            <a:ext cx="1582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Laplacian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9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Solvers in TCS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28650" y="1024628"/>
            <a:ext cx="11233498" cy="56670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3000" dirty="0"/>
              <a:t>Faster flow algorithms </a:t>
            </a:r>
            <a:r>
              <a:rPr lang="en-US" sz="2200" dirty="0"/>
              <a:t>[DS08, CKMST11, KMP12, Mad13, LS14]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3000" dirty="0"/>
              <a:t>Interior Point Methods </a:t>
            </a:r>
            <a:r>
              <a:rPr lang="en-US" sz="2200" dirty="0"/>
              <a:t>[DS08,Mad13,LS14,</a:t>
            </a:r>
            <a:r>
              <a:rPr lang="en-US" sz="2200" b="1" dirty="0"/>
              <a:t>K</a:t>
            </a:r>
            <a:r>
              <a:rPr lang="en-US" sz="2200" dirty="0"/>
              <a:t>RS15,CMSV16]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3000" dirty="0"/>
              <a:t>Learning on graphs </a:t>
            </a:r>
            <a:r>
              <a:rPr lang="en-US" sz="2200" dirty="0"/>
              <a:t>[ZGL03, ZS04, ZBLWS04]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3000" dirty="0"/>
              <a:t>Graph partitioning </a:t>
            </a:r>
            <a:r>
              <a:rPr lang="en-US" sz="2200" dirty="0"/>
              <a:t>[OSV12]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3000" dirty="0"/>
              <a:t>Sampling random spanning trees </a:t>
            </a:r>
            <a:r>
              <a:rPr lang="en-US" sz="2200" dirty="0"/>
              <a:t>[KM09,MST15,D</a:t>
            </a:r>
            <a:r>
              <a:rPr lang="en-US" sz="2200" b="1" dirty="0"/>
              <a:t>K</a:t>
            </a:r>
            <a:r>
              <a:rPr lang="en-US" sz="2200" dirty="0"/>
              <a:t>PRS17,S18]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3000" dirty="0"/>
              <a:t>Graph </a:t>
            </a:r>
            <a:r>
              <a:rPr lang="en-US" sz="3000" dirty="0" err="1"/>
              <a:t>sparsification</a:t>
            </a:r>
            <a:r>
              <a:rPr lang="en-US" sz="3000" dirty="0"/>
              <a:t> </a:t>
            </a:r>
            <a:r>
              <a:rPr lang="en-US" sz="2200" dirty="0"/>
              <a:t>[SS08, LKP12,</a:t>
            </a:r>
            <a:r>
              <a:rPr lang="en-US" sz="2200" b="1" dirty="0"/>
              <a:t>K</a:t>
            </a:r>
            <a:r>
              <a:rPr lang="en-US" sz="2200" dirty="0"/>
              <a:t>PPS17]</a:t>
            </a:r>
          </a:p>
        </p:txBody>
      </p:sp>
    </p:spTree>
    <p:extLst>
      <p:ext uri="{BB962C8B-B14F-4D97-AF65-F5344CB8AC3E}">
        <p14:creationId xmlns:p14="http://schemas.microsoft.com/office/powerpoint/2010/main" val="16867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Solvers in TCS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313049" cy="5405816"/>
          </a:xfrm>
        </p:spPr>
        <p:txBody>
          <a:bodyPr/>
          <a:lstStyle/>
          <a:p>
            <a:r>
              <a:rPr lang="en-US" dirty="0"/>
              <a:t>Many papers improving the Laplacian Solver:</a:t>
            </a:r>
          </a:p>
          <a:p>
            <a:endParaRPr lang="en-US" dirty="0"/>
          </a:p>
          <a:p>
            <a:r>
              <a:rPr lang="en-US" dirty="0"/>
              <a:t>[KMP10, KMP11, KOSZ13, LS13, C</a:t>
            </a:r>
            <a:r>
              <a:rPr lang="en-US" b="1" dirty="0"/>
              <a:t>K</a:t>
            </a:r>
            <a:r>
              <a:rPr lang="en-US" dirty="0"/>
              <a:t>M+14, PS14, LPS16]</a:t>
            </a:r>
          </a:p>
          <a:p>
            <a:endParaRPr lang="en-US" dirty="0"/>
          </a:p>
          <a:p>
            <a:r>
              <a:rPr lang="en-US" dirty="0"/>
              <a:t>Simpler, faster, parallelizable</a:t>
            </a:r>
          </a:p>
        </p:txBody>
      </p:sp>
    </p:spTree>
    <p:extLst>
      <p:ext uri="{BB962C8B-B14F-4D97-AF65-F5344CB8AC3E}">
        <p14:creationId xmlns:p14="http://schemas.microsoft.com/office/powerpoint/2010/main" val="85139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Laplacian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9173718" cy="54058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Symmetric Diagonally Dominant [G96]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Planar 2D Truss Stiffness Matrices [DS07]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Simplicial 3D Truss Stiffness Matrices [</a:t>
            </a:r>
            <a:r>
              <a:rPr lang="en-US" b="1" dirty="0"/>
              <a:t>K</a:t>
            </a:r>
            <a:r>
              <a:rPr lang="en-US" dirty="0"/>
              <a:t>PSZ18]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Symmetric M-matrices [DS08]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Connection Laplacians and BDD matrices [</a:t>
            </a:r>
            <a:r>
              <a:rPr lang="en-US" b="1" dirty="0"/>
              <a:t>K</a:t>
            </a:r>
            <a:r>
              <a:rPr lang="en-US" dirty="0"/>
              <a:t>LPSS16]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Directed Laplacians [CKPPSV16, CKPPRSV16, C</a:t>
            </a:r>
            <a:r>
              <a:rPr lang="en-US" b="1" dirty="0"/>
              <a:t>K</a:t>
            </a:r>
            <a:r>
              <a:rPr lang="en-US" dirty="0"/>
              <a:t>KPPRS18]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Hardness for many other classes [</a:t>
            </a:r>
            <a:r>
              <a:rPr lang="en-US" b="1" dirty="0"/>
              <a:t>K</a:t>
            </a:r>
            <a:r>
              <a:rPr lang="en-US" dirty="0"/>
              <a:t>Z17]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565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7472171" y="143181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48642" y="18067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1" name="Straight Connector 30"/>
          <p:cNvCxnSpPr>
            <a:stCxn id="28" idx="2"/>
            <a:endCxn id="29" idx="6"/>
          </p:cNvCxnSpPr>
          <p:nvPr/>
        </p:nvCxnSpPr>
        <p:spPr>
          <a:xfrm flipH="1">
            <a:off x="6030252" y="1521639"/>
            <a:ext cx="1441919" cy="374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Graph 	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𝐺</m:t>
                    </m:r>
                    <m:r>
                      <a:rPr lang="en-US" sz="2800" b="0" i="1" smtClean="0">
                        <a:latin typeface="Cambria Math" charset="0"/>
                      </a:rPr>
                      <m:t>=(</m:t>
                    </m:r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Edge weights	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𝑤</m:t>
                    </m:r>
                    <m:r>
                      <a:rPr lang="en-US" sz="2800" i="1">
                        <a:latin typeface="Cambria Math" charset="0"/>
                      </a:rPr>
                      <m:t>: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𝑛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𝑚</m:t>
                    </m:r>
                    <m:r>
                      <a:rPr lang="en-US" sz="2800" b="0" i="1" smtClean="0">
                        <a:latin typeface="Cambria Math" charset="0"/>
                      </a:rPr>
                      <m:t>=|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2424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8" name="Oval 1137"/>
          <p:cNvSpPr/>
          <p:nvPr/>
        </p:nvSpPr>
        <p:spPr>
          <a:xfrm>
            <a:off x="6609424" y="229638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39" name="Straight Connector 1138"/>
          <p:cNvCxnSpPr>
            <a:stCxn id="1138" idx="1"/>
            <a:endCxn id="29" idx="5"/>
          </p:cNvCxnSpPr>
          <p:nvPr/>
        </p:nvCxnSpPr>
        <p:spPr>
          <a:xfrm flipH="1" flipV="1">
            <a:off x="6003656" y="1960061"/>
            <a:ext cx="632364" cy="3626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0" name="TextBox 1139"/>
              <p:cNvSpPr txBox="1"/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0" name="TextBox 1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1" name="Straight Connector 1140"/>
          <p:cNvCxnSpPr>
            <a:stCxn id="1138" idx="7"/>
            <a:endCxn id="28" idx="3"/>
          </p:cNvCxnSpPr>
          <p:nvPr/>
        </p:nvCxnSpPr>
        <p:spPr>
          <a:xfrm flipV="1">
            <a:off x="6764438" y="1585155"/>
            <a:ext cx="734329" cy="737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1" name="TextBox 1150"/>
              <p:cNvSpPr txBox="1"/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</a:rPr>
                      <m:t>𝑛</m:t>
                    </m:r>
                    <m:r>
                      <a:rPr lang="en-US" sz="2800" b="0" i="1" smtClean="0">
                        <a:latin typeface="Cambria Math" charset="0"/>
                      </a:rPr>
                      <m:t>×</m:t>
                    </m:r>
                    <m:r>
                      <a:rPr lang="en-US" sz="28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800" dirty="0"/>
                  <a:t> matrix</a:t>
                </a:r>
              </a:p>
            </p:txBody>
          </p:sp>
        </mc:Choice>
        <mc:Fallback xmlns="">
          <p:sp>
            <p:nvSpPr>
              <p:cNvPr id="1151" name="TextBox 1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3" name="TextBox 1152"/>
              <p:cNvSpPr txBox="1"/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53" name="TextBox 1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5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1" grpId="0"/>
      <p:bldP spid="1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stCxn id="28" idx="2"/>
            <a:endCxn id="29" idx="6"/>
          </p:cNvCxnSpPr>
          <p:nvPr/>
        </p:nvCxnSpPr>
        <p:spPr>
          <a:xfrm flipH="1">
            <a:off x="6030252" y="1521639"/>
            <a:ext cx="1441919" cy="3749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9884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7472171" y="143181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48642" y="18067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8112" y="1376356"/>
                <a:ext cx="502853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Graph 	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𝐺</m:t>
                    </m:r>
                    <m:r>
                      <a:rPr lang="en-US" sz="2800" b="0" i="1" smtClean="0">
                        <a:latin typeface="Cambria Math" charset="0"/>
                      </a:rPr>
                      <m:t>=(</m:t>
                    </m:r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Edge weights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𝑤</m:t>
                    </m:r>
                    <m:r>
                      <a:rPr lang="en-US" sz="2800" b="0" i="1" smtClean="0">
                        <a:latin typeface="Cambria Math" charset="0"/>
                      </a:rPr>
                      <m:t>: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𝑚</m:t>
                    </m:r>
                    <m:r>
                      <a:rPr lang="en-US" sz="2800" i="1">
                        <a:latin typeface="Cambria Math" charset="0"/>
                      </a:rPr>
                      <m:t>=|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1376356"/>
                <a:ext cx="5028534" cy="2246769"/>
              </a:xfrm>
              <a:prstGeom prst="rect">
                <a:avLst/>
              </a:prstGeom>
              <a:blipFill rotWithShape="0">
                <a:blip r:embed="rId5"/>
                <a:stretch>
                  <a:fillRect l="-2424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8" name="Oval 1137"/>
          <p:cNvSpPr/>
          <p:nvPr/>
        </p:nvSpPr>
        <p:spPr>
          <a:xfrm>
            <a:off x="6609424" y="229638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39" name="Straight Connector 1138"/>
          <p:cNvCxnSpPr>
            <a:stCxn id="1138" idx="1"/>
            <a:endCxn id="29" idx="5"/>
          </p:cNvCxnSpPr>
          <p:nvPr/>
        </p:nvCxnSpPr>
        <p:spPr>
          <a:xfrm flipH="1" flipV="1">
            <a:off x="6003656" y="1960061"/>
            <a:ext cx="632364" cy="3626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0" name="TextBox 1139"/>
              <p:cNvSpPr txBox="1"/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0" name="TextBox 1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1" name="Straight Connector 1140"/>
          <p:cNvCxnSpPr>
            <a:stCxn id="1138" idx="7"/>
            <a:endCxn id="28" idx="3"/>
          </p:cNvCxnSpPr>
          <p:nvPr/>
        </p:nvCxnSpPr>
        <p:spPr>
          <a:xfrm flipV="1">
            <a:off x="6764438" y="1585155"/>
            <a:ext cx="734329" cy="737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4" name="TextBox 1143"/>
              <p:cNvSpPr txBox="1"/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4" name="TextBox 1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234" y="4013752"/>
            <a:ext cx="6019800" cy="266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latin typeface="Cambria Math" charset="0"/>
                      </a:rPr>
                      <m:t>×</m:t>
                    </m:r>
                    <m:r>
                      <a:rPr lang="en-US" sz="2800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800" dirty="0"/>
                  <a:t> matrix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623479" y="4626781"/>
            <a:ext cx="2538704" cy="19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29458" y="3933498"/>
            <a:ext cx="474388" cy="2720294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23015" y="3933497"/>
            <a:ext cx="474388" cy="274725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48565" y="4876465"/>
            <a:ext cx="3987455" cy="44446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48565" y="5792110"/>
            <a:ext cx="3987455" cy="44446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98342" y="4814153"/>
            <a:ext cx="776537" cy="158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485" y="5443802"/>
            <a:ext cx="685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2" grpId="0" animBg="1"/>
      <p:bldP spid="23" grpId="0" animBg="1"/>
      <p:bldP spid="24" grpId="0" animBg="1"/>
      <p:bldP spid="25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weighted adjacency matrix of the graph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𝑫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diagonal matrix of weighted degrees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𝑫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5908" y="3446590"/>
                <a:ext cx="1691040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8" y="3446590"/>
                <a:ext cx="1691040" cy="557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8650" y="4306750"/>
                <a:ext cx="2147254" cy="57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𝑖𝑖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06750"/>
                <a:ext cx="2147254" cy="5722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Graph 	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𝐺</m:t>
                    </m:r>
                    <m:r>
                      <a:rPr lang="en-US" sz="2800" b="0" i="1" smtClean="0">
                        <a:latin typeface="Cambria Math" charset="0"/>
                      </a:rPr>
                      <m:t>=(</m:t>
                    </m:r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Edge weights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𝑤</m:t>
                    </m:r>
                    <m:r>
                      <a:rPr lang="en-US" sz="2800" b="0" i="1" smtClean="0">
                        <a:latin typeface="Cambria Math" charset="0"/>
                      </a:rPr>
                      <m:t>: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𝑚</m:t>
                    </m:r>
                    <m:r>
                      <a:rPr lang="en-US" sz="2800" i="1">
                        <a:latin typeface="Cambria Math" charset="0"/>
                      </a:rPr>
                      <m:t>=|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blipFill rotWithShape="0">
                <a:blip r:embed="rId6"/>
                <a:stretch>
                  <a:fillRect l="-2424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8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Symmetric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</m:oMath>
                </a14:m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All off-diagonals are non-positive and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≠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64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of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058234" y="30779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4705" y="345285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33064" y="457913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/>
          <p:cNvCxnSpPr>
            <a:stCxn id="4" idx="3"/>
            <a:endCxn id="5" idx="5"/>
          </p:cNvCxnSpPr>
          <p:nvPr/>
        </p:nvCxnSpPr>
        <p:spPr>
          <a:xfrm flipH="1">
            <a:off x="2589719" y="3231290"/>
            <a:ext cx="1495111" cy="374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6" idx="0"/>
          </p:cNvCxnSpPr>
          <p:nvPr/>
        </p:nvCxnSpPr>
        <p:spPr>
          <a:xfrm flipH="1">
            <a:off x="3623869" y="3231290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5" idx="5"/>
          </p:cNvCxnSpPr>
          <p:nvPr/>
        </p:nvCxnSpPr>
        <p:spPr>
          <a:xfrm flipH="1" flipV="1">
            <a:off x="2589719" y="3606196"/>
            <a:ext cx="1034150" cy="9729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57" y="1647436"/>
            <a:ext cx="2222500" cy="1282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226" y="3077948"/>
            <a:ext cx="2222500" cy="128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8268" y="395509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68" y="3955095"/>
                <a:ext cx="46827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23" y="4521657"/>
            <a:ext cx="2222500" cy="128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7923" y="4984165"/>
            <a:ext cx="2489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03657" cy="538994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Given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𝒃</m:t>
                    </m:r>
                    <m:r>
                      <a:rPr lang="en-US">
                        <a:latin typeface="Cambria Math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Ubiquitous: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Engineering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Physics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Chemistry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Biology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Statistics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Computer Science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03657" cy="5389940"/>
              </a:xfrm>
              <a:blipFill rotWithShape="0">
                <a:blip r:embed="rId3"/>
                <a:stretch>
                  <a:fillRect l="-1369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9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Semi-Definite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Positive Semi-Definite (</a:t>
                </a:r>
                <a:r>
                  <a:rPr lang="en-US" b="1" dirty="0"/>
                  <a:t>PSD</a:t>
                </a:r>
                <a:r>
                  <a:rPr lang="en-US" dirty="0"/>
                  <a:t>) Matrix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𝑴</m:t>
                    </m:r>
                  </m:oMath>
                </a14:m>
                <a:r>
                  <a:rPr lang="en-US" dirty="0"/>
                  <a:t> symmetric and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</a:rPr>
                        <m:t>𝑴</m:t>
                      </m:r>
                      <m:r>
                        <a:rPr lang="en-US" b="1" i="1">
                          <a:latin typeface="Cambria Math" charset="0"/>
                        </a:rPr>
                        <m:t>𝒙</m:t>
                      </m:r>
                      <m:r>
                        <a:rPr lang="en-US" i="1">
                          <a:latin typeface="Cambria Math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Laplacians are PSD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0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a PSD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𝑴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sz="2800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/>
                  <a:t>Gaussian Elimination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sz="2800" dirty="0"/>
                  <a:t>, upper triangular matrix,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sz="2800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</m:oMath>
                  </m:oMathPara>
                </a14:m>
                <a:endParaRPr lang="en-US" sz="2800" b="1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/>
                  <a:t>Then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sz="2800" b="1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𝒃</m:t>
                      </m:r>
                    </m:oMath>
                  </m:oMathPara>
                </a14:m>
                <a:endParaRPr lang="en-US" sz="2800" b="1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 rotWithShape="0"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2376" y="4937541"/>
                <a:ext cx="4760570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Easy to 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−⊤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76" y="4937541"/>
                <a:ext cx="4760570" cy="539315"/>
              </a:xfrm>
              <a:prstGeom prst="rect">
                <a:avLst/>
              </a:prstGeom>
              <a:blipFill rotWithShape="0">
                <a:blip r:embed="rId4"/>
                <a:stretch>
                  <a:fillRect l="-2689" t="-11364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8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Solvers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16582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Approximately solve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𝑴</m:t>
                      </m:r>
                      <m:r>
                        <a:rPr lang="en-US" b="1" i="1">
                          <a:latin typeface="Cambria Math" charset="0"/>
                        </a:rPr>
                        <m:t>𝒙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1" i="1">
                          <a:latin typeface="Cambria Math" charset="0"/>
                        </a:rPr>
                        <m:t>𝒃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(0)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1" i="1"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+1)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Is it converging?</a:t>
                </a:r>
              </a:p>
              <a:p>
                <a:endParaRPr lang="en-US" dirty="0"/>
              </a:p>
              <a:p>
                <a:r>
                  <a:rPr lang="en-US" dirty="0"/>
                  <a:t>What is an approximate solution?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165822"/>
              </a:xfrm>
              <a:blipFill>
                <a:blip r:embed="rId2"/>
                <a:stretch>
                  <a:fillRect l="-1608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F890D3-16C3-064F-A64F-7B9C8153A0F9}"/>
              </a:ext>
            </a:extLst>
          </p:cNvPr>
          <p:cNvSpPr txBox="1"/>
          <p:nvPr/>
        </p:nvSpPr>
        <p:spPr>
          <a:xfrm>
            <a:off x="2126512" y="596486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𝑴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𝑴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1" i="1">
                            <a:latin typeface="Cambria Math" charset="0"/>
                          </a:rPr>
                          <m:t>𝑴𝒚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𝜀</m:t>
                    </m:r>
                  </m:oMath>
                </a14:m>
                <a:r>
                  <a:rPr lang="en-US" dirty="0"/>
                  <a:t>-approximate solution: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 s.t.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𝑴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This is the right norm for most applications!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Solvers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69474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Approximately solve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𝑴</m:t>
                      </m:r>
                      <m:r>
                        <a:rPr lang="en-US" b="1" i="1">
                          <a:latin typeface="Cambria Math" charset="0"/>
                        </a:rPr>
                        <m:t>𝒙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1" i="1">
                          <a:latin typeface="Cambria Math" charset="0"/>
                        </a:rPr>
                        <m:t>𝒃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(0)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1" i="1"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+1)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694740"/>
              </a:xfrm>
              <a:blipFill>
                <a:blip r:embed="rId2"/>
                <a:stretch>
                  <a:fillRect l="-1608" t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008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69474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Approximately solve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𝑴</m:t>
                      </m:r>
                      <m:r>
                        <a:rPr lang="en-US" b="1" i="1">
                          <a:latin typeface="Cambria Math" charset="0"/>
                        </a:rPr>
                        <m:t>𝒙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1" i="1">
                          <a:latin typeface="Cambria Math" charset="0"/>
                        </a:rPr>
                        <m:t>𝒃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(0)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1" i="1"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+1)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Gradient descent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𝑴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condition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number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𝜀</m:t>
                    </m:r>
                  </m:oMath>
                </a14:m>
                <a:r>
                  <a:rPr lang="en-US" dirty="0"/>
                  <a:t>-approximation.</a:t>
                </a:r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694740"/>
              </a:xfrm>
              <a:blipFill rotWithShape="0">
                <a:blip r:embed="rId2"/>
                <a:stretch>
                  <a:fillRect l="-1546"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7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2791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Iteratively solve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𝑴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Convergence fast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𝑴</m:t>
                    </m:r>
                    <m:r>
                      <a:rPr lang="en-US" i="1">
                        <a:latin typeface="Cambria Math" charset="0"/>
                      </a:rPr>
                      <m:t>≈</m:t>
                    </m:r>
                    <m:r>
                      <a:rPr lang="en-US" b="1" i="1">
                        <a:latin typeface="Cambria Math" charset="0"/>
                      </a:rPr>
                      <m:t>𝑰</m:t>
                    </m:r>
                  </m:oMath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Suppose we can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𝑪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𝑪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𝑴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𝑪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can be applied quickly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Iteratively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𝑪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𝑴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𝑪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𝑪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𝑴</m:t>
                    </m:r>
                    <m:r>
                      <a:rPr lang="en-US" i="1">
                        <a:latin typeface="Cambria Math" charset="0"/>
                      </a:rPr>
                      <m:t>≈</m:t>
                    </m:r>
                    <m:r>
                      <a:rPr lang="en-US" b="1" i="1">
                        <a:latin typeface="Cambria Math" charset="0"/>
                      </a:rPr>
                      <m:t>𝑰</m:t>
                    </m:r>
                  </m:oMath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279104"/>
              </a:xfrm>
              <a:blipFill>
                <a:blip r:embed="rId3"/>
                <a:stretch>
                  <a:fillRect l="-1608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Define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</a:rPr>
                        <m:t>𝑨</m:t>
                      </m:r>
                      <m:r>
                        <a:rPr lang="en-US" i="1">
                          <a:latin typeface="Cambria Math" charset="0"/>
                        </a:rPr>
                        <m:t>≼</m:t>
                      </m:r>
                      <m:r>
                        <a:rPr lang="en-US" b="1" i="1">
                          <a:latin typeface="Cambria Math" charset="0"/>
                        </a:rPr>
                        <m:t>𝑩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iff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>
                          <a:latin typeface="Cambria Math" charset="0"/>
                        </a:rPr>
                        <m:t>𝑨𝒙</m:t>
                      </m:r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>
                          <a:latin typeface="Cambria Math" charset="0"/>
                        </a:rPr>
                        <m:t>𝑩𝒙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  <m:r>
                      <a:rPr lang="en-US" b="1" i="1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dirty="0"/>
                  <a:t> iff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b="0" i="1" smtClean="0">
                        <a:latin typeface="Cambria Math" charset="0"/>
                      </a:rPr>
                      <m:t>2</m:t>
                    </m:r>
                    <m:r>
                      <a:rPr lang="en-US" b="1" i="1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𝑩</m:t>
                    </m:r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b="0" i="1" smtClean="0">
                        <a:latin typeface="Cambria Math" charset="0"/>
                      </a:rPr>
                      <m:t>2</m:t>
                    </m:r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8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Laplacian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𝑳𝒙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1" dirty="0"/>
                  <a:t>Approximate Gaussian Elimination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, upper triangular matrix,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sparse.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iterations to get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𝜀</m:t>
                    </m:r>
                  </m:oMath>
                </a14:m>
                <a:r>
                  <a:rPr lang="en-US" dirty="0"/>
                  <a:t>-approximate solution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7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1" dirty="0"/>
                  <a:t>Theorem </a:t>
                </a:r>
                <a:r>
                  <a:rPr lang="en-US" dirty="0"/>
                  <a:t>[</a:t>
                </a:r>
                <a:r>
                  <a:rPr lang="en-US" b="1" dirty="0"/>
                  <a:t>K</a:t>
                </a:r>
                <a:r>
                  <a:rPr lang="en-US" dirty="0"/>
                  <a:t>S]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/>
                  <a:t>Laplacian</a:t>
                </a:r>
                <a:r>
                  <a:rPr lang="en-US" dirty="0"/>
                  <a:t> matrix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/>
                  <a:t> non-zeros,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can find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time an upper triangular matrix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ea typeface="Cambria Math" charset="0"/>
                    <a:cs typeface="Cambria Math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𝑚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non-zeros,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err="1">
                    <a:latin typeface="Calibri" charset="0"/>
                    <a:ea typeface="Calibri" charset="0"/>
                    <a:cs typeface="Calibri" charset="0"/>
                  </a:rPr>
                  <a:t>s.t.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 err="1">
                    <a:latin typeface="Calibri" charset="0"/>
                    <a:ea typeface="Calibri" charset="0"/>
                    <a:cs typeface="Calibri" charset="0"/>
                  </a:rPr>
                  <a:t>w.h.p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4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903657" cy="5389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Regression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07" y="2190837"/>
            <a:ext cx="5080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5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ea typeface="Cambria Math" charset="0"/>
                <a:cs typeface="Cambria Math" charset="0"/>
              </a:rPr>
              <a:t>Standard view of Gaussian Elimination is </a:t>
            </a:r>
            <a:r>
              <a:rPr lang="en-US" b="1" dirty="0">
                <a:ea typeface="Cambria Math" charset="0"/>
                <a:cs typeface="Cambria Math" charset="0"/>
              </a:rPr>
              <a:t>multiplicative</a:t>
            </a:r>
            <a:r>
              <a:rPr lang="en-US" dirty="0">
                <a:ea typeface="Cambria Math" charset="0"/>
                <a:cs typeface="Cambria Math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ea typeface="Cambria Math" charset="0"/>
              <a:cs typeface="Cambria Math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Why take </a:t>
            </a:r>
            <a:r>
              <a:rPr lang="en-US" b="1" dirty="0"/>
              <a:t>additive view</a:t>
            </a:r>
            <a:r>
              <a:rPr lang="en-US" dirty="0"/>
              <a:t>?</a:t>
            </a:r>
            <a:endParaRPr lang="en-US" b="1" dirty="0">
              <a:ea typeface="Cambria Math" charset="0"/>
              <a:cs typeface="Cambria Math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ea typeface="Cambria Math" charset="0"/>
              <a:cs typeface="Cambria Math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ea typeface="Cambria Math" charset="0"/>
                <a:cs typeface="Cambria Math" charset="0"/>
              </a:rPr>
              <a:t>Additive view combines well </a:t>
            </a:r>
            <a:r>
              <a:rPr lang="en-US" b="1" dirty="0">
                <a:ea typeface="Cambria Math" charset="0"/>
                <a:cs typeface="Cambria Math" charset="0"/>
              </a:rPr>
              <a:t>random sampling</a:t>
            </a:r>
            <a:r>
              <a:rPr lang="en-US" dirty="0">
                <a:ea typeface="Cambria Math" charset="0"/>
                <a:cs typeface="Cambria Math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ea typeface="Cambria Math" charset="0"/>
              <a:cs typeface="Cambria Math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ea typeface="Cambria Math" charset="0"/>
                <a:cs typeface="Cambria Math" charset="0"/>
              </a:rPr>
              <a:t>Helps show </a:t>
            </a:r>
            <a:r>
              <a:rPr lang="en-US" b="1" dirty="0">
                <a:ea typeface="Cambria Math" charset="0"/>
                <a:cs typeface="Cambria Math" charset="0"/>
              </a:rPr>
              <a:t>unbiased sampled elimination exists.</a:t>
            </a:r>
            <a:endParaRPr lang="en-US" dirty="0">
              <a:ea typeface="Cambria Math" charset="0"/>
              <a:cs typeface="Cambria Math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ea typeface="Cambria Math" charset="0"/>
              <a:cs typeface="Cambria Math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ea typeface="Cambria Math" charset="0"/>
                <a:cs typeface="Cambria Math" charset="0"/>
              </a:rPr>
              <a:t>Combines well with </a:t>
            </a:r>
            <a:r>
              <a:rPr lang="en-US" b="1" dirty="0">
                <a:ea typeface="Cambria Math" charset="0"/>
                <a:cs typeface="Cambria Math" charset="0"/>
              </a:rPr>
              <a:t>concentration</a:t>
            </a:r>
            <a:r>
              <a:rPr lang="en-US" dirty="0">
                <a:ea typeface="Cambria Math" charset="0"/>
                <a:cs typeface="Cambria Math" charset="0"/>
              </a:rPr>
              <a:t> results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ea typeface="Cambria Math" charset="0"/>
                <a:cs typeface="Cambria Math" charset="0"/>
              </a:rPr>
              <a:t>for </a:t>
            </a:r>
            <a:r>
              <a:rPr lang="en-US" b="1" dirty="0">
                <a:ea typeface="Cambria Math" charset="0"/>
                <a:cs typeface="Cambria Math" charset="0"/>
              </a:rPr>
              <a:t>sums of random</a:t>
            </a:r>
            <a:r>
              <a:rPr lang="en-US" dirty="0">
                <a:ea typeface="Cambria Math" charset="0"/>
                <a:cs typeface="Cambria Math" charset="0"/>
              </a:rPr>
              <a:t> </a:t>
            </a:r>
            <a:r>
              <a:rPr lang="en-US" b="1" dirty="0">
                <a:ea typeface="Cambria Math" charset="0"/>
                <a:cs typeface="Cambria Math" charset="0"/>
              </a:rPr>
              <a:t>matrices.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222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, upper triangular matrix, </a:t>
                </a:r>
                <a:r>
                  <a:rPr lang="en-US" dirty="0" err="1"/>
                  <a:t>s.t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𝑴</m:t>
                    </m:r>
                  </m:oMath>
                </a14:m>
                <a:endParaRPr lang="en-US" b="1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2825638"/>
            <a:ext cx="2832100" cy="147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76226" y="326516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226" y="3265167"/>
                <a:ext cx="79521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8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67" y="4658645"/>
            <a:ext cx="2476500" cy="128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11" y="2006721"/>
            <a:ext cx="2476500" cy="1282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767" y="4590033"/>
            <a:ext cx="4724400" cy="135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8650" y="3436892"/>
                <a:ext cx="85153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Helvetica" charset="0"/>
                    <a:cs typeface="Helvetica" charset="0"/>
                  </a:rPr>
                  <a:t>Find the rank-1 matrix that agrees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𝑴</m:t>
                    </m:r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sz="2800" dirty="0">
                  <a:ea typeface="Helvetica" charset="0"/>
                  <a:cs typeface="Helvetica" charset="0"/>
                </a:endParaRPr>
              </a:p>
              <a:p>
                <a:r>
                  <a:rPr lang="en-US" sz="2800" dirty="0">
                    <a:ea typeface="Helvetica" charset="0"/>
                    <a:cs typeface="Helvetica" charset="0"/>
                  </a:rPr>
                  <a:t>on the first row and column.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36892"/>
                <a:ext cx="8515350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432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86737" y="2010876"/>
            <a:ext cx="2222223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6737" y="2017608"/>
            <a:ext cx="393424" cy="128526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44745" y="4670221"/>
            <a:ext cx="2222223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4745" y="4670268"/>
            <a:ext cx="393424" cy="128526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6598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703864" y="4642417"/>
            <a:ext cx="2476500" cy="1299255"/>
            <a:chOff x="3703864" y="3120142"/>
            <a:chExt cx="2476500" cy="129925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3864" y="3120142"/>
              <a:ext cx="2476500" cy="12827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833858" y="3134089"/>
              <a:ext cx="2222223" cy="250475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33859" y="3134136"/>
              <a:ext cx="393424" cy="128526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44" y="2005894"/>
            <a:ext cx="2781300" cy="12827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047" y="2015084"/>
            <a:ext cx="2273300" cy="1282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8650" y="3437446"/>
            <a:ext cx="7351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Subtract the rank 1 matrix.</a:t>
            </a:r>
          </a:p>
          <a:p>
            <a:r>
              <a:rPr lang="en-US" sz="2800" dirty="0">
                <a:ea typeface="Helvetica" charset="0"/>
                <a:cs typeface="Helvetica" charset="0"/>
              </a:rPr>
              <a:t>We have </a:t>
            </a:r>
            <a:r>
              <a:rPr lang="en-US" sz="2800" b="1" dirty="0">
                <a:ea typeface="Helvetica" charset="0"/>
                <a:cs typeface="Helvetica" charset="0"/>
              </a:rPr>
              <a:t>eliminated the first variable.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886737" y="2014145"/>
            <a:ext cx="2222223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6737" y="2017608"/>
            <a:ext cx="393424" cy="128526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36546" y="2015168"/>
            <a:ext cx="2052305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36546" y="2011308"/>
            <a:ext cx="274305" cy="129570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705" y="2615615"/>
            <a:ext cx="190500" cy="76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45705" y="2005895"/>
            <a:ext cx="2715832" cy="1518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5811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5062E-6 L 0.00174 -0.381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28650" y="3437446"/>
            <a:ext cx="436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The remaining matrix is PSD.</a:t>
            </a:r>
            <a:endParaRPr lang="en-US" sz="2800" b="1" dirty="0">
              <a:ea typeface="Helvetica" charset="0"/>
              <a:cs typeface="Helvetica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47" y="2015084"/>
            <a:ext cx="22733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3484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5802E-6 L -0.64653 -0.002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5104" y="2004859"/>
            <a:ext cx="2273300" cy="1282700"/>
            <a:chOff x="715104" y="1147609"/>
            <a:chExt cx="2273300" cy="1282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104" y="1147609"/>
              <a:ext cx="2273300" cy="1282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59654" y="1466649"/>
              <a:ext cx="1644205" cy="28377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59654" y="1466650"/>
              <a:ext cx="393474" cy="96365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8650" y="3436892"/>
            <a:ext cx="8767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Find rank-1 matrix that agrees with</a:t>
            </a:r>
          </a:p>
          <a:p>
            <a:r>
              <a:rPr lang="en-US" sz="2800" dirty="0">
                <a:ea typeface="Helvetica" charset="0"/>
                <a:cs typeface="Helvetica" charset="0"/>
              </a:rPr>
              <a:t>our matrix on the </a:t>
            </a:r>
            <a:r>
              <a:rPr lang="en-US" sz="2800" b="1" dirty="0">
                <a:ea typeface="Helvetica" charset="0"/>
                <a:cs typeface="Helvetica" charset="0"/>
              </a:rPr>
              <a:t>next</a:t>
            </a:r>
            <a:r>
              <a:rPr lang="en-US" sz="2800" dirty="0">
                <a:ea typeface="Helvetica" charset="0"/>
                <a:cs typeface="Helvetica" charset="0"/>
              </a:rPr>
              <a:t> row and column.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827" y="4569348"/>
            <a:ext cx="4508500" cy="1358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72028" y="4931355"/>
            <a:ext cx="1644205" cy="28377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72027" y="4931356"/>
            <a:ext cx="393474" cy="96365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16886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8650" y="3436892"/>
            <a:ext cx="7683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Subtract the rank 1 matrix.</a:t>
            </a:r>
          </a:p>
          <a:p>
            <a:r>
              <a:rPr lang="en-US" sz="2800" dirty="0">
                <a:ea typeface="Helvetica" charset="0"/>
                <a:cs typeface="Helvetica" charset="0"/>
              </a:rPr>
              <a:t>We have </a:t>
            </a:r>
            <a:r>
              <a:rPr lang="en-US" sz="2800" b="1" dirty="0">
                <a:ea typeface="Helvetica" charset="0"/>
                <a:cs typeface="Helvetica" charset="0"/>
              </a:rPr>
              <a:t>eliminated the second variable.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5104" y="2004859"/>
            <a:ext cx="2273300" cy="1282700"/>
            <a:chOff x="715104" y="1147609"/>
            <a:chExt cx="2273300" cy="1282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104" y="1147609"/>
              <a:ext cx="2273300" cy="1282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59654" y="1466649"/>
              <a:ext cx="1644205" cy="28377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59654" y="1466650"/>
              <a:ext cx="393474" cy="96365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56827" y="4634666"/>
            <a:ext cx="2273300" cy="1282700"/>
            <a:chOff x="3770682" y="3181665"/>
            <a:chExt cx="2273300" cy="12827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682" y="3181665"/>
              <a:ext cx="2273300" cy="12827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285882" y="3478357"/>
              <a:ext cx="1644205" cy="28377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5882" y="3478358"/>
              <a:ext cx="393474" cy="96365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921" y="2635323"/>
            <a:ext cx="165100" cy="2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015" y="2004859"/>
            <a:ext cx="20574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435" y="2607404"/>
            <a:ext cx="190500" cy="76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99633" y="2323626"/>
            <a:ext cx="1470234" cy="28377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99633" y="2323627"/>
            <a:ext cx="351841" cy="96365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15676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00261 -0.383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49" y="2767836"/>
            <a:ext cx="2542062" cy="1322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8650" y="215574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Helvetica" charset="0"/>
                <a:cs typeface="Helvetica" charset="0"/>
              </a:rPr>
              <a:t>Repeat until all parts written as rank 1 terms.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19" y="4248918"/>
            <a:ext cx="7945652" cy="13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19757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49" y="2767836"/>
            <a:ext cx="2542062" cy="1322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8" y="4301847"/>
            <a:ext cx="52451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15574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Helvetica" charset="0"/>
                <a:cs typeface="Helvetica" charset="0"/>
              </a:rPr>
              <a:t>Repeat until all parts written as rank 1 terms.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103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49" y="2767836"/>
            <a:ext cx="2542062" cy="132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3" y="4236533"/>
            <a:ext cx="5245100" cy="135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78604" y="4700540"/>
                <a:ext cx="11768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charset="0"/>
                            </a:rPr>
                            <m:t>=</m:t>
                          </m:r>
                          <m:r>
                            <a:rPr lang="en-US" sz="2200" b="1" i="1">
                              <a:latin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sz="2200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200" b="1" i="1">
                          <a:latin typeface="Cambria Math" charset="0"/>
                        </a:rPr>
                        <m:t>𝑼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04" y="4700540"/>
                <a:ext cx="117686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215574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Helvetica" charset="0"/>
                <a:cs typeface="Helvetica" charset="0"/>
              </a:rPr>
              <a:t>Repeat until all parts written as rank 1 terms.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8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903657" cy="5389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Solving LPs, SDPs, etc.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Solved using sequence of systems of linear equations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0563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What is special about Gaussian Elimination on Laplacians?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</a:t>
            </a:r>
            <a:r>
              <a:rPr lang="en-US" b="1" dirty="0"/>
              <a:t>remaining matrix </a:t>
            </a:r>
            <a:r>
              <a:rPr lang="en-US" dirty="0"/>
              <a:t>is always Laplacian.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3536482"/>
            <a:ext cx="3187700" cy="134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306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What is special about Gaussian Elimination on Laplacians?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</a:t>
            </a:r>
            <a:r>
              <a:rPr lang="en-US" b="1" dirty="0"/>
              <a:t>remaining matrix </a:t>
            </a:r>
            <a:r>
              <a:rPr lang="en-US" dirty="0"/>
              <a:t>is always Laplacian.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3536482"/>
            <a:ext cx="6057900" cy="134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80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What is special about Gaussian Elimination on Laplacians?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</a:t>
            </a:r>
            <a:r>
              <a:rPr lang="en-US" b="1" dirty="0"/>
              <a:t>remaining matrix </a:t>
            </a:r>
            <a:r>
              <a:rPr lang="en-US" dirty="0"/>
              <a:t>is always Laplacian.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352" y="3538234"/>
            <a:ext cx="2705100" cy="1346200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 rot="5400000">
            <a:off x="6323206" y="4184440"/>
            <a:ext cx="226217" cy="1721644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231" y="5158834"/>
            <a:ext cx="27957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new Laplacian!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373" y="3913549"/>
            <a:ext cx="1600200" cy="876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442" y="3473464"/>
            <a:ext cx="2413000" cy="142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" name="Straight Connector 8"/>
          <p:cNvCxnSpPr>
            <a:stCxn id="10" idx="5"/>
            <a:endCxn id="12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" idx="5"/>
            <a:endCxn id="14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0" idx="5"/>
            <a:endCxn id="13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5"/>
            <a:endCxn id="11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blipFill rotWithShape="0">
                <a:blip r:embed="rId4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6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/>
          <p:cNvCxnSpPr>
            <a:stCxn id="22" idx="5"/>
            <a:endCxn id="24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2" idx="5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2" idx="5"/>
            <a:endCxn id="25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5"/>
            <a:endCxn id="23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blipFill rotWithShape="0">
                <a:blip r:embed="rId4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783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p:sp>
        <p:nvSpPr>
          <p:cNvPr id="6" name="Freeform 5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>
            <a:stCxn id="8" idx="5"/>
            <a:endCxn id="10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12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11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5"/>
            <a:endCxn id="9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/>
          <p:cNvCxnSpPr>
            <a:stCxn id="52" idx="6"/>
            <a:endCxn id="53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2" idx="6"/>
            <a:endCxn id="54" idx="0"/>
          </p:cNvCxnSpPr>
          <p:nvPr/>
        </p:nvCxnSpPr>
        <p:spPr>
          <a:xfrm>
            <a:off x="5730134" y="4553209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3" idx="2"/>
            <a:endCxn id="54" idx="0"/>
          </p:cNvCxnSpPr>
          <p:nvPr/>
        </p:nvCxnSpPr>
        <p:spPr>
          <a:xfrm flipH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1" idx="4"/>
            <a:endCxn id="54" idx="0"/>
          </p:cNvCxnSpPr>
          <p:nvPr/>
        </p:nvCxnSpPr>
        <p:spPr>
          <a:xfrm>
            <a:off x="6096340" y="4217545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1" idx="4"/>
            <a:endCxn id="52" idx="6"/>
          </p:cNvCxnSpPr>
          <p:nvPr/>
        </p:nvCxnSpPr>
        <p:spPr>
          <a:xfrm flipH="1">
            <a:off x="5730134" y="421754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3" idx="2"/>
            <a:endCxn id="51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50689" y="3225982"/>
            <a:ext cx="2291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charset="0"/>
                <a:cs typeface="Cambria Math" charset="0"/>
              </a:rPr>
              <a:t>New Laplacian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2596431"/>
                <a:ext cx="233504" cy="384721"/>
              </a:xfrm>
              <a:prstGeom prst="rect">
                <a:avLst/>
              </a:prstGeom>
              <a:blipFill rotWithShape="0">
                <a:blip r:embed="rId8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41609" y="5471654"/>
                <a:ext cx="46040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Elimination creates a clique</a:t>
                </a:r>
              </a:p>
              <a:p>
                <a:r>
                  <a:rPr lang="en-US" sz="2800" dirty="0"/>
                  <a:t>on the neighbors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609" y="5471654"/>
                <a:ext cx="4604025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264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48" grpId="0" animBg="1"/>
      <p:bldP spid="37" grpId="0"/>
      <p:bldP spid="33" grpId="0" animBg="1"/>
      <p:bldP spid="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p:sp>
        <p:nvSpPr>
          <p:cNvPr id="6" name="Freeform 5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>
            <a:stCxn id="8" idx="5"/>
            <a:endCxn id="10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12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11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5"/>
            <a:endCxn id="9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2596431"/>
                <a:ext cx="233504" cy="384721"/>
              </a:xfrm>
              <a:prstGeom prst="rect">
                <a:avLst/>
              </a:prstGeom>
              <a:blipFill rotWithShape="0">
                <a:blip r:embed="rId7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841610" y="5476099"/>
            <a:ext cx="527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Laplacian cliques can be </a:t>
            </a:r>
            <a:r>
              <a:rPr lang="en-US" sz="2800" dirty="0" err="1"/>
              <a:t>sparsified</a:t>
            </a:r>
            <a:r>
              <a:rPr lang="en-US" sz="2800" dirty="0"/>
              <a:t>!</a:t>
            </a:r>
          </a:p>
        </p:txBody>
      </p:sp>
      <p:sp>
        <p:nvSpPr>
          <p:cNvPr id="57" name="Oval 56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730134" y="420611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50689" y="3225982"/>
            <a:ext cx="2291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charset="0"/>
                <a:cs typeface="Cambria Math" charset="0"/>
              </a:rPr>
              <a:t>New Laplacian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69352" y="4069608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352" y="4069608"/>
                <a:ext cx="53091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1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05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976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</a:t>
                </a:r>
                <a:r>
                  <a:rPr lang="en-US" dirty="0">
                    <a:solidFill>
                      <a:srgbClr val="FF0000"/>
                    </a:solidFill>
                  </a:rPr>
                  <a:t>random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60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903657" cy="5389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Heat Diffusion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4" y="1921703"/>
            <a:ext cx="7027101" cy="46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28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</a:t>
                </a:r>
                <a:r>
                  <a:rPr lang="en-US" dirty="0">
                    <a:solidFill>
                      <a:srgbClr val="FF0000"/>
                    </a:solidFill>
                  </a:rPr>
                  <a:t>random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Sample</a:t>
                </a:r>
                <a:r>
                  <a:rPr lang="en-US" dirty="0"/>
                  <a:t>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Resembles </a:t>
                </a:r>
                <a:r>
                  <a:rPr lang="en-US" b="1" dirty="0"/>
                  <a:t>randomized</a:t>
                </a:r>
                <a:r>
                  <a:rPr lang="en-US" dirty="0"/>
                  <a:t> Incomplete </a:t>
                </a:r>
                <a:r>
                  <a:rPr lang="en-US" dirty="0" err="1"/>
                  <a:t>Cholesky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0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Oval 4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1582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5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  <a:endCxn id="50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200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11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840593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7971942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>
            <a:stCxn id="46" idx="2"/>
            <a:endCxn id="43" idx="5"/>
          </p:cNvCxnSpPr>
          <p:nvPr/>
        </p:nvCxnSpPr>
        <p:spPr>
          <a:xfrm flipH="1" flipV="1"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/>
          <p:cNvCxnSpPr>
            <a:stCxn id="49" idx="5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5"/>
            <a:endCxn id="44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7" idx="0"/>
            <a:endCxn id="36" idx="2"/>
          </p:cNvCxnSpPr>
          <p:nvPr/>
        </p:nvCxnSpPr>
        <p:spPr>
          <a:xfrm flipV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3202411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36" idx="2"/>
            <a:endCxn id="33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6" idx="2"/>
          </p:cNvCxnSpPr>
          <p:nvPr/>
        </p:nvCxnSpPr>
        <p:spPr>
          <a:xfrm flipV="1">
            <a:off x="6096341" y="4553210"/>
            <a:ext cx="385095" cy="338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256801" y="385024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6412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36" idx="2"/>
            <a:endCxn id="33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6" idx="2"/>
          </p:cNvCxnSpPr>
          <p:nvPr/>
        </p:nvCxnSpPr>
        <p:spPr>
          <a:xfrm flipV="1">
            <a:off x="6096341" y="4553210"/>
            <a:ext cx="385095" cy="338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256801" y="385024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3" idx="5"/>
            <a:endCxn id="45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3" idx="4"/>
            <a:endCxn id="35" idx="6"/>
          </p:cNvCxnSpPr>
          <p:nvPr/>
        </p:nvCxnSpPr>
        <p:spPr>
          <a:xfrm flipH="1">
            <a:off x="5730134" y="421754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7961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36" idx="2"/>
            <a:endCxn id="33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6" idx="2"/>
          </p:cNvCxnSpPr>
          <p:nvPr/>
        </p:nvCxnSpPr>
        <p:spPr>
          <a:xfrm flipV="1">
            <a:off x="6096341" y="4553210"/>
            <a:ext cx="385095" cy="338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3" idx="4"/>
            <a:endCxn id="35" idx="6"/>
          </p:cNvCxnSpPr>
          <p:nvPr/>
        </p:nvCxnSpPr>
        <p:spPr>
          <a:xfrm flipH="1">
            <a:off x="5730134" y="4217545"/>
            <a:ext cx="366207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60759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38994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Given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𝒃</m:t>
                    </m:r>
                    <m:r>
                      <a:rPr lang="en-US">
                        <a:latin typeface="Cambria Math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Gaussian Elimination: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𝑛</m:t>
                    </m:r>
                    <m:r>
                      <a:rPr lang="en-US">
                        <a:latin typeface="Cambria Math" charset="0"/>
                      </a:rPr>
                      <m:t>×</m:t>
                    </m:r>
                    <m:r>
                      <a:rPr lang="en-US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Faster methods: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𝜔</m:t>
                    </m:r>
                    <m:r>
                      <a:rPr lang="en-US">
                        <a:latin typeface="Cambria Math" charset="0"/>
                      </a:rPr>
                      <m:t>≈2.37</m:t>
                    </m:r>
                    <m:r>
                      <a:rPr lang="en-US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BUT: </a:t>
                </a:r>
                <a:r>
                  <a:rPr lang="en-US" dirty="0"/>
                  <a:t>Use structure to do better!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389940"/>
              </a:xfrm>
              <a:blipFill>
                <a:blip r:embed="rId3"/>
                <a:stretch>
                  <a:fillRect l="-1608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vertices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 add clique: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Approximate</a:t>
                </a:r>
                <a:r>
                  <a:rPr lang="en-US" dirty="0"/>
                  <a:t>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vertices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 add </a:t>
                </a:r>
                <a:r>
                  <a:rPr lang="en-US" b="1" dirty="0" err="1"/>
                  <a:t>sparsified</a:t>
                </a:r>
                <a:r>
                  <a:rPr lang="en-US" b="1" dirty="0"/>
                  <a:t> </a:t>
                </a:r>
                <a:r>
                  <a:rPr lang="en-US" dirty="0"/>
                  <a:t>clique: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59092" y="5703788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BUT</a:t>
            </a:r>
            <a:r>
              <a:rPr lang="is-IS" sz="2800" b="1" dirty="0"/>
              <a:t>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67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running time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Requires all edge norms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Split all initial edges into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copies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new weight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 initial weight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running time in general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by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Goal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>
                          <a:latin typeface="Cambria Math" charset="0"/>
                        </a:rPr>
                        <m:t>𝑼</m:t>
                      </m:r>
                      <m:r>
                        <a:rPr lang="en-US" b="0" i="1" smtClean="0">
                          <a:latin typeface="Cambria Math" charset="0"/>
                        </a:rPr>
                        <m:t>≈</m:t>
                      </m:r>
                      <m:r>
                        <a:rPr lang="en-US" b="1" i="1">
                          <a:latin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Approach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endParaRPr lang="en-US" b="1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 concentrated around expectation</a:t>
                </a:r>
              </a:p>
              <a:p>
                <a:endParaRPr lang="en-US" dirty="0"/>
              </a:p>
              <a:p>
                <a:r>
                  <a:rPr lang="en-US" dirty="0"/>
                  <a:t>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r>
                  <a:rPr lang="en-US" dirty="0"/>
                  <a:t>  w. high probability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0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8719" y="3955273"/>
            <a:ext cx="1625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Original </a:t>
            </a:r>
          </a:p>
          <a:p>
            <a:r>
              <a:rPr lang="en-US" sz="2800" dirty="0"/>
              <a:t>Laplacian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0999" y="3955272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56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</a:t>
            </a:r>
            <a:r>
              <a:rPr lang="en-US" sz="2800"/>
              <a:t>graph </a:t>
            </a:r>
          </a:p>
          <a:p>
            <a:r>
              <a:rPr lang="en-US" sz="2800"/>
              <a:t>+ </a:t>
            </a:r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5743" y="2463023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0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3"/>
                <a:ext cx="8866033" cy="14446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3768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0999" y="3955276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0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>
                <a:solidFill>
                  <a:srgbClr val="FF0000"/>
                </a:solidFill>
              </a:rPr>
              <a:t>sparsified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2958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0999" y="3955276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0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>
                <a:solidFill>
                  <a:srgbClr val="FF0000"/>
                </a:solidFill>
              </a:rPr>
              <a:t>sparsified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440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0999" y="3955278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2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</p:spTree>
    <p:extLst>
      <p:ext uri="{BB962C8B-B14F-4D97-AF65-F5344CB8AC3E}">
        <p14:creationId xmlns:p14="http://schemas.microsoft.com/office/powerpoint/2010/main" val="19898068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0999" y="3955278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2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243" y="5018494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3" y="5018494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43124" y="5479197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Suppose</a:t>
            </a:r>
          </a:p>
        </p:txBody>
      </p:sp>
    </p:spTree>
    <p:extLst>
      <p:ext uri="{BB962C8B-B14F-4D97-AF65-F5344CB8AC3E}">
        <p14:creationId xmlns:p14="http://schemas.microsoft.com/office/powerpoint/2010/main" val="20688474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0999" y="3955278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2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45346" y="5502120"/>
                <a:ext cx="2214563" cy="448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46" y="5502120"/>
                <a:ext cx="2214563" cy="448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43124" y="547919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12115652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𝑳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be our approximation 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eliminations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If we ensure at each step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𝔼</m:t>
                          </m:r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>
                          <a:latin typeface="Cambria Math" charset="0"/>
                        </a:rPr>
                        <m:t>𝑼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𝔼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1" i="1">
                          <a:latin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1308" y="5719527"/>
                <a:ext cx="2273315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08" y="5719527"/>
                <a:ext cx="2273315" cy="448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9996" y="3044548"/>
                <a:ext cx="6842054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96" y="3044548"/>
                <a:ext cx="6842054" cy="14446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25887" y="4604548"/>
            <a:ext cx="256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9888" y="461038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Clique</a:t>
            </a:r>
          </a:p>
        </p:txBody>
      </p:sp>
    </p:spTree>
    <p:extLst>
      <p:ext uri="{BB962C8B-B14F-4D97-AF65-F5344CB8AC3E}">
        <p14:creationId xmlns:p14="http://schemas.microsoft.com/office/powerpoint/2010/main" val="3373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903657" cy="5389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Heat Diffusion	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 practice: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Solve in time nearly linear 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# non-zeros of matrix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(Incomplete </a:t>
            </a:r>
            <a:r>
              <a:rPr lang="en-US" dirty="0" err="1"/>
              <a:t>Cholesky</a:t>
            </a:r>
            <a:r>
              <a:rPr lang="en-US" dirty="0"/>
              <a:t> Factorization, Multi-grid methods)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4" y="1921703"/>
            <a:ext cx="3895595" cy="25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defTabSz="121917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sampled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defTabSz="121917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: weight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defTabSz="121917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sz="1800" dirty="0"/>
                  <a:t> </a:t>
                </a:r>
                <a:r>
                  <a:rPr lang="en-US" dirty="0"/>
                  <a:t>: probability of including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𝑒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	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charset="0"/>
                        <a:ea typeface="Calibri" charset="0"/>
                        <a:cs typeface="Calibri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charset="0"/>
                                    <a:cs typeface="Calibri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charset="0"/>
                                        <a:cs typeface="Calibri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charset="0"/>
                                    <a:cs typeface="Calibri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en-US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ith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probability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charset="0"/>
                                    <a:cs typeface="Calibri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0                                       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05" t="-26995" b="-4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Goals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endParaRPr lang="en-US" b="1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 concentrated around expectation</a:t>
                </a:r>
              </a:p>
              <a:p>
                <a:pPr marL="800100" lvl="1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sz="2800" dirty="0"/>
                  <a:t> Norm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dirty="0"/>
                  <a:t> of every sample small</a:t>
                </a:r>
              </a:p>
              <a:p>
                <a:pPr marL="800100" lvl="1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sz="2800" dirty="0"/>
                  <a:t> Low variance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r>
                  <a:rPr lang="en-US" dirty="0"/>
                  <a:t>special notions of norm and variance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5315" y="1795756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0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Goals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endParaRPr lang="en-US" b="1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 concentrated around expectation</a:t>
                </a:r>
              </a:p>
              <a:p>
                <a:pPr marL="800100" lvl="1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sz="2800" dirty="0"/>
                  <a:t> Norm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dirty="0"/>
                  <a:t> of every sample small</a:t>
                </a:r>
              </a:p>
              <a:p>
                <a:pPr marL="800100" lvl="1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sz="2800" dirty="0"/>
                  <a:t> Low variance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Prove concentrated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? Not quite.</a:t>
                </a: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Elimination gives dependence between samples.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martingale concentration: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 err="1"/>
                  <a:t>Tropp’s</a:t>
                </a:r>
                <a:r>
                  <a:rPr lang="en-US" b="1" dirty="0"/>
                  <a:t> Matrix Freedman Inequality </a:t>
                </a:r>
                <a:r>
                  <a:rPr lang="en-US" dirty="0"/>
                  <a:t>[T11].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5315" y="1795756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9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Concentration (Simplified)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Pretend samples independent.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Pretend error accumulation not high.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Bernstein (</a:t>
                </a:r>
                <a:r>
                  <a:rPr lang="en-US" b="1" dirty="0" err="1"/>
                  <a:t>Tropp</a:t>
                </a:r>
                <a:r>
                  <a:rPr lang="en-US" b="1" dirty="0"/>
                  <a:t> ‘11)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𝟎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654381" y="1376356"/>
            <a:ext cx="39433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200" dirty="0">
                <a:solidFill>
                  <a:srgbClr val="FF0000"/>
                </a:solidFill>
              </a:rPr>
              <a:t>(they’re not!)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654381" y="1807243"/>
            <a:ext cx="39433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200" dirty="0">
                <a:solidFill>
                  <a:srgbClr val="FF0000"/>
                </a:solidFill>
              </a:rPr>
              <a:t>(holds </a:t>
            </a:r>
            <a:r>
              <a:rPr lang="en-US" sz="2200" dirty="0" err="1">
                <a:solidFill>
                  <a:srgbClr val="FF0000"/>
                </a:solidFill>
              </a:rPr>
              <a:t>whp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82380" y="5713033"/>
                <a:ext cx="5498365" cy="1069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ℙ</m:t>
                      </m:r>
                      <m:r>
                        <a:rPr lang="en-US" sz="2800" i="1" smtClean="0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𝜖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/2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380" y="5713033"/>
                <a:ext cx="5498365" cy="1069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Concentration (Simplified)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Pretend samples independent.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Pretend error accumulation not high.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Bernstein (</a:t>
                </a:r>
                <a:r>
                  <a:rPr lang="en-US" b="1" dirty="0" err="1"/>
                  <a:t>Tropp</a:t>
                </a:r>
                <a:r>
                  <a:rPr lang="en-US" b="1" dirty="0"/>
                  <a:t> ‘11)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𝟎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654381" y="1376356"/>
            <a:ext cx="39433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200" dirty="0">
                <a:solidFill>
                  <a:srgbClr val="FF0000"/>
                </a:solidFill>
              </a:rPr>
              <a:t>(they’re not!)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654381" y="1807243"/>
            <a:ext cx="39433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200" dirty="0">
                <a:solidFill>
                  <a:srgbClr val="FF0000"/>
                </a:solidFill>
              </a:rPr>
              <a:t>(holds </a:t>
            </a:r>
            <a:r>
              <a:rPr lang="en-US" sz="2200" dirty="0" err="1">
                <a:solidFill>
                  <a:srgbClr val="FF0000"/>
                </a:solidFill>
              </a:rPr>
              <a:t>whp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82380" y="5713033"/>
                <a:ext cx="5666679" cy="91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ℙ</m:t>
                      </m:r>
                      <m:r>
                        <a:rPr lang="en-US" sz="2800" i="1" smtClean="0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1/2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.1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380" y="5713033"/>
                <a:ext cx="5666679" cy="910890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3001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Concentration: Bernstein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What is needed for concentration?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ℙ</m:t>
                      </m:r>
                      <m:r>
                        <a:rPr lang="en-US" b="0" i="1" smtClean="0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1/2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 </m:t>
                      </m:r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Sufficient: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𝑟</m:t>
                      </m:r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small</m:t>
                      </m:r>
                    </m:oMath>
                  </m:oMathPara>
                </a14:m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and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small</m:t>
                      </m:r>
                    </m:oMath>
                  </m:oMathPara>
                </a14:m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028242" y="2098671"/>
            <a:ext cx="1933250" cy="1085103"/>
            <a:chOff x="4277360" y="1641837"/>
            <a:chExt cx="2211025" cy="877843"/>
          </a:xfrm>
        </p:grpSpPr>
        <p:sp>
          <p:nvSpPr>
            <p:cNvPr id="6" name="Rectangle 5"/>
            <p:cNvSpPr/>
            <p:nvPr/>
          </p:nvSpPr>
          <p:spPr>
            <a:xfrm>
              <a:off x="4277360" y="1641837"/>
              <a:ext cx="2143760" cy="877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425905" y="1882545"/>
                  <a:ext cx="2062480" cy="342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905" y="1882545"/>
                  <a:ext cx="2062480" cy="34274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0228" y="3480471"/>
                <a:ext cx="1742528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228" y="3480471"/>
                <a:ext cx="1742528" cy="9773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90228" y="4732013"/>
                <a:ext cx="1742528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228" y="4732013"/>
                <a:ext cx="1742528" cy="9773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0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Recall our goal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  <m:r>
                      <a:rPr lang="en-US" i="1">
                        <a:latin typeface="Cambria Math" charset="0"/>
                      </a:rPr>
                      <m:t>≼2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r>
                  <a:rPr lang="en-US" b="1" dirty="0"/>
                  <a:t>      </a:t>
                </a:r>
                <a:r>
                  <a:rPr lang="en-US" dirty="0"/>
                  <a:t>and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i="1">
                        <a:latin typeface="Cambria Math" charset="0"/>
                      </a:rPr>
                      <m:t>≼2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C14514-5553-DB49-95F6-FD9734F51E42}"/>
                  </a:ext>
                </a:extLst>
              </p:cNvPr>
              <p:cNvSpPr/>
              <p:nvPr/>
            </p:nvSpPr>
            <p:spPr>
              <a:xfrm>
                <a:off x="628650" y="2171619"/>
                <a:ext cx="40906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𝑼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𝑳</m:t>
                        </m:r>
                        <m:r>
                          <m:rPr>
                            <m:nor/>
                          </m:rPr>
                          <a:rPr lang="en-US" sz="2800" b="1" i="1" dirty="0"/>
                          <m:t>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≤0.5</m:t>
                    </m:r>
                  </m:oMath>
                </a14:m>
                <a:r>
                  <a:rPr lang="en-US" sz="2800" dirty="0"/>
                  <a:t>    ??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C14514-5553-DB49-95F6-FD9734F51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71619"/>
                <a:ext cx="4090688" cy="523220"/>
              </a:xfrm>
              <a:prstGeom prst="rect">
                <a:avLst/>
              </a:prstGeom>
              <a:blipFill>
                <a:blip r:embed="rId3"/>
                <a:stretch>
                  <a:fillRect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515350" cy="1325563"/>
          </a:xfrm>
        </p:spPr>
        <p:txBody>
          <a:bodyPr/>
          <a:lstStyle/>
          <a:p>
            <a:r>
              <a:rPr lang="en-US" dirty="0"/>
              <a:t>Matrix Concentration: Measuring Error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48143A-B507-2A43-AE15-4A7EE9C281F4}"/>
              </a:ext>
            </a:extLst>
          </p:cNvPr>
          <p:cNvCxnSpPr>
            <a:cxnSpLocks/>
          </p:cNvCxnSpPr>
          <p:nvPr/>
        </p:nvCxnSpPr>
        <p:spPr>
          <a:xfrm flipH="1">
            <a:off x="649911" y="2454495"/>
            <a:ext cx="2869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05409F-46F7-C842-820E-AB0B29A5DC54}"/>
                  </a:ext>
                </a:extLst>
              </p:cNvPr>
              <p:cNvSpPr/>
              <p:nvPr/>
            </p:nvSpPr>
            <p:spPr>
              <a:xfrm>
                <a:off x="330938" y="3959706"/>
                <a:ext cx="5049136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−1/2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2800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−1/2</m:t>
                              </m:r>
                            </m:sup>
                          </m:sSup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≤0.5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05409F-46F7-C842-820E-AB0B29A5D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38" y="3959706"/>
                <a:ext cx="5049136" cy="578685"/>
              </a:xfrm>
              <a:prstGeom prst="rect">
                <a:avLst/>
              </a:prstGeom>
              <a:blipFill>
                <a:blip r:embed="rId4"/>
                <a:stretch>
                  <a:fillRect t="-444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23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</a:rPr>
              <a:t>Isotropic position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𝒁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≝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−1/2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 </m:t>
                      </m:r>
                      <m:r>
                        <a:rPr lang="en-US" b="1" i="1">
                          <a:latin typeface="Cambria Math" charset="0"/>
                        </a:rPr>
                        <m:t>𝒁</m:t>
                      </m:r>
                      <m:r>
                        <a:rPr lang="en-US" i="1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8A9323-F966-4349-9FA3-EBA77EB71C65}"/>
                  </a:ext>
                </a:extLst>
              </p:cNvPr>
              <p:cNvSpPr/>
              <p:nvPr/>
            </p:nvSpPr>
            <p:spPr>
              <a:xfrm>
                <a:off x="628650" y="2143835"/>
                <a:ext cx="5049136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−1/2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𝑼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−1/2</m:t>
                            </m:r>
                          </m:sup>
                        </m:s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≤0.5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8A9323-F966-4349-9FA3-EBA77EB71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43835"/>
                <a:ext cx="5049136" cy="578685"/>
              </a:xfrm>
              <a:prstGeom prst="rect">
                <a:avLst/>
              </a:prstGeom>
              <a:blipFill>
                <a:blip r:embed="rId4"/>
                <a:stretch>
                  <a:fillRect t="-217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5BBF2FF-38F4-DF47-AC4E-006B27EFF93F}"/>
                  </a:ext>
                </a:extLst>
              </p:cNvPr>
              <p:cNvSpPr/>
              <p:nvPr/>
            </p:nvSpPr>
            <p:spPr>
              <a:xfrm>
                <a:off x="628650" y="3081380"/>
                <a:ext cx="5644560" cy="589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𝑼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2800" b="1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𝑼</m:t>
                            </m:r>
                          </m:e>
                        </m:acc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≤0.5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5BBF2FF-38F4-DF47-AC4E-006B27EFF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81380"/>
                <a:ext cx="5644560" cy="589264"/>
              </a:xfrm>
              <a:prstGeom prst="rect">
                <a:avLst/>
              </a:prstGeom>
              <a:blipFill>
                <a:blip r:embed="rId5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6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Simpler sampling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Flip a coin independently for each edge in the clique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97146" y="3747120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0991" y="3740884"/>
            <a:ext cx="751302" cy="0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09271" y="3750188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279677" y="2983380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44301" y="322124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15371" y="364673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20201" y="364673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44301" y="407513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6662" y="2882177"/>
            <a:ext cx="1343539" cy="1192953"/>
            <a:chOff x="1115747" y="1913419"/>
            <a:chExt cx="1343539" cy="1192953"/>
          </a:xfrm>
        </p:grpSpPr>
        <p:sp>
          <p:nvSpPr>
            <p:cNvPr id="13" name="Oval 12"/>
            <p:cNvSpPr/>
            <p:nvPr/>
          </p:nvSpPr>
          <p:spPr>
            <a:xfrm>
              <a:off x="1115747" y="1913419"/>
              <a:ext cx="181610" cy="179651"/>
            </a:xfrm>
            <a:prstGeom prst="ellipse">
              <a:avLst/>
            </a:prstGeom>
            <a:noFill/>
            <a:ln w="28575">
              <a:solidFill>
                <a:schemeClr val="accent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270761" y="2066761"/>
              <a:ext cx="274500" cy="611211"/>
            </a:xfrm>
            <a:prstGeom prst="line">
              <a:avLst/>
            </a:prstGeom>
            <a:ln w="28575">
              <a:solidFill>
                <a:schemeClr val="accent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70761" y="2066761"/>
              <a:ext cx="803430" cy="1039611"/>
            </a:xfrm>
            <a:prstGeom prst="line">
              <a:avLst/>
            </a:prstGeom>
            <a:ln w="28575">
              <a:solidFill>
                <a:schemeClr val="accent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70761" y="2066761"/>
              <a:ext cx="1188525" cy="701037"/>
            </a:xfrm>
            <a:prstGeom prst="line">
              <a:avLst/>
            </a:prstGeom>
            <a:ln w="28575">
              <a:solidFill>
                <a:schemeClr val="accent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70761" y="2066761"/>
              <a:ext cx="712625" cy="275547"/>
            </a:xfrm>
            <a:prstGeom prst="line">
              <a:avLst/>
            </a:prstGeom>
            <a:ln w="28575">
              <a:solidFill>
                <a:schemeClr val="accent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6378025" y="322342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21013" y="364891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3925" y="364891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78025" y="408049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110590" y="3746197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67962" y="3746345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66642" y="3414630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467544" y="3406371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307446" y="2971212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517850" y="3799455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110591" y="3402443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471962" y="2882177"/>
            <a:ext cx="1343539" cy="1192953"/>
            <a:chOff x="1113739" y="1913419"/>
            <a:chExt cx="1343539" cy="1192953"/>
          </a:xfrm>
        </p:grpSpPr>
        <p:sp>
          <p:nvSpPr>
            <p:cNvPr id="30" name="Oval 29"/>
            <p:cNvSpPr/>
            <p:nvPr/>
          </p:nvSpPr>
          <p:spPr>
            <a:xfrm>
              <a:off x="1113739" y="1913419"/>
              <a:ext cx="181610" cy="17965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268753" y="2066761"/>
              <a:ext cx="274500" cy="61121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68753" y="2066761"/>
              <a:ext cx="803430" cy="103961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68753" y="2066761"/>
              <a:ext cx="1188525" cy="70103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68753" y="2066761"/>
              <a:ext cx="712625" cy="27554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6090280" y="3725549"/>
            <a:ext cx="366207" cy="338574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463014" y="3741918"/>
            <a:ext cx="385095" cy="338574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74266" y="3389884"/>
            <a:ext cx="0" cy="674239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472832" y="3400890"/>
            <a:ext cx="385095" cy="335665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097556" y="3411848"/>
            <a:ext cx="366207" cy="335665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69163" y="3746159"/>
            <a:ext cx="385095" cy="3385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468372" y="3402629"/>
            <a:ext cx="385095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101696" y="3410829"/>
            <a:ext cx="366207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926374" y="2455439"/>
            <a:ext cx="3245969" cy="3186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4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Concentration: Edge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Variables for clique edges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Zero-mean variables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𝒀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Isotropic position variables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3022" y="2379613"/>
                <a:ext cx="3350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w.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22" y="2379613"/>
                <a:ext cx="335065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381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93022" y="3354257"/>
            <a:ext cx="24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o.w</a:t>
            </a:r>
            <a:r>
              <a:rPr lang="en-US" sz="28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25002" y="2139594"/>
                <a:ext cx="2146998" cy="2067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02" y="2139594"/>
                <a:ext cx="2146998" cy="20676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4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38994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Given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𝒃</m:t>
                    </m:r>
                    <m:r>
                      <a:rPr lang="en-US">
                        <a:latin typeface="Cambria Math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Gaussian Elimination: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𝑛</m:t>
                    </m:r>
                    <m:r>
                      <a:rPr lang="en-US">
                        <a:latin typeface="Cambria Math" charset="0"/>
                      </a:rPr>
                      <m:t>×</m:t>
                    </m:r>
                    <m:r>
                      <a:rPr lang="en-US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Faster methods: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𝜔</m:t>
                    </m:r>
                    <m:r>
                      <a:rPr lang="en-US">
                        <a:latin typeface="Cambria Math" charset="0"/>
                      </a:rPr>
                      <m:t>≈2.37</m:t>
                    </m:r>
                    <m:r>
                      <a:rPr lang="en-US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BUT: </a:t>
                </a:r>
                <a:r>
                  <a:rPr lang="en-US" dirty="0"/>
                  <a:t>Use structure to do better!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Incomplete Cholesky, FFM, Multi-grid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err="1"/>
                  <a:t>Spielman-Teng</a:t>
                </a:r>
                <a:r>
                  <a:rPr lang="en-US" dirty="0"/>
                  <a:t> ’04: Laplacian linear equations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can </a:t>
                </a:r>
                <a:r>
                  <a:rPr lang="en-US" b="1" dirty="0"/>
                  <a:t>provably be solved in nearly-linear time.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389940"/>
              </a:xfrm>
              <a:blipFill>
                <a:blip r:embed="rId3"/>
                <a:stretch>
                  <a:fillRect l="-1608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5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Goals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endParaRPr lang="en-US" b="1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 concentrated around expectation</a:t>
                </a:r>
              </a:p>
              <a:p>
                <a:pPr marL="800100" lvl="1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sz="2800" dirty="0"/>
                  <a:t> Norm of every sample small</a:t>
                </a:r>
              </a:p>
              <a:p>
                <a:pPr marL="800100" lvl="1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sz="2800" dirty="0"/>
                  <a:t> Low total variance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5315" y="1795756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6994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Goals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endParaRPr lang="en-US" b="1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 concentrated around expectation</a:t>
                </a:r>
              </a:p>
              <a:p>
                <a:pPr marL="800100" lvl="1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sz="2800" dirty="0">
                    <a:solidFill>
                      <a:srgbClr val="FF0000"/>
                    </a:solidFill>
                  </a:rPr>
                  <a:t> Norm of every sample small</a:t>
                </a:r>
              </a:p>
              <a:p>
                <a:pPr marL="800100" lvl="1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sz="2800" dirty="0"/>
                  <a:t> Low total variance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5315" y="1795756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4037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Norm Control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Equivalent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Sufficient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r>
                  <a:rPr lang="en-US" dirty="0"/>
                  <a:t>I.e.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52902" y="5321676"/>
                <a:ext cx="2075120" cy="974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02" y="5321676"/>
                <a:ext cx="2075120" cy="974562"/>
              </a:xfrm>
              <a:prstGeom prst="rect">
                <a:avLst/>
              </a:prstGeom>
              <a:blipFill>
                <a:blip r:embed="rId3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Norm Control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for edges created by </a:t>
                </a:r>
                <a:r>
                  <a:rPr lang="en-US" b="1" dirty="0"/>
                  <a:t>elimination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271822" y="3261458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271823" y="3261458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638030" y="3261458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029" y="2925794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271823" y="2925794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638030" y="2925794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476646" y="249392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88589" y="2418170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43603" y="2571512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43603" y="2571512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43604" y="2571512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3604" y="2571512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09670" y="218679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70" y="2186791"/>
                <a:ext cx="233504" cy="384721"/>
              </a:xfrm>
              <a:prstGeom prst="rect">
                <a:avLst/>
              </a:prstGeom>
              <a:blipFill>
                <a:blip r:embed="rId3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2175186" y="3259657"/>
            <a:ext cx="751302" cy="0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75187" y="3259657"/>
            <a:ext cx="366207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41394" y="3259657"/>
            <a:ext cx="385095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41393" y="2923993"/>
            <a:ext cx="0" cy="674239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75187" y="2923993"/>
            <a:ext cx="366207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41394" y="2923993"/>
            <a:ext cx="385095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380010" y="2492127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13034" y="2184990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34" y="2184990"/>
                <a:ext cx="233504" cy="384721"/>
              </a:xfrm>
              <a:prstGeom prst="rect">
                <a:avLst/>
              </a:prstGeom>
              <a:blipFill>
                <a:blip r:embed="rId3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591953" y="2416369"/>
            <a:ext cx="181610" cy="179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46967" y="2569711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46967" y="2569711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46968" y="2569711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46968" y="2569711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3792705" y="4093200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943" y="4112726"/>
            <a:ext cx="1358900" cy="1905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200" y="4028988"/>
            <a:ext cx="2112223" cy="1097046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5547224" y="274614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90212" y="317163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23124" y="317163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47224" y="360003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450588" y="27443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993576" y="31698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926488" y="31698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450588" y="35982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CC8CA08-D9FF-424F-93EC-C2F9744E9BBF}"/>
                  </a:ext>
                </a:extLst>
              </p:cNvPr>
              <p:cNvSpPr/>
              <p:nvPr/>
            </p:nvSpPr>
            <p:spPr>
              <a:xfrm>
                <a:off x="862527" y="5382872"/>
                <a:ext cx="7962152" cy="1398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		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b="1" dirty="0"/>
                  <a:t> 		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𝑖</m:t>
                    </m:r>
                    <m:r>
                      <a:rPr lang="en-US" sz="2800" i="1">
                        <a:latin typeface="Cambria Math" charset="0"/>
                      </a:rPr>
                      <m:t>~</m:t>
                    </m:r>
                    <m:r>
                      <a:rPr lang="en-US" sz="2800" i="1">
                        <a:latin typeface="Cambria Math" charset="0"/>
                      </a:rPr>
                      <m:t>𝑣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Then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b>
                        </m:sSub>
                      </m:den>
                    </m:f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	for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charset="0"/>
                      </a:rPr>
                      <m:t>~</m:t>
                    </m:r>
                    <m:r>
                      <a:rPr lang="en-US" sz="2800" i="1">
                        <a:latin typeface="Cambria Math" charset="0"/>
                      </a:rPr>
                      <m:t>𝑣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CC8CA08-D9FF-424F-93EC-C2F9744E9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27" y="5382872"/>
                <a:ext cx="7962152" cy="1398781"/>
              </a:xfrm>
              <a:prstGeom prst="rect">
                <a:avLst/>
              </a:prstGeom>
              <a:blipFill>
                <a:blip r:embed="rId6"/>
                <a:stretch>
                  <a:fillRect l="-1433" t="-1802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95CA2BB8-4B33-6C44-9E94-EB82229FE757}"/>
              </a:ext>
            </a:extLst>
          </p:cNvPr>
          <p:cNvSpPr/>
          <p:nvPr/>
        </p:nvSpPr>
        <p:spPr>
          <a:xfrm>
            <a:off x="628650" y="4980486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Lemma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71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23" grpId="0" animBg="1"/>
      <p:bldP spid="24" grpId="0"/>
      <p:bldP spid="25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/>
      <p:bldP spid="4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Norm Control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</a:t>
                </a:r>
                <a:r>
                  <a:rPr lang="en-US" b="1" dirty="0"/>
                  <a:t>original edges</a:t>
                </a:r>
                <a:r>
                  <a:rPr lang="en-US" dirty="0"/>
                  <a:t> 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𝑳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Split each edges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weight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Good bounds on norm of original edges!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9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have norm control so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≼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AA02BD2-0C8F-FF44-87E4-080BFEB2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29" y="1641762"/>
            <a:ext cx="1998921" cy="19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2976" y="3721731"/>
                <a:ext cx="504689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∈                        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 charset="0"/>
                        </a:rPr>
                        <m:t>≼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∋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76" y="3721731"/>
                <a:ext cx="5046894" cy="11378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838057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81045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13957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38057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2655" y="2549808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62656" y="2549808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28863" y="2549808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8862" y="2214144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62656" y="2214144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928863" y="2214144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767479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≼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  <a:blipFill rotWithShape="0"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979422" y="1706520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34436" y="1859862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4436" y="1859862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4437" y="1859862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34437" y="1859862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blipFill rotWithShape="0">
                <a:blip r:embed="rId4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760200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03188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36100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60200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484798" y="2549808"/>
            <a:ext cx="751302" cy="0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84799" y="2549808"/>
            <a:ext cx="366207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51006" y="2549808"/>
            <a:ext cx="385095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1005" y="2214144"/>
            <a:ext cx="0" cy="674239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84799" y="2214144"/>
            <a:ext cx="366207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851006" y="2214144"/>
            <a:ext cx="385095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689622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blipFill rotWithShape="0">
                <a:blip r:embed="rId5"/>
                <a:stretch>
                  <a:fillRect r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4901565" y="1706520"/>
            <a:ext cx="181610" cy="179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056579" y="1859862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56579" y="1859862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56580" y="1859862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6580" y="185986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39334" y="4592065"/>
            <a:ext cx="1461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elim</a:t>
            </a:r>
            <a:r>
              <a:rPr lang="en-US" sz="1600" dirty="0"/>
              <a:t>. clique of</a:t>
            </a:r>
          </a:p>
        </p:txBody>
      </p:sp>
    </p:spTree>
    <p:extLst>
      <p:ext uri="{BB962C8B-B14F-4D97-AF65-F5344CB8AC3E}">
        <p14:creationId xmlns:p14="http://schemas.microsoft.com/office/powerpoint/2010/main" val="12453474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2976" y="3721731"/>
                <a:ext cx="504689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∈                        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 charset="0"/>
                        </a:rPr>
                        <m:t>≼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∋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76" y="3721731"/>
                <a:ext cx="5046894" cy="11378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838057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81045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13957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38057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2655" y="2549808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62656" y="2549808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28863" y="2549808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8862" y="2214144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62656" y="2214144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928863" y="2214144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767479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≼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  <a:blipFill rotWithShape="0"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979422" y="1706520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34436" y="1859862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4436" y="1859862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4437" y="1859862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34437" y="1859862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blipFill rotWithShape="0">
                <a:blip r:embed="rId4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760200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03188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36100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60200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484798" y="2549808"/>
            <a:ext cx="751302" cy="0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84799" y="2549808"/>
            <a:ext cx="366207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51006" y="2549808"/>
            <a:ext cx="385095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1005" y="2214144"/>
            <a:ext cx="0" cy="674239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84799" y="2214144"/>
            <a:ext cx="366207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851006" y="2214144"/>
            <a:ext cx="385095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689622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blipFill rotWithShape="0">
                <a:blip r:embed="rId5"/>
                <a:stretch>
                  <a:fillRect r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4901565" y="1706520"/>
            <a:ext cx="181610" cy="179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056579" y="1859862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56579" y="1859862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56580" y="1859862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6580" y="185986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39334" y="4592065"/>
            <a:ext cx="1461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elim</a:t>
            </a:r>
            <a:r>
              <a:rPr lang="en-US" sz="1600" dirty="0"/>
              <a:t>. clique of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10905" y="5249217"/>
            <a:ext cx="2366738" cy="1119639"/>
            <a:chOff x="4019705" y="4184002"/>
            <a:chExt cx="2366738" cy="111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019705" y="4184002"/>
                  <a:ext cx="2366738" cy="95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≼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</m:acc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      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705" y="4184002"/>
                  <a:ext cx="2366738" cy="953466"/>
                </a:xfrm>
                <a:prstGeom prst="rect">
                  <a:avLst/>
                </a:prstGeom>
                <a:blipFill>
                  <a:blip r:embed="rId6"/>
                  <a:stretch>
                    <a:fillRect r="-1604"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4601952" y="4780421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49253" y="5289558"/>
            <a:ext cx="2315634" cy="1119639"/>
            <a:chOff x="4019705" y="4184002"/>
            <a:chExt cx="2315634" cy="111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b="1" i="1" smtClean="0">
                                <a:latin typeface="Cambria Math" charset="0"/>
                              </a:rPr>
                              <m:t>𝑰</m:t>
                            </m:r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      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blipFill>
                  <a:blip r:embed="rId7"/>
                  <a:stretch>
                    <a:fillRect t="-4225" r="-1087" b="-225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601952" y="4780421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45756" y="5252514"/>
            <a:ext cx="2527038" cy="1122108"/>
            <a:chOff x="2786514" y="4174532"/>
            <a:chExt cx="2527038" cy="1122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786514" y="4174532"/>
                  <a:ext cx="2527038" cy="958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dirty="0" smtClean="0">
                                    <a:solidFill>
                                      <a:schemeClr val="accent1"/>
                                    </a:solidFill>
                                  </a:rPr>
                                  <m:t>current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dirty="0" smtClean="0">
                                    <a:solidFill>
                                      <a:schemeClr val="accent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chemeClr val="accent1"/>
                                    </a:solidFill>
                                  </a:rPr>
                                  <m:t>lap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chemeClr val="accent1"/>
                                    </a:solidFill>
                                  </a:rPr>
                                  <m:t>.</m:t>
                                </m:r>
                              </m:e>
                            </m:acc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14" y="4174532"/>
                  <a:ext cx="2527038" cy="95840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3476144" y="4773420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2AE64D-F2B1-1142-96F6-11E9F78F241B}"/>
              </a:ext>
            </a:extLst>
          </p:cNvPr>
          <p:cNvCxnSpPr>
            <a:cxnSpLocks/>
          </p:cNvCxnSpPr>
          <p:nvPr/>
        </p:nvCxnSpPr>
        <p:spPr>
          <a:xfrm flipV="1">
            <a:off x="3575753" y="5910560"/>
            <a:ext cx="484841" cy="456805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0976A1F-AA85-3749-B3FF-A9FE7D1F026D}"/>
              </a:ext>
            </a:extLst>
          </p:cNvPr>
          <p:cNvSpPr txBox="1"/>
          <p:nvPr/>
        </p:nvSpPr>
        <p:spPr>
          <a:xfrm>
            <a:off x="2728699" y="6384275"/>
            <a:ext cx="416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WARNING: only true </a:t>
            </a:r>
            <a:r>
              <a:rPr lang="en-US" sz="2800" dirty="0" err="1">
                <a:solidFill>
                  <a:srgbClr val="FF0000"/>
                </a:solidFill>
              </a:rPr>
              <a:t>w.h.p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16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7967" y="4373415"/>
                <a:ext cx="2564292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     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1" i="1" smtClean="0">
                              <a:latin typeface="Cambria Math" charset="0"/>
                            </a:rPr>
                            <m:t>𝑰</m:t>
                          </m:r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      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967" y="4373415"/>
                <a:ext cx="2564292" cy="898964"/>
              </a:xfrm>
              <a:prstGeom prst="rect">
                <a:avLst/>
              </a:prstGeom>
              <a:blipFill>
                <a:blip r:embed="rId2"/>
                <a:stretch>
                  <a:fillRect t="-2778" r="-98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32976" y="3721731"/>
            <a:ext cx="5046894" cy="1208888"/>
            <a:chOff x="1032976" y="3721731"/>
            <a:chExt cx="5046894" cy="1208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32976" y="3721731"/>
                  <a:ext cx="5046894" cy="1137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∈                        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𝑣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  <m:r>
                          <a:rPr lang="en-US" sz="2800" i="1">
                            <a:latin typeface="Cambria Math" charset="0"/>
                          </a:rPr>
                          <m:t>≼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∋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976" y="3721731"/>
                  <a:ext cx="5046894" cy="11378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1939334" y="4592065"/>
              <a:ext cx="14612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elim</a:t>
              </a:r>
              <a:r>
                <a:rPr lang="en-US" sz="1600" dirty="0"/>
                <a:t>. clique of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Putting it together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968793" y="4928407"/>
            <a:ext cx="2315634" cy="1119639"/>
            <a:chOff x="4019705" y="4184002"/>
            <a:chExt cx="2315634" cy="111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b="1" i="1" smtClean="0">
                                <a:latin typeface="Cambria Math" charset="0"/>
                              </a:rPr>
                              <m:t>𝑰</m:t>
                            </m:r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      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blipFill>
                  <a:blip r:embed="rId5"/>
                  <a:stretch>
                    <a:fillRect t="-2778" r="-1639" b="-2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601952" y="4780421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65392" y="4304615"/>
                <a:ext cx="3702809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∈                        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𝔼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800" i="1">
                          <a:latin typeface="Cambria Math" charset="0"/>
                        </a:rPr>
                        <m:t>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92" y="4304615"/>
                <a:ext cx="3702809" cy="11378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71750" y="5174949"/>
            <a:ext cx="1461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elim</a:t>
            </a:r>
            <a:r>
              <a:rPr lang="en-US" sz="1600" dirty="0"/>
              <a:t>. clique 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5107" y="4927519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# vertices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7816" y="5757833"/>
            <a:ext cx="5799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srgbClr val="FF0000"/>
                </a:solidFill>
              </a:rPr>
              <a:t>variance </a:t>
            </a:r>
          </a:p>
          <a:p>
            <a:pPr defTabSz="914400"/>
            <a:r>
              <a:rPr lang="en-US" sz="2800" dirty="0">
                <a:solidFill>
                  <a:srgbClr val="FF0000"/>
                </a:solidFill>
              </a:rPr>
              <a:t>in one round of elimination 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2606821" y="4037294"/>
            <a:ext cx="508721" cy="323357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04323 -0.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17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21597 -0.5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  <p:bldP spid="15" grpId="0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256585"/>
            <a:ext cx="7886700" cy="379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32904" y="1628355"/>
            <a:ext cx="3457293" cy="1397177"/>
            <a:chOff x="1940904" y="3698542"/>
            <a:chExt cx="3457293" cy="1397177"/>
          </a:xfrm>
        </p:grpSpPr>
        <p:grpSp>
          <p:nvGrpSpPr>
            <p:cNvPr id="6" name="Group 5"/>
            <p:cNvGrpSpPr/>
            <p:nvPr/>
          </p:nvGrpSpPr>
          <p:grpSpPr>
            <a:xfrm>
              <a:off x="1940904" y="3698542"/>
              <a:ext cx="3457293" cy="1397177"/>
              <a:chOff x="1383003" y="3241428"/>
              <a:chExt cx="2243506" cy="13971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383003" y="3241428"/>
                    <a:ext cx="2243506" cy="11355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                           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      </m:t>
                              </m:r>
                            </m:e>
                          </m:nary>
                          <m:r>
                            <a:rPr lang="en-US" sz="2800" b="0" i="1" smtClean="0">
                              <a:latin typeface="Cambria Math" charset="0"/>
                            </a:rPr>
                            <m:t>≼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3003" y="3241428"/>
                    <a:ext cx="2243506" cy="113556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/>
              <p:cNvSpPr txBox="1"/>
              <p:nvPr/>
            </p:nvSpPr>
            <p:spPr>
              <a:xfrm>
                <a:off x="1824753" y="4115385"/>
                <a:ext cx="93163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rounds of</a:t>
                </a:r>
              </a:p>
              <a:p>
                <a:r>
                  <a:rPr lang="en-US" sz="1400" dirty="0"/>
                  <a:t>elimination 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339488" y="3903138"/>
              <a:ext cx="1435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1163" y="3400878"/>
                <a:ext cx="23716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 </m:t>
                          </m:r>
                        </m:e>
                      </m:func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charset="0"/>
                        </a:rPr>
                        <m:t>𝑰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163" y="3400878"/>
                <a:ext cx="2371611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758107" y="1659122"/>
            <a:ext cx="3889334" cy="1394098"/>
            <a:chOff x="1940904" y="3698542"/>
            <a:chExt cx="3889334" cy="1394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40904" y="3698542"/>
                  <a:ext cx="3889334" cy="1135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  </m:t>
                            </m:r>
                            <m:r>
                              <a:rPr lang="en-US" sz="2800" b="0" i="1">
                                <a:latin typeface="Cambria Math" charset="0"/>
                              </a:rPr>
                              <m:t>          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   </m:t>
                            </m:r>
                            <m:r>
                              <a:rPr lang="en-US" sz="2800" b="0" i="1">
                                <a:latin typeface="Cambria Math" charset="0"/>
                              </a:rPr>
                              <m:t>  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       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latin typeface="Cambria Math" charset="0"/>
                                  </a:rPr>
                                  <m:t>𝑰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#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vertices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 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904" y="3698542"/>
                  <a:ext cx="3889334" cy="1135567"/>
                </a:xfrm>
                <a:prstGeom prst="rect">
                  <a:avLst/>
                </a:prstGeom>
                <a:blipFill>
                  <a:blip r:embed="rId4"/>
                  <a:stretch>
                    <a:fillRect l="-17590" t="-131111" r="-651" b="-18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2367603" y="4569420"/>
              <a:ext cx="1435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rounds of</a:t>
              </a:r>
            </a:p>
            <a:p>
              <a:r>
                <a:rPr lang="en-US" sz="1400" dirty="0"/>
                <a:t>elimination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3526A30-40B1-8C41-A850-DDEE732D4F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42"/>
          <a:stretch/>
        </p:blipFill>
        <p:spPr>
          <a:xfrm>
            <a:off x="902921" y="4076894"/>
            <a:ext cx="2421459" cy="21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903657" cy="5389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Heat Diffusion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4" y="1921703"/>
            <a:ext cx="7027101" cy="468015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281820" y="1494925"/>
            <a:ext cx="576197" cy="225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17743" y="1315743"/>
            <a:ext cx="3647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Laplacian Matrix	</a:t>
            </a: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67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Concentration: Bernstein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What is needed for concentration?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ℙ</m:t>
                      </m:r>
                      <m:r>
                        <a:rPr lang="en-US" b="0" i="1" smtClean="0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1/2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Sufficient: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𝑟</m:t>
                      </m:r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small</m:t>
                      </m:r>
                    </m:oMath>
                  </m:oMathPara>
                </a14:m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and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small</m:t>
                      </m:r>
                    </m:oMath>
                  </m:oMathPara>
                </a14:m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got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So choose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𝑟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1/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DE321DC-52B8-D04B-808E-50C987CCCEA3}"/>
              </a:ext>
            </a:extLst>
          </p:cNvPr>
          <p:cNvGrpSpPr/>
          <p:nvPr/>
        </p:nvGrpSpPr>
        <p:grpSpPr>
          <a:xfrm>
            <a:off x="4959003" y="1801693"/>
            <a:ext cx="2154178" cy="882062"/>
            <a:chOff x="4959003" y="1759161"/>
            <a:chExt cx="2154178" cy="882062"/>
          </a:xfrm>
        </p:grpSpPr>
        <p:sp>
          <p:nvSpPr>
            <p:cNvPr id="6" name="Rectangle 5"/>
            <p:cNvSpPr/>
            <p:nvPr/>
          </p:nvSpPr>
          <p:spPr>
            <a:xfrm>
              <a:off x="4959003" y="1759161"/>
              <a:ext cx="2154178" cy="882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054952" y="1854756"/>
                  <a:ext cx="157440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4952" y="1854756"/>
                  <a:ext cx="1574406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079595" y="2807287"/>
                <a:ext cx="1742528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95" y="2807287"/>
                <a:ext cx="1742528" cy="977319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079595" y="4058829"/>
                <a:ext cx="1742528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95" y="4058829"/>
                <a:ext cx="1742528" cy="977319"/>
              </a:xfrm>
              <a:prstGeom prst="rect">
                <a:avLst/>
              </a:prstGeom>
              <a:blipFill>
                <a:blip r:embed="rId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7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Martingales and Matrix Concentration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pretended samples were independent.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Bernstein (</a:t>
                </a:r>
                <a:r>
                  <a:rPr lang="en-US" b="1" dirty="0" err="1"/>
                  <a:t>Tropp</a:t>
                </a:r>
                <a:r>
                  <a:rPr lang="en-US" b="1" dirty="0"/>
                  <a:t> ‘11)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𝟎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42799" y="1315660"/>
            <a:ext cx="2101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srgbClr val="FF0000"/>
                </a:solidFill>
              </a:rPr>
              <a:t>Let’s fix that!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/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ℙ</m:t>
                      </m:r>
                      <m:r>
                        <a:rPr lang="en-US" sz="2800" i="1" smtClean="0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1/2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.1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Martingales and Matrix Concentration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pretended samples were independent.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</a:t>
                </a:r>
                <a:r>
                  <a:rPr lang="en-US" b="1" strike="sngStrike" dirty="0"/>
                  <a:t>Bernstein</a:t>
                </a:r>
                <a:r>
                  <a:rPr lang="en-US" b="1" dirty="0"/>
                  <a:t> (</a:t>
                </a:r>
                <a:r>
                  <a:rPr lang="en-US" b="1" dirty="0" err="1"/>
                  <a:t>Tropp</a:t>
                </a:r>
                <a:r>
                  <a:rPr lang="en-US" b="1" dirty="0"/>
                  <a:t> ‘11)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𝟎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42799" y="1315660"/>
            <a:ext cx="2101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srgbClr val="FF0000"/>
                </a:solidFill>
              </a:rPr>
              <a:t>Let’s fix that!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/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ℙ</m:t>
                      </m:r>
                      <m:r>
                        <a:rPr lang="en-US" sz="2800" i="1" smtClean="0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1/2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.1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3D2D56B-DF5E-0947-9408-BAE09384A0E6}"/>
              </a:ext>
            </a:extLst>
          </p:cNvPr>
          <p:cNvSpPr/>
          <p:nvPr/>
        </p:nvSpPr>
        <p:spPr>
          <a:xfrm>
            <a:off x="1662460" y="1838880"/>
            <a:ext cx="169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Freedman</a:t>
            </a:r>
          </a:p>
        </p:txBody>
      </p:sp>
    </p:spTree>
    <p:extLst>
      <p:ext uri="{BB962C8B-B14F-4D97-AF65-F5344CB8AC3E}">
        <p14:creationId xmlns:p14="http://schemas.microsoft.com/office/powerpoint/2010/main" val="28904289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Martingales and Matrix Concentration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pretended samples were independent.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</a:t>
                </a:r>
                <a:r>
                  <a:rPr lang="en-US" b="1" strike="sngStrike" dirty="0"/>
                  <a:t>Bernstein</a:t>
                </a:r>
                <a:r>
                  <a:rPr lang="en-US" b="1" dirty="0"/>
                  <a:t> (</a:t>
                </a:r>
                <a:r>
                  <a:rPr lang="en-US" b="1" dirty="0" err="1"/>
                  <a:t>Tropp</a:t>
                </a:r>
                <a:r>
                  <a:rPr lang="en-US" b="1" dirty="0"/>
                  <a:t> ‘11)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𝟎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42799" y="1315660"/>
            <a:ext cx="2101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srgbClr val="FF0000"/>
                </a:solidFill>
              </a:rPr>
              <a:t>Let’s fix that!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/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ℙ</m:t>
                      </m:r>
                      <m:r>
                        <a:rPr lang="en-US" sz="2800" i="1" smtClean="0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1/2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.1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3D2D56B-DF5E-0947-9408-BAE09384A0E6}"/>
              </a:ext>
            </a:extLst>
          </p:cNvPr>
          <p:cNvSpPr/>
          <p:nvPr/>
        </p:nvSpPr>
        <p:spPr>
          <a:xfrm>
            <a:off x="1662460" y="1838880"/>
            <a:ext cx="169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Freedman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5949C9-003B-5349-AE50-5CBDDFDA7C73}"/>
              </a:ext>
            </a:extLst>
          </p:cNvPr>
          <p:cNvCxnSpPr>
            <a:cxnSpLocks/>
          </p:cNvCxnSpPr>
          <p:nvPr/>
        </p:nvCxnSpPr>
        <p:spPr>
          <a:xfrm>
            <a:off x="1229478" y="3277077"/>
            <a:ext cx="2912219" cy="3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582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Martingales and Matrix Concentration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pretended samples were independent.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</a:t>
                </a:r>
                <a:r>
                  <a:rPr lang="en-US" b="1" strike="sngStrike" dirty="0"/>
                  <a:t>Bernstein</a:t>
                </a:r>
                <a:r>
                  <a:rPr lang="en-US" b="1" dirty="0"/>
                  <a:t> (</a:t>
                </a:r>
                <a:r>
                  <a:rPr lang="en-US" b="1" dirty="0" err="1"/>
                  <a:t>Tropp</a:t>
                </a:r>
                <a:r>
                  <a:rPr lang="en-US" b="1" dirty="0"/>
                  <a:t> ‘11)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Conditional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get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42799" y="1315660"/>
            <a:ext cx="2101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srgbClr val="FF0000"/>
                </a:solidFill>
              </a:rPr>
              <a:t>Let’s fix that!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/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ℙ</m:t>
                      </m:r>
                      <m:r>
                        <a:rPr lang="en-US" sz="2800" i="1" smtClean="0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1/2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.1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3D2D56B-DF5E-0947-9408-BAE09384A0E6}"/>
              </a:ext>
            </a:extLst>
          </p:cNvPr>
          <p:cNvSpPr/>
          <p:nvPr/>
        </p:nvSpPr>
        <p:spPr>
          <a:xfrm>
            <a:off x="1662460" y="1838880"/>
            <a:ext cx="169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Freedman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5949C9-003B-5349-AE50-5CBDDFDA7C73}"/>
              </a:ext>
            </a:extLst>
          </p:cNvPr>
          <p:cNvCxnSpPr>
            <a:cxnSpLocks/>
          </p:cNvCxnSpPr>
          <p:nvPr/>
        </p:nvCxnSpPr>
        <p:spPr>
          <a:xfrm>
            <a:off x="1229478" y="3277077"/>
            <a:ext cx="2912219" cy="3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9366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Martingales and Matrix Concentration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pretended samples were independent.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</a:t>
                </a:r>
                <a:r>
                  <a:rPr lang="en-US" b="1" strike="sngStrike" dirty="0"/>
                  <a:t>Bernstein</a:t>
                </a:r>
                <a:r>
                  <a:rPr lang="en-US" b="1" dirty="0"/>
                  <a:t> (</a:t>
                </a:r>
                <a:r>
                  <a:rPr lang="en-US" b="1" dirty="0" err="1"/>
                  <a:t>Tropp</a:t>
                </a:r>
                <a:r>
                  <a:rPr lang="en-US" b="1" dirty="0"/>
                  <a:t> ‘11)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Conditional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get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42799" y="1315660"/>
            <a:ext cx="2101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srgbClr val="FF0000"/>
                </a:solidFill>
              </a:rPr>
              <a:t>Let’s fix that!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/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ℙ</m:t>
                      </m:r>
                      <m:r>
                        <a:rPr lang="en-US" sz="2800" i="1" smtClean="0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1/2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.1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3D2D56B-DF5E-0947-9408-BAE09384A0E6}"/>
              </a:ext>
            </a:extLst>
          </p:cNvPr>
          <p:cNvSpPr/>
          <p:nvPr/>
        </p:nvSpPr>
        <p:spPr>
          <a:xfrm>
            <a:off x="1662460" y="1838880"/>
            <a:ext cx="169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Freedman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5949C9-003B-5349-AE50-5CBDDFDA7C73}"/>
              </a:ext>
            </a:extLst>
          </p:cNvPr>
          <p:cNvCxnSpPr>
            <a:cxnSpLocks/>
          </p:cNvCxnSpPr>
          <p:nvPr/>
        </p:nvCxnSpPr>
        <p:spPr>
          <a:xfrm>
            <a:off x="1229478" y="3277077"/>
            <a:ext cx="2912219" cy="3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032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Martingales and Matrix Concentration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pretended samples were independent.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</a:t>
                </a:r>
                <a:r>
                  <a:rPr lang="en-US" b="1" strike="sngStrike" dirty="0"/>
                  <a:t>Bernstein</a:t>
                </a:r>
                <a:r>
                  <a:rPr lang="en-US" b="1" dirty="0"/>
                  <a:t> (</a:t>
                </a:r>
                <a:r>
                  <a:rPr lang="en-US" b="1" dirty="0" err="1"/>
                  <a:t>Tropp</a:t>
                </a:r>
                <a:r>
                  <a:rPr lang="en-US" b="1" dirty="0"/>
                  <a:t> ‘11)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Conditional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charset="0"/>
                      </a:rPr>
                      <m:t>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get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w.prob</a:t>
                </a:r>
                <a:r>
                  <a:rPr lang="en-US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≥1−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𝛿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42799" y="1315660"/>
            <a:ext cx="2101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srgbClr val="FF0000"/>
                </a:solidFill>
              </a:rPr>
              <a:t>Let’s fix that!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/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ℙ</m:t>
                      </m:r>
                      <m:r>
                        <a:rPr lang="en-US" sz="2800" i="1" smtClean="0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1/2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.1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0D4D44-81EF-7749-9B20-1B381F3B9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60" y="5300730"/>
                <a:ext cx="5666679" cy="910890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3D2D56B-DF5E-0947-9408-BAE09384A0E6}"/>
              </a:ext>
            </a:extLst>
          </p:cNvPr>
          <p:cNvSpPr/>
          <p:nvPr/>
        </p:nvSpPr>
        <p:spPr>
          <a:xfrm>
            <a:off x="1662460" y="1838880"/>
            <a:ext cx="169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Freedman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5949C9-003B-5349-AE50-5CBDDFDA7C73}"/>
              </a:ext>
            </a:extLst>
          </p:cNvPr>
          <p:cNvCxnSpPr>
            <a:cxnSpLocks/>
          </p:cNvCxnSpPr>
          <p:nvPr/>
        </p:nvCxnSpPr>
        <p:spPr>
          <a:xfrm>
            <a:off x="1229478" y="3277077"/>
            <a:ext cx="2912219" cy="3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66D34A-0A74-1449-82A8-4C7801BA6888}"/>
                  </a:ext>
                </a:extLst>
              </p:cNvPr>
              <p:cNvSpPr/>
              <p:nvPr/>
            </p:nvSpPr>
            <p:spPr>
              <a:xfrm>
                <a:off x="7219820" y="5526464"/>
                <a:ext cx="7405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66D34A-0A74-1449-82A8-4C7801BA6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820" y="5526464"/>
                <a:ext cx="7405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595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Martingales and Matrix Concentration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w.prob</a:t>
                </a:r>
                <a:r>
                  <a:rPr lang="en-US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≥1−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𝛿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Construct another martingale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Apply Freedman again!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502" t="-1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4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203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D031-546F-3D47-96B6-00A5C0C9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Martingales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385E4-9A61-F74F-9530-67F77F1EC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61615" cy="5405816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Conditional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get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 natural fit for algorithmic analysis </a:t>
                </a:r>
              </a:p>
              <a:p>
                <a:endParaRPr lang="en-US" dirty="0"/>
              </a:p>
              <a:p>
                <a:r>
                  <a:rPr lang="en-US" dirty="0"/>
                  <a:t>Some results using matrix martingales </a:t>
                </a:r>
              </a:p>
              <a:p>
                <a:r>
                  <a:rPr lang="en-US" sz="1900" dirty="0"/>
                  <a:t>Kyng, Sachdeva ’16 – approximate Gaussian elimination</a:t>
                </a:r>
              </a:p>
              <a:p>
                <a:r>
                  <a:rPr lang="en-US" sz="1900" dirty="0"/>
                  <a:t>Cohen, </a:t>
                </a:r>
                <a:r>
                  <a:rPr lang="en-US" sz="1900" dirty="0" err="1"/>
                  <a:t>Musco</a:t>
                </a:r>
                <a:r>
                  <a:rPr lang="en-US" sz="1900" dirty="0"/>
                  <a:t>, </a:t>
                </a:r>
                <a:r>
                  <a:rPr lang="en-US" sz="1900" dirty="0" err="1"/>
                  <a:t>Pachocki</a:t>
                </a:r>
                <a:r>
                  <a:rPr lang="en-US" sz="1900" dirty="0"/>
                  <a:t> ’16 – online row sampling</a:t>
                </a:r>
              </a:p>
              <a:p>
                <a:r>
                  <a:rPr lang="en-US" sz="1900" dirty="0"/>
                  <a:t>Kyng, Peng, </a:t>
                </a:r>
                <a:r>
                  <a:rPr lang="en-US" sz="1900" dirty="0" err="1"/>
                  <a:t>Pachocki</a:t>
                </a:r>
                <a:r>
                  <a:rPr lang="en-US" sz="1900" dirty="0"/>
                  <a:t>, Sachdeva ’17 – semi-streaming graph </a:t>
                </a:r>
                <a:r>
                  <a:rPr lang="en-US" sz="1900" dirty="0" err="1"/>
                  <a:t>sparsification</a:t>
                </a:r>
                <a:endParaRPr lang="en-US" sz="1900" dirty="0"/>
              </a:p>
              <a:p>
                <a:r>
                  <a:rPr lang="en-US" sz="1900" dirty="0"/>
                  <a:t>Cohen, </a:t>
                </a:r>
                <a:r>
                  <a:rPr lang="en-US" sz="1900" dirty="0" err="1"/>
                  <a:t>Kelner</a:t>
                </a:r>
                <a:r>
                  <a:rPr lang="en-US" sz="1900" dirty="0"/>
                  <a:t>, Kyng, Peebles, Peng, Rao, </a:t>
                </a:r>
                <a:r>
                  <a:rPr lang="en-US" sz="1900" dirty="0" err="1"/>
                  <a:t>Sidford</a:t>
                </a:r>
                <a:r>
                  <a:rPr lang="en-US" sz="1900" dirty="0"/>
                  <a:t>  ’18 – solving Directed Laplacian </a:t>
                </a:r>
                <a:r>
                  <a:rPr lang="en-US" sz="1900" dirty="0" err="1"/>
                  <a:t>eqs</a:t>
                </a:r>
                <a:r>
                  <a:rPr lang="en-US" sz="1900" dirty="0"/>
                  <a:t>.</a:t>
                </a:r>
              </a:p>
              <a:p>
                <a:r>
                  <a:rPr lang="en-US" sz="1900" dirty="0"/>
                  <a:t>Kyng, Song ’18 – Matrix Chernoff bound for negatively dependent random variables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385E4-9A61-F74F-9530-67F77F1EC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61615" cy="5405816"/>
              </a:xfrm>
              <a:blipFill>
                <a:blip r:embed="rId3"/>
                <a:stretch>
                  <a:fillRect l="-125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55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92125</TotalTime>
  <Words>3444</Words>
  <Application>Microsoft Macintosh PowerPoint</Application>
  <PresentationFormat>On-screen Show (4:3)</PresentationFormat>
  <Paragraphs>1255</Paragraphs>
  <Slides>109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8" baseType="lpstr">
      <vt:lpstr>Arial</vt:lpstr>
      <vt:lpstr>Calibri</vt:lpstr>
      <vt:lpstr>Calibri Light</vt:lpstr>
      <vt:lpstr>Cambria Math</vt:lpstr>
      <vt:lpstr>Helvetica</vt:lpstr>
      <vt:lpstr>Helvetica Neue</vt:lpstr>
      <vt:lpstr>Mangal</vt:lpstr>
      <vt:lpstr>Wingdings</vt:lpstr>
      <vt:lpstr>Office Theme</vt:lpstr>
      <vt:lpstr>Approximate Gaussian Elimination for Laplacians  </vt:lpstr>
      <vt:lpstr>Linear Equation Solvers </vt:lpstr>
      <vt:lpstr>Linear Equation Solvers </vt:lpstr>
      <vt:lpstr>Linear Equation Solvers </vt:lpstr>
      <vt:lpstr>Linear Equation Solvers </vt:lpstr>
      <vt:lpstr>Linear Equation Solvers </vt:lpstr>
      <vt:lpstr>Linear Equation Solvers </vt:lpstr>
      <vt:lpstr>Linear Equation Solvers </vt:lpstr>
      <vt:lpstr>Linear Equation Solvers </vt:lpstr>
      <vt:lpstr>Linear Equation Solvers </vt:lpstr>
      <vt:lpstr>Linear Equation Solvers </vt:lpstr>
      <vt:lpstr>Laplacian Solvers in TCS</vt:lpstr>
      <vt:lpstr>Laplacian Solvers in TCS</vt:lpstr>
      <vt:lpstr>Beyond Laplacian Solvers</vt:lpstr>
      <vt:lpstr>Laplacians</vt:lpstr>
      <vt:lpstr>Laplacian Matrices</vt:lpstr>
      <vt:lpstr>Laplacian Matrices</vt:lpstr>
      <vt:lpstr>Laplacian Matrices</vt:lpstr>
      <vt:lpstr>Laplacian of a Graph</vt:lpstr>
      <vt:lpstr>Positive Semi-Definite Matrices</vt:lpstr>
      <vt:lpstr>Solving a PSD System</vt:lpstr>
      <vt:lpstr>Iterative Solvers</vt:lpstr>
      <vt:lpstr>Approximate Solutions to Linear Systems</vt:lpstr>
      <vt:lpstr>Iterative Solvers</vt:lpstr>
      <vt:lpstr>Iterative Solvers</vt:lpstr>
      <vt:lpstr>Preconditioning</vt:lpstr>
      <vt:lpstr>Approximating PSD Matrices</vt:lpstr>
      <vt:lpstr>Solving a Laplacian System</vt:lpstr>
      <vt:lpstr>Approximate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Why is Gaussian Elimination Slow?</vt:lpstr>
      <vt:lpstr>Why is Gaussian Elimination Slow?</vt:lpstr>
      <vt:lpstr>Why is Gaussian Elimination Slow?</vt:lpstr>
      <vt:lpstr>Why is Gaussian Elimination Slow?</vt:lpstr>
      <vt:lpstr>Gaussian Elimination</vt:lpstr>
      <vt:lpstr>Approximate Gaussian Elimination</vt:lpstr>
      <vt:lpstr>Approximate Gaussian Elimination</vt:lpstr>
      <vt:lpstr>Approximate Gaussian Elimination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Running Time Comparison</vt:lpstr>
      <vt:lpstr>Running Time Comparison</vt:lpstr>
      <vt:lpstr>Approximating Matrices by Sampling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Matrix Concentration (Simplified)</vt:lpstr>
      <vt:lpstr>Matrix Concentration (Simplified)</vt:lpstr>
      <vt:lpstr>Matrix Concentration: Bernstein</vt:lpstr>
      <vt:lpstr>Matrix Concentration: Measuring Error</vt:lpstr>
      <vt:lpstr>Isotropic position </vt:lpstr>
      <vt:lpstr>Analyzing the Algorithm</vt:lpstr>
      <vt:lpstr>Matrix Concentration: Edge Variables</vt:lpstr>
      <vt:lpstr>Approximating Matrices in Expectation</vt:lpstr>
      <vt:lpstr>Approximating Matrices in Expectation</vt:lpstr>
      <vt:lpstr>Sample Norm Control </vt:lpstr>
      <vt:lpstr>Sample Norm Control </vt:lpstr>
      <vt:lpstr>Sample Norm Control </vt:lpstr>
      <vt:lpstr>Sample Variance</vt:lpstr>
      <vt:lpstr>Sample Variance</vt:lpstr>
      <vt:lpstr>Sample Variance</vt:lpstr>
      <vt:lpstr>Sample Variance</vt:lpstr>
      <vt:lpstr>Sample Variance</vt:lpstr>
      <vt:lpstr>Matrix Concentration: Bernstein</vt:lpstr>
      <vt:lpstr>Martingales and Matrix Concentration</vt:lpstr>
      <vt:lpstr>Martingales and Matrix Concentration</vt:lpstr>
      <vt:lpstr>Martingales and Matrix Concentration</vt:lpstr>
      <vt:lpstr>Martingales and Matrix Concentration</vt:lpstr>
      <vt:lpstr>Martingales and Matrix Concentration</vt:lpstr>
      <vt:lpstr>Martingales and Matrix Concentration</vt:lpstr>
      <vt:lpstr>Martingales and Matrix Concentration</vt:lpstr>
      <vt:lpstr>That’s it</vt:lpstr>
      <vt:lpstr>Matrix Martingales</vt:lpstr>
      <vt:lpstr>Julia Package: Laplacians.jl</vt:lpstr>
      <vt:lpstr>Julia Package: Laplacians.jl</vt:lpstr>
      <vt:lpstr>Julia Package: Laplacians.jl</vt:lpstr>
      <vt:lpstr>Julia Package: Laplacians.jl</vt:lpstr>
      <vt:lpstr>Julia Package: Laplacians.jl</vt:lpstr>
      <vt:lpstr>Julia Package: Laplacians.jl</vt:lpstr>
      <vt:lpstr>Julia Package: Laplacians.jl</vt:lpstr>
      <vt:lpstr> Thanks!</vt:lpstr>
      <vt:lpstr> This is really the end</vt:lpstr>
      <vt:lpstr>Older slides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Sparsified Cholesky and Multigrid Solvers for Connection Laplacians </dc:title>
  <dc:creator>Rasmus Kyng</dc:creator>
  <cp:lastModifiedBy>Rasmus Kyng</cp:lastModifiedBy>
  <cp:revision>1429</cp:revision>
  <cp:lastPrinted>2017-08-22T16:00:42Z</cp:lastPrinted>
  <dcterms:created xsi:type="dcterms:W3CDTF">2016-05-22T18:01:52Z</dcterms:created>
  <dcterms:modified xsi:type="dcterms:W3CDTF">2018-11-28T04:56:08Z</dcterms:modified>
</cp:coreProperties>
</file>